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백윤수/CP Solution개발그룹(MX)/삼성전자" initials="백S" lastIdx="1" clrIdx="0">
    <p:extLst>
      <p:ext uri="{19B8F6BF-5375-455C-9EA6-DF929625EA0E}">
        <p15:presenceInfo xmlns:p15="http://schemas.microsoft.com/office/powerpoint/2012/main" userId="S-1-5-21-1569490900-2152479555-3239727262-5647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5FF"/>
    <a:srgbClr val="4FA7FF"/>
    <a:srgbClr val="A7D3FF"/>
    <a:srgbClr val="379DFF"/>
    <a:srgbClr val="6AB6FF"/>
    <a:srgbClr val="C1DFFB"/>
    <a:srgbClr val="0989FF"/>
    <a:srgbClr val="E07C4F"/>
    <a:srgbClr val="0085FF"/>
    <a:srgbClr val="4D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9" autoAdjust="0"/>
    <p:restoredTop sz="64529" autoAdjust="0"/>
  </p:normalViewPr>
  <p:slideViewPr>
    <p:cSldViewPr snapToGrid="0">
      <p:cViewPr varScale="1">
        <p:scale>
          <a:sx n="70" d="100"/>
          <a:sy n="70" d="100"/>
        </p:scale>
        <p:origin x="14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7323576903774"/>
          <c:y val="2.1033418122790679E-2"/>
          <c:w val="0.84595297727751151"/>
          <c:h val="0.879701318948862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MAU</c:v>
                </c:pt>
              </c:strCache>
            </c:strRef>
          </c:tx>
          <c:spPr>
            <a:ln w="28575" cap="rnd">
              <a:solidFill>
                <a:srgbClr val="69B4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82DB"/>
              </a:solidFill>
              <a:ln w="9525">
                <a:solidFill>
                  <a:srgbClr val="0989FF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2019.03</c:v>
                </c:pt>
                <c:pt idx="1">
                  <c:v>2020.03</c:v>
                </c:pt>
                <c:pt idx="2">
                  <c:v>2021.03</c:v>
                </c:pt>
                <c:pt idx="3">
                  <c:v>2022.03</c:v>
                </c:pt>
                <c:pt idx="4">
                  <c:v>2023.03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1572282</c:v>
                </c:pt>
                <c:pt idx="1">
                  <c:v>19540827</c:v>
                </c:pt>
                <c:pt idx="2">
                  <c:v>26162068</c:v>
                </c:pt>
                <c:pt idx="3">
                  <c:v>28585373</c:v>
                </c:pt>
                <c:pt idx="4">
                  <c:v>31078432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8-428C-A65A-02072760E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78880"/>
        <c:axId val="66179296"/>
      </c:lineChart>
      <c:catAx>
        <c:axId val="6617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179296"/>
        <c:crosses val="autoZero"/>
        <c:auto val="1"/>
        <c:lblAlgn val="ctr"/>
        <c:lblOffset val="100"/>
        <c:noMultiLvlLbl val="0"/>
      </c:catAx>
      <c:valAx>
        <c:axId val="6617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17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1B2B-6CC5-4024-976A-7BDA963449ED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CE055-495F-4464-A1CB-FA0ABE0D17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안녕하세요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저희는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채팅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+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라는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RCS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+mn-ea"/>
              </a:rPr>
              <a:t>메시징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 서비스를 개발하고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있는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삼성전자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백윤수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김재형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입니다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200" dirty="0" smtClean="0">
              <a:latin typeface="맑은 고딕" panose="020B0503020000020004" pitchFamily="50" charset="-127"/>
              <a:ea typeface="+mn-e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오늘 소개드릴 내용은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“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삼성전자 </a:t>
            </a:r>
            <a:r>
              <a:rPr lang="ko-KR" altLang="ko-KR" sz="1200" dirty="0" smtClean="0">
                <a:latin typeface="맑은 고딕" panose="020B0503020000020004" pitchFamily="50" charset="-127"/>
                <a:ea typeface="+mn-ea"/>
              </a:rPr>
              <a:t>채팅+ 메시지 플랫폼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에서</a:t>
            </a:r>
            <a:r>
              <a:rPr lang="ko-KR" altLang="ko-KR" sz="120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ko-KR" sz="1200" dirty="0" smtClean="0">
                <a:latin typeface="맑은 고딕" panose="020B0503020000020004" pitchFamily="50" charset="-127"/>
                <a:ea typeface="+mn-ea"/>
              </a:rPr>
              <a:t>로그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ko-KR" sz="1200" dirty="0" smtClean="0">
                <a:latin typeface="맑은 고딕" panose="020B0503020000020004" pitchFamily="50" charset="-127"/>
                <a:ea typeface="+mn-ea"/>
              </a:rPr>
              <a:t>기반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의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ko-KR" sz="1200" dirty="0" smtClean="0">
                <a:latin typeface="맑은 고딕" panose="020B0503020000020004" pitchFamily="50" charset="-127"/>
                <a:ea typeface="+mn-ea"/>
              </a:rPr>
              <a:t>실시간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분석</a:t>
            </a:r>
            <a:r>
              <a:rPr lang="ko-KR" altLang="ko-KR" sz="1200" dirty="0" smtClean="0">
                <a:latin typeface="맑은 고딕" panose="020B0503020000020004" pitchFamily="50" charset="-127"/>
                <a:ea typeface="+mn-ea"/>
              </a:rPr>
              <a:t> 시스템 구조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”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라는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주제입니다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200" dirty="0" smtClean="0">
              <a:latin typeface="맑은 고딕" panose="020B0503020000020004" pitchFamily="50" charset="-127"/>
              <a:ea typeface="+mn-e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현대의 여러 서비스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혹은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플랫폼에서는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다양한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데이터를 처리하며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이에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따라 많은 로그들이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발생할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것 입니다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200" dirty="0" smtClean="0">
              <a:latin typeface="맑은 고딕" panose="020B0503020000020004" pitchFamily="50" charset="-127"/>
              <a:ea typeface="+mn-e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이 로그들을 단순히 과거의 이력이나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문제를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확인하는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 용도로만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사용하기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보다는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이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방대한 데이터가 가진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Insight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를 찾아내어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활용하는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것이 더욱 중요해졌습니다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200" dirty="0" smtClean="0">
              <a:latin typeface="맑은 고딕" panose="020B0503020000020004" pitchFamily="50" charset="-127"/>
              <a:ea typeface="+mn-e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이에 따라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 저희는 대량의 로그를 잘 수집하고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이를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기반으로 하는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실시간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분석 시스템을 설계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+mn-ea"/>
              </a:rPr>
              <a:t>구축하였습니다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200" baseline="0" dirty="0" smtClean="0">
              <a:latin typeface="맑은 고딕" panose="020B0503020000020004" pitchFamily="50" charset="-127"/>
              <a:ea typeface="+mn-ea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오늘 저희가 경험한 이 과정들을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여러분들께 </a:t>
            </a:r>
            <a:r>
              <a:rPr lang="ko-KR" altLang="en-US" sz="1200" baseline="0" dirty="0" smtClean="0">
                <a:latin typeface="맑은 고딕" panose="020B0503020000020004" pitchFamily="50" charset="-127"/>
                <a:ea typeface="+mn-ea"/>
              </a:rPr>
              <a:t>소개 드리려고 합니다</a:t>
            </a:r>
            <a:r>
              <a:rPr lang="en-US" altLang="ko-KR" sz="1200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1200" dirty="0" smtClean="0"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45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이 </a:t>
            </a:r>
            <a:r>
              <a:rPr lang="ko-KR" altLang="en-US" baseline="0" dirty="0" smtClean="0"/>
              <a:t>그림이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개선 </a:t>
            </a:r>
            <a:r>
              <a:rPr lang="ko-KR" altLang="en-US" baseline="0" dirty="0" smtClean="0"/>
              <a:t>과정을 거친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저희의 </a:t>
            </a:r>
            <a:r>
              <a:rPr lang="ko-KR" altLang="en-US" baseline="0" dirty="0" smtClean="0"/>
              <a:t>현재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로깅 </a:t>
            </a:r>
            <a:r>
              <a:rPr lang="ko-KR" altLang="en-US" baseline="0" dirty="0" smtClean="0"/>
              <a:t>시스템 구조입니다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저희 시스템은 크게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로깅 </a:t>
            </a:r>
            <a:r>
              <a:rPr lang="ko-KR" altLang="en-US" baseline="0" dirty="0" smtClean="0"/>
              <a:t>시스템 부분과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분석 시스템 부분으로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나누어서 </a:t>
            </a:r>
            <a:r>
              <a:rPr lang="ko-KR" altLang="en-US" baseline="0" dirty="0" smtClean="0"/>
              <a:t>설계되었습니다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보시는 것처럼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왼쪽에 </a:t>
            </a:r>
            <a:r>
              <a:rPr lang="ko-KR" altLang="en-US" baseline="0" dirty="0" smtClean="0"/>
              <a:t>있는 로깅 시스템은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pipeline </a:t>
            </a:r>
            <a:r>
              <a:rPr lang="en-US" altLang="ko-KR" baseline="0" dirty="0" smtClean="0"/>
              <a:t>architecture style</a:t>
            </a:r>
            <a:r>
              <a:rPr lang="ko-KR" altLang="en-US" baseline="0" dirty="0" smtClean="0"/>
              <a:t>로 설계되었는데요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다음과 같이 </a:t>
            </a:r>
            <a:r>
              <a:rPr lang="en-US" altLang="ko-KR" baseline="0" dirty="0" smtClean="0"/>
              <a:t>N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Cluster</a:t>
            </a:r>
            <a:r>
              <a:rPr lang="ko-KR" altLang="en-US" baseline="0" dirty="0" smtClean="0"/>
              <a:t>에 위치한 </a:t>
            </a:r>
            <a:r>
              <a:rPr lang="ko-KR" altLang="en-US" baseline="0" dirty="0" smtClean="0"/>
              <a:t>각각의 </a:t>
            </a:r>
            <a:r>
              <a:rPr lang="en-US" altLang="ko-KR" baseline="0" dirty="0" smtClean="0"/>
              <a:t>Node</a:t>
            </a:r>
            <a:r>
              <a:rPr lang="ko-KR" altLang="en-US" baseline="0" dirty="0" smtClean="0"/>
              <a:t>들에서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Log </a:t>
            </a:r>
            <a:r>
              <a:rPr lang="en-US" altLang="ko-KR" baseline="0" dirty="0" smtClean="0"/>
              <a:t>agent</a:t>
            </a:r>
            <a:r>
              <a:rPr lang="ko-KR" altLang="en-US" baseline="0" dirty="0" smtClean="0"/>
              <a:t>인 </a:t>
            </a:r>
            <a:r>
              <a:rPr lang="en-US" altLang="ko-KR" baseline="0" dirty="0" err="1" smtClean="0"/>
              <a:t>fluentd</a:t>
            </a:r>
            <a:r>
              <a:rPr lang="ko-KR" altLang="en-US" baseline="0" dirty="0" smtClean="0"/>
              <a:t>를 통해서 로그를 수집하고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Data </a:t>
            </a:r>
            <a:r>
              <a:rPr lang="en-US" altLang="ko-KR" baseline="0" dirty="0" smtClean="0"/>
              <a:t>Stream, ETL, Storage</a:t>
            </a:r>
            <a:r>
              <a:rPr lang="ko-KR" altLang="en-US" baseline="0" dirty="0" smtClean="0"/>
              <a:t>를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데이터를 </a:t>
            </a:r>
            <a:r>
              <a:rPr lang="ko-KR" altLang="en-US" baseline="0" dirty="0" smtClean="0"/>
              <a:t>전달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추출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저장하고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부분은 앞서 말씀드린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Terraform</a:t>
            </a:r>
            <a:r>
              <a:rPr lang="ko-KR" altLang="en-US" baseline="0" dirty="0" smtClean="0"/>
              <a:t>을 </a:t>
            </a:r>
            <a:r>
              <a:rPr lang="ko-KR" altLang="en-US" baseline="0" dirty="0" smtClean="0"/>
              <a:t>통해 </a:t>
            </a:r>
            <a:r>
              <a:rPr lang="ko-KR" altLang="en-US" baseline="0" dirty="0" smtClean="0"/>
              <a:t>구축하여서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운영 </a:t>
            </a:r>
            <a:r>
              <a:rPr lang="ko-KR" altLang="en-US" baseline="0" dirty="0" smtClean="0"/>
              <a:t>부담을 줄일 수 있었습니다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 부분은 분석 시스템 부분인데요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분석 </a:t>
            </a:r>
            <a:r>
              <a:rPr lang="ko-KR" altLang="en-US" baseline="0" dirty="0" smtClean="0"/>
              <a:t>시스템은 </a:t>
            </a:r>
            <a:r>
              <a:rPr lang="en-US" altLang="ko-KR" baseline="0" dirty="0" smtClean="0"/>
              <a:t>Pub/Sub</a:t>
            </a:r>
            <a:r>
              <a:rPr lang="ko-KR" altLang="en-US" baseline="0" dirty="0" smtClean="0"/>
              <a:t>을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여러 </a:t>
            </a:r>
            <a:r>
              <a:rPr lang="en-US" altLang="ko-KR" baseline="0" dirty="0" smtClean="0"/>
              <a:t>Cluster</a:t>
            </a:r>
            <a:r>
              <a:rPr lang="ko-KR" altLang="en-US" baseline="0" dirty="0" smtClean="0"/>
              <a:t>들에 있는 데이터들을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하나의 </a:t>
            </a:r>
            <a:r>
              <a:rPr lang="en-US" altLang="ko-KR" baseline="0" dirty="0" err="1" smtClean="0"/>
              <a:t>Serverless</a:t>
            </a:r>
            <a:r>
              <a:rPr lang="ko-KR" altLang="en-US" baseline="0" dirty="0" smtClean="0"/>
              <a:t>로 전달하고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여기에서 각 서비스가 사용하는 </a:t>
            </a:r>
            <a:r>
              <a:rPr lang="en-US" altLang="ko-KR" baseline="0" dirty="0" smtClean="0"/>
              <a:t>Message </a:t>
            </a:r>
            <a:r>
              <a:rPr lang="en-US" altLang="ko-KR" baseline="0" dirty="0" smtClean="0"/>
              <a:t>Queue</a:t>
            </a:r>
            <a:r>
              <a:rPr lang="ko-KR" altLang="en-US" baseline="0" dirty="0" smtClean="0"/>
              <a:t>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Message </a:t>
            </a:r>
            <a:r>
              <a:rPr lang="en-US" altLang="ko-KR" baseline="0" dirty="0" smtClean="0"/>
              <a:t>data</a:t>
            </a:r>
            <a:r>
              <a:rPr lang="ko-KR" altLang="en-US" baseline="0" dirty="0" smtClean="0"/>
              <a:t>를 전달하게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전달받은 데이터는 서비스의 특성에 맞춰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각기 다른 형태로 저장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관리하고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VoC</a:t>
            </a:r>
            <a:r>
              <a:rPr lang="ko-KR" altLang="en-US" baseline="0" dirty="0" smtClean="0"/>
              <a:t> 분석을 위한 메시지 정보 조회 </a:t>
            </a:r>
            <a:r>
              <a:rPr lang="en-US" altLang="ko-KR" baseline="0" dirty="0" smtClean="0"/>
              <a:t>API</a:t>
            </a:r>
            <a:r>
              <a:rPr lang="ko-KR" altLang="en-US" baseline="0" dirty="0" smtClean="0"/>
              <a:t>의 경우에는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NoSQL </a:t>
            </a:r>
            <a:r>
              <a:rPr lang="ko-KR" altLang="en-US" baseline="0" dirty="0" smtClean="0"/>
              <a:t>기반의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를 사용하였고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서비스 모니터링과 통계 지표는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err="1" smtClean="0"/>
              <a:t>시계열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를 사용하여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정보를 제공하고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메시지 송수신 이력을 관리하는 서비스에서는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FTP</a:t>
            </a:r>
            <a:r>
              <a:rPr lang="ko-KR" altLang="en-US" baseline="0" dirty="0" smtClean="0"/>
              <a:t>를 사용하고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="1" baseline="0" dirty="0" smtClean="0"/>
          </a:p>
          <a:p>
            <a:r>
              <a:rPr lang="en-US" altLang="ko-KR" baseline="0" dirty="0" smtClean="0"/>
              <a:t>Message Queue</a:t>
            </a:r>
            <a:r>
              <a:rPr lang="ko-KR" altLang="en-US" baseline="0" dirty="0" smtClean="0"/>
              <a:t>에는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 </a:t>
            </a:r>
            <a:r>
              <a:rPr lang="en-US" altLang="ko-KR" baseline="0" dirty="0" smtClean="0"/>
              <a:t>Storage </a:t>
            </a:r>
            <a:r>
              <a:rPr lang="ko-KR" altLang="en-US" baseline="0" dirty="0" smtClean="0"/>
              <a:t>접근을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정보를 가져올 수 있도록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넘겨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이렇게 </a:t>
            </a:r>
            <a:r>
              <a:rPr lang="en-US" altLang="ko-KR" baseline="0" dirty="0" smtClean="0"/>
              <a:t>Storage</a:t>
            </a:r>
            <a:r>
              <a:rPr lang="ko-KR" altLang="en-US" baseline="0" dirty="0" smtClean="0"/>
              <a:t>들의 위치 정보가 들어있습니다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이 </a:t>
            </a:r>
            <a:r>
              <a:rPr lang="ko-KR" altLang="en-US" baseline="0" dirty="0" smtClean="0"/>
              <a:t>정보를 바탕으로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 </a:t>
            </a:r>
            <a:r>
              <a:rPr lang="ko-KR" altLang="en-US" baseline="0" dirty="0" smtClean="0"/>
              <a:t>서비스에 맞게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데이터를 </a:t>
            </a:r>
            <a:r>
              <a:rPr lang="ko-KR" altLang="en-US" baseline="0" dirty="0" smtClean="0"/>
              <a:t>읽고 변환하고 저장함으로써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목적에 </a:t>
            </a:r>
            <a:r>
              <a:rPr lang="ko-KR" altLang="en-US" baseline="0" dirty="0" smtClean="0"/>
              <a:t>맞는 분석 서비스를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제공하고 </a:t>
            </a:r>
            <a:r>
              <a:rPr lang="ko-KR" altLang="en-US" baseline="0" dirty="0" smtClean="0"/>
              <a:t>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이를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서비스의 </a:t>
            </a:r>
            <a:r>
              <a:rPr lang="ko-KR" altLang="en-US" baseline="0" dirty="0" smtClean="0"/>
              <a:t>안정성을 확보하고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복원 </a:t>
            </a:r>
            <a:r>
              <a:rPr lang="ko-KR" altLang="en-US" baseline="0" dirty="0" smtClean="0"/>
              <a:t>가능한 구조를 갖추게 되었습니다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5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로깅 시스템 구조 개선 결과를 정리해보면</a:t>
            </a:r>
            <a:r>
              <a:rPr lang="en-US" altLang="ko-KR" dirty="0" smtClean="0"/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크게 </a:t>
            </a:r>
            <a:r>
              <a:rPr lang="ko-KR" altLang="en-US" dirty="0" smtClean="0"/>
              <a:t>안정성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확장성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실시간성 품질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비용 절감의 효과를 얻었습니다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첫번째로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안정성은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Session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에서 재형님이 다시 자세히 설명 주실 내용이지만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pipeline </a:t>
            </a:r>
            <a:r>
              <a:rPr lang="ko-KR" altLang="en-US" baseline="0" dirty="0" smtClean="0"/>
              <a:t>구간 별로 </a:t>
            </a:r>
            <a:r>
              <a:rPr lang="en-US" altLang="ko-KR" baseline="0" dirty="0" smtClean="0"/>
              <a:t>recover process</a:t>
            </a:r>
            <a:r>
              <a:rPr lang="ko-KR" altLang="en-US" baseline="0" dirty="0" smtClean="0"/>
              <a:t>를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로그 </a:t>
            </a:r>
            <a:r>
              <a:rPr lang="ko-KR" altLang="en-US" baseline="0" dirty="0" smtClean="0"/>
              <a:t>유실 방지 및 신뢰성 검증을 갖춘 구조가 되었습니다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두번째로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Storage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Pub/Sub</a:t>
            </a:r>
            <a:r>
              <a:rPr lang="ko-KR" altLang="en-US" baseline="0" dirty="0" smtClean="0"/>
              <a:t>패턴을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확장이 </a:t>
            </a:r>
            <a:r>
              <a:rPr lang="ko-KR" altLang="en-US" baseline="0" dirty="0" smtClean="0"/>
              <a:t>쉬운 구조가 되었습니다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Storage</a:t>
            </a:r>
            <a:r>
              <a:rPr lang="ko-KR" altLang="en-US" baseline="0" dirty="0" smtClean="0"/>
              <a:t>에 모니터링을 위한 외부 솔루션을 적용 할 수 있고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Pub/Sub</a:t>
            </a:r>
            <a:r>
              <a:rPr lang="ko-KR" altLang="en-US" baseline="0" dirty="0" smtClean="0"/>
              <a:t>을 통해 쉽게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서비스를 </a:t>
            </a:r>
            <a:r>
              <a:rPr lang="ko-KR" altLang="en-US" baseline="0" dirty="0" smtClean="0"/>
              <a:t>확장시킬 수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세번째로</a:t>
            </a:r>
            <a:r>
              <a:rPr lang="en-US" altLang="ko-KR" baseline="0" dirty="0" smtClean="0"/>
              <a:t>, pipeline</a:t>
            </a:r>
            <a:r>
              <a:rPr lang="ko-KR" altLang="en-US" baseline="0" dirty="0" smtClean="0"/>
              <a:t> 구조를 통해</a:t>
            </a:r>
            <a:r>
              <a:rPr lang="en-US" altLang="ko-KR" baseline="0" dirty="0" smtClean="0"/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실시간성을 </a:t>
            </a:r>
            <a:r>
              <a:rPr lang="ko-KR" altLang="en-US" baseline="0" dirty="0" smtClean="0"/>
              <a:t>갖추게 되었습니다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Data Stream, ETL</a:t>
            </a:r>
            <a:r>
              <a:rPr lang="ko-KR" altLang="en-US" baseline="0" dirty="0" smtClean="0"/>
              <a:t>을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실시간으로 </a:t>
            </a:r>
            <a:r>
              <a:rPr lang="ko-KR" altLang="en-US" baseline="0" dirty="0" smtClean="0"/>
              <a:t>빠르게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데이터를 </a:t>
            </a:r>
            <a:r>
              <a:rPr lang="ko-KR" altLang="en-US" baseline="0" dirty="0" smtClean="0"/>
              <a:t>수집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저장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변환할 수 있게 되었고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요구되는 </a:t>
            </a:r>
            <a:r>
              <a:rPr lang="ko-KR" altLang="en-US" baseline="0" dirty="0" smtClean="0"/>
              <a:t>시간 내에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변환된 </a:t>
            </a:r>
            <a:r>
              <a:rPr lang="ko-KR" altLang="en-US" baseline="0" dirty="0" smtClean="0"/>
              <a:t>데이터를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제공할 </a:t>
            </a:r>
            <a:r>
              <a:rPr lang="ko-KR" altLang="en-US" baseline="0" dirty="0" smtClean="0"/>
              <a:t>수 있게 되었습니다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r>
              <a:rPr lang="ko-KR" altLang="en-US" baseline="0" dirty="0" smtClean="0"/>
              <a:t>그리고 마지막으로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데이터 저장소 변경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고비용의 쿼리를 줄여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비용을 </a:t>
            </a:r>
            <a:r>
              <a:rPr lang="ko-KR" altLang="en-US" baseline="0" dirty="0" smtClean="0"/>
              <a:t>절감하였고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앞서 </a:t>
            </a:r>
            <a:r>
              <a:rPr lang="ko-KR" altLang="en-US" baseline="0" dirty="0" smtClean="0"/>
              <a:t>말씀드린 </a:t>
            </a:r>
            <a:r>
              <a:rPr lang="en-US" altLang="ko-KR" baseline="0" dirty="0" smtClean="0"/>
              <a:t>terraform</a:t>
            </a:r>
            <a:r>
              <a:rPr lang="ko-KR" altLang="en-US" baseline="0" dirty="0" smtClean="0"/>
              <a:t>을 통해서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운영 </a:t>
            </a:r>
            <a:r>
              <a:rPr lang="ko-KR" altLang="en-US" baseline="0" dirty="0" smtClean="0"/>
              <a:t>복잡도에 따른 비용 역시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절감할 </a:t>
            </a:r>
            <a:r>
              <a:rPr lang="ko-KR" altLang="en-US" baseline="0" dirty="0" smtClean="0"/>
              <a:t>수 있었습니다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726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Session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 결론은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요구사항에 </a:t>
            </a:r>
            <a:r>
              <a:rPr lang="ko-KR" altLang="en-US" baseline="0" dirty="0" smtClean="0"/>
              <a:t>대한 정확한 이해의 중요성입니다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현대 서버 어플리케이션에서 생성되는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대량의 </a:t>
            </a:r>
            <a:r>
              <a:rPr lang="ko-KR" altLang="en-US" baseline="0" dirty="0" smtClean="0"/>
              <a:t>로그들을 실시간으로 수집하고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수집된 로그를 기반으로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분석하고 </a:t>
            </a:r>
            <a:r>
              <a:rPr lang="ko-KR" altLang="en-US" baseline="0" dirty="0" smtClean="0"/>
              <a:t>활용하는 서비스를 구축하는 데에는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서비스의 </a:t>
            </a:r>
            <a:r>
              <a:rPr lang="ko-KR" altLang="en-US" baseline="0" dirty="0" smtClean="0"/>
              <a:t>특성에 따라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여러가지 </a:t>
            </a:r>
            <a:r>
              <a:rPr lang="ko-KR" altLang="en-US" baseline="0" dirty="0" smtClean="0"/>
              <a:t>방안이 있을 수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검색엔진을 이용한 로깅시스템과 같이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여러 </a:t>
            </a:r>
            <a:r>
              <a:rPr lang="ko-KR" altLang="en-US" baseline="0" dirty="0" smtClean="0"/>
              <a:t>서비스에서 범용으로 사용할 수 있는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로깅 </a:t>
            </a:r>
            <a:r>
              <a:rPr lang="ko-KR" altLang="en-US" baseline="0" dirty="0" smtClean="0"/>
              <a:t>시스템을 구축할 수도 있고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저희의 현재 구조와 같이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pipeline</a:t>
            </a:r>
            <a:r>
              <a:rPr lang="ko-KR" altLang="en-US" baseline="0" dirty="0" smtClean="0"/>
              <a:t>을 이용해서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실시간 </a:t>
            </a:r>
            <a:r>
              <a:rPr lang="ko-KR" altLang="en-US" baseline="0" dirty="0" smtClean="0"/>
              <a:t>처리 성능을 극대화하는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요구사항을 </a:t>
            </a:r>
            <a:r>
              <a:rPr lang="ko-KR" altLang="en-US" baseline="0" dirty="0" smtClean="0"/>
              <a:t>가진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시스템도 </a:t>
            </a:r>
            <a:r>
              <a:rPr lang="ko-KR" altLang="en-US" baseline="0" dirty="0" smtClean="0"/>
              <a:t>있을 수 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중요한 것은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 </a:t>
            </a:r>
            <a:r>
              <a:rPr lang="ko-KR" altLang="en-US" baseline="0" dirty="0" smtClean="0"/>
              <a:t>시스템의 요구사항에 맞는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적절한 </a:t>
            </a:r>
            <a:r>
              <a:rPr lang="ko-KR" altLang="en-US" baseline="0" dirty="0" smtClean="0"/>
              <a:t>로깅 시스템을 </a:t>
            </a:r>
            <a:r>
              <a:rPr lang="ko-KR" altLang="en-US" baseline="0" dirty="0" smtClean="0"/>
              <a:t>구성하는 </a:t>
            </a:r>
            <a:r>
              <a:rPr lang="ko-KR" altLang="en-US" baseline="0" dirty="0" smtClean="0"/>
              <a:t>것이라고 생각합니다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r>
              <a:rPr lang="ko-KR" altLang="en-US" baseline="0" dirty="0" smtClean="0"/>
              <a:t>물론 처음부터 완벽한 시스템을 구축하는 것은 매우 어렵습니다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시스템의 목적을 이해하고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설계를 </a:t>
            </a:r>
            <a:r>
              <a:rPr lang="ko-KR" altLang="en-US" baseline="0" dirty="0" smtClean="0"/>
              <a:t>생각하는 과정에서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오늘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이</a:t>
            </a:r>
            <a:r>
              <a:rPr lang="ko-KR" altLang="en-US" dirty="0" smtClean="0"/>
              <a:t> 세션이 여러분들께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조금이나마 </a:t>
            </a:r>
            <a:r>
              <a:rPr lang="ko-KR" altLang="en-US" dirty="0" smtClean="0"/>
              <a:t>도움이 됐으면 좋겠습니다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이상으로 </a:t>
            </a:r>
            <a:r>
              <a:rPr lang="en-US" altLang="ko-KR" dirty="0" smtClean="0"/>
              <a:t>Session</a:t>
            </a:r>
            <a:r>
              <a:rPr lang="en-US" altLang="ko-KR" baseline="0" dirty="0" smtClean="0"/>
              <a:t> 1 </a:t>
            </a:r>
            <a:r>
              <a:rPr lang="ko-KR" altLang="en-US" baseline="0" dirty="0" smtClean="0"/>
              <a:t>발표를 마치겠습니다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감사합니다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이어서 </a:t>
            </a:r>
            <a:r>
              <a:rPr lang="en-US" altLang="ko-KR" baseline="0" dirty="0" smtClean="0"/>
              <a:t>Session 2 Deep Dive</a:t>
            </a:r>
            <a:r>
              <a:rPr lang="ko-KR" altLang="en-US" baseline="0" dirty="0" smtClean="0"/>
              <a:t>는 재형님이 이어서 발표하겠습니다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341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번째 세션 발표 이어 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이번 세션은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dirty="0" smtClean="0"/>
              <a:t>앞선 세션에서 설명</a:t>
            </a:r>
            <a:r>
              <a:rPr lang="ko-KR" altLang="en-US" baseline="0" dirty="0" smtClean="0"/>
              <a:t> 드린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로그 기반 분석 시스템을 구축해 가면서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저희가 깊이 고민해야 했던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몇가지의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기능적인 혹은 구조적인 디테일에 대해 설명 드리려 합니다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6659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000" dirty="0" smtClean="0"/>
              <a:t>이번 세션에서는 두 가지에 대해서 말씀 드리고자 하는데요</a:t>
            </a:r>
            <a:r>
              <a:rPr lang="en-US" altLang="ko-KR" sz="1000" dirty="0" smtClean="0"/>
              <a:t>, </a:t>
            </a:r>
          </a:p>
          <a:p>
            <a:endParaRPr lang="en-US" altLang="ko-KR" sz="1000" dirty="0" smtClean="0"/>
          </a:p>
          <a:p>
            <a:r>
              <a:rPr lang="ko-KR" altLang="en-US" sz="1000" baseline="0" dirty="0" smtClean="0"/>
              <a:t>우선</a:t>
            </a:r>
            <a:r>
              <a:rPr lang="en-US" altLang="ko-KR" sz="1000" baseline="0" dirty="0" smtClean="0"/>
              <a:t>,</a:t>
            </a:r>
            <a:r>
              <a:rPr lang="ko-KR" altLang="en-US" sz="1000" baseline="0" dirty="0" smtClean="0"/>
              <a:t> 로그 수집을 담당하는 </a:t>
            </a:r>
            <a:r>
              <a:rPr lang="en-US" altLang="ko-KR" sz="1000" baseline="0" dirty="0" smtClean="0"/>
              <a:t>/ </a:t>
            </a:r>
            <a:r>
              <a:rPr lang="ko-KR" altLang="en-US" sz="1000" baseline="0" dirty="0" smtClean="0"/>
              <a:t>로그 에이전트를 다루면서 있었던 </a:t>
            </a:r>
            <a:r>
              <a:rPr lang="en-US" altLang="ko-KR" sz="1000" baseline="0" dirty="0" smtClean="0"/>
              <a:t>/ </a:t>
            </a:r>
            <a:r>
              <a:rPr lang="ko-KR" altLang="en-US" sz="1000" baseline="0" dirty="0" smtClean="0"/>
              <a:t>이슈와 그 해결 방법에 대해 </a:t>
            </a:r>
            <a:r>
              <a:rPr lang="en-US" altLang="ko-KR" sz="1000" baseline="0" dirty="0" smtClean="0"/>
              <a:t>/ </a:t>
            </a:r>
            <a:r>
              <a:rPr lang="ko-KR" altLang="en-US" sz="1000" baseline="0" dirty="0" smtClean="0"/>
              <a:t>말씀 드리겠습니다</a:t>
            </a:r>
            <a:r>
              <a:rPr lang="en-US" altLang="ko-KR" sz="1000" baseline="0" dirty="0" smtClean="0"/>
              <a:t>.</a:t>
            </a:r>
          </a:p>
          <a:p>
            <a:endParaRPr lang="en-US" altLang="ko-KR" sz="1000" baseline="0" dirty="0" smtClean="0"/>
          </a:p>
          <a:p>
            <a:r>
              <a:rPr lang="ko-KR" altLang="en-US" sz="1000" baseline="0" dirty="0" smtClean="0"/>
              <a:t>그리고 이어서</a:t>
            </a:r>
            <a:r>
              <a:rPr lang="en-US" altLang="ko-KR" sz="1000" baseline="0" dirty="0" smtClean="0"/>
              <a:t>,</a:t>
            </a:r>
            <a:r>
              <a:rPr lang="ko-KR" altLang="en-US" sz="1000" baseline="0" dirty="0" smtClean="0"/>
              <a:t> 수집한 로그를 파이프라인으로 전달하고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어플리케이션에서 데이터를 소모하면서 발생할 수 있는 </a:t>
            </a:r>
            <a:r>
              <a:rPr lang="en-US" altLang="ko-KR" sz="1000" baseline="0" dirty="0" smtClean="0"/>
              <a:t>/ </a:t>
            </a:r>
            <a:r>
              <a:rPr lang="ko-KR" altLang="en-US" sz="1000" baseline="0" dirty="0" smtClean="0"/>
              <a:t>데이터 유실을 </a:t>
            </a:r>
            <a:r>
              <a:rPr lang="en-US" altLang="ko-KR" sz="1000" baseline="0" dirty="0" smtClean="0"/>
              <a:t>/</a:t>
            </a:r>
            <a:r>
              <a:rPr lang="ko-KR" altLang="en-US" sz="1000" baseline="0" dirty="0" smtClean="0"/>
              <a:t>방지하고</a:t>
            </a:r>
            <a:r>
              <a:rPr lang="en-US" altLang="ko-KR" sz="1000" baseline="0" dirty="0" smtClean="0"/>
              <a:t>, </a:t>
            </a:r>
            <a:r>
              <a:rPr lang="ko-KR" altLang="en-US" sz="1000" baseline="0" dirty="0" smtClean="0"/>
              <a:t>복구하기 위한 </a:t>
            </a:r>
            <a:r>
              <a:rPr lang="en-US" altLang="ko-KR" sz="1000" baseline="0" dirty="0" smtClean="0"/>
              <a:t> / </a:t>
            </a:r>
            <a:r>
              <a:rPr lang="en-US" altLang="ko-KR" sz="1000" dirty="0" smtClean="0"/>
              <a:t>Log Recovering </a:t>
            </a:r>
            <a:r>
              <a:rPr lang="ko-KR" altLang="en-US" sz="1000" dirty="0" smtClean="0"/>
              <a:t>전략과 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 데이터 정합성 검증에 관해서 설명 드리도록 하겠습니다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807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로그 에이전트는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로그 파이프라인의 시작점이자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원본 데이터를 누락없이 수집해야 한다는 점에서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가장 중요할 것 같습니다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저희의 경우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로그에이전트로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오픈소스인 </a:t>
            </a:r>
            <a:r>
              <a:rPr lang="en-US" altLang="ko-KR" dirty="0" err="1" smtClean="0"/>
              <a:t>fluentd</a:t>
            </a:r>
            <a:r>
              <a:rPr lang="ko-KR" altLang="en-US" dirty="0" smtClean="0"/>
              <a:t>를 채택하고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데몬셋</a:t>
            </a:r>
            <a:r>
              <a:rPr lang="ko-KR" altLang="en-US" dirty="0" smtClean="0"/>
              <a:t> 형태로 사용하고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Fluentd</a:t>
            </a:r>
            <a:r>
              <a:rPr lang="ko-KR" altLang="en-US" baseline="0" dirty="0" smtClean="0"/>
              <a:t>가 </a:t>
            </a:r>
            <a:r>
              <a:rPr lang="ko-KR" altLang="en-US" baseline="0" dirty="0" err="1" smtClean="0"/>
              <a:t>쿠버네티스</a:t>
            </a:r>
            <a:r>
              <a:rPr lang="ko-KR" altLang="en-US" baseline="0" dirty="0" smtClean="0"/>
              <a:t> 환경에서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로그를 수집하는 방법에는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여러가지가 있는데요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 중 저희는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어플리케이션 로그를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파일형태로 읽는 </a:t>
            </a:r>
            <a:r>
              <a:rPr lang="en-US" altLang="ko-KR" baseline="0" dirty="0" smtClean="0"/>
              <a:t>tail </a:t>
            </a:r>
            <a:r>
              <a:rPr lang="ko-KR" altLang="en-US" baseline="0" dirty="0" smtClean="0"/>
              <a:t>방식을 사용하고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Docker, K8S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환경에서 어플리케이션 로그는 </a:t>
            </a:r>
            <a:r>
              <a:rPr lang="en-US" altLang="ko-KR" baseline="0" dirty="0" smtClean="0"/>
              <a:t>/ Docker Container Runtime</a:t>
            </a:r>
            <a:r>
              <a:rPr lang="ko-KR" altLang="en-US" baseline="0" dirty="0" smtClean="0"/>
              <a:t>에 의해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특정 경로에 </a:t>
            </a:r>
            <a:r>
              <a:rPr lang="en-US" altLang="ko-KR" baseline="0" dirty="0" smtClean="0"/>
              <a:t>Container ID </a:t>
            </a:r>
            <a:r>
              <a:rPr lang="ko-KR" altLang="en-US" baseline="0" dirty="0" smtClean="0"/>
              <a:t>별로 저장되게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때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랜덤한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Container ID</a:t>
            </a:r>
            <a:r>
              <a:rPr lang="ko-KR" altLang="en-US" baseline="0" dirty="0" smtClean="0"/>
              <a:t>로는 </a:t>
            </a:r>
            <a:r>
              <a:rPr lang="en-US" altLang="ko-KR" baseline="0" dirty="0" smtClean="0"/>
              <a:t>/ Application Name</a:t>
            </a:r>
            <a:r>
              <a:rPr lang="ko-KR" altLang="en-US" baseline="0" dirty="0" smtClean="0"/>
              <a:t>별 로그 수집이 어려운데요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이 것은 </a:t>
            </a:r>
            <a:r>
              <a:rPr lang="en-US" altLang="ko-KR" baseline="0" dirty="0" err="1" smtClean="0"/>
              <a:t>kubelet</a:t>
            </a:r>
            <a:r>
              <a:rPr lang="ko-KR" altLang="en-US" baseline="0" dirty="0" smtClean="0"/>
              <a:t>이 해결해주고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Kubelet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Container ID</a:t>
            </a:r>
            <a:r>
              <a:rPr lang="ko-KR" altLang="en-US" baseline="0" dirty="0" smtClean="0"/>
              <a:t>로 나누어진 로그 파일을 </a:t>
            </a:r>
            <a:r>
              <a:rPr lang="en-US" altLang="ko-KR" baseline="0" dirty="0" smtClean="0"/>
              <a:t>/ Namespace, Pod, Container</a:t>
            </a:r>
            <a:r>
              <a:rPr lang="ko-KR" altLang="en-US" baseline="0" dirty="0" smtClean="0"/>
              <a:t>별로 로그를 조회할 수 있도록 원본 로그 파일을 </a:t>
            </a:r>
            <a:r>
              <a:rPr lang="ko-KR" altLang="en-US" baseline="0" dirty="0" err="1" smtClean="0"/>
              <a:t>가르키는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Symbolic link</a:t>
            </a:r>
            <a:r>
              <a:rPr lang="ko-KR" altLang="en-US" baseline="0" dirty="0" smtClean="0"/>
              <a:t>를 만들어줍니다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그림 아래의 </a:t>
            </a:r>
            <a:r>
              <a:rPr lang="en-US" altLang="ko-KR" baseline="0" dirty="0" smtClean="0"/>
              <a:t>worker node </a:t>
            </a:r>
            <a:r>
              <a:rPr lang="ko-KR" altLang="en-US" baseline="0" dirty="0" smtClean="0"/>
              <a:t>영역을 보시면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네임스페이스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파드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컨테이너 이름 경로에 있는</a:t>
            </a:r>
            <a:r>
              <a:rPr lang="en-US" altLang="ko-KR" baseline="0" dirty="0" smtClean="0"/>
              <a:t>/ 0.log </a:t>
            </a:r>
            <a:r>
              <a:rPr lang="ko-KR" altLang="en-US" baseline="0" dirty="0" smtClean="0"/>
              <a:t>파일이 </a:t>
            </a:r>
            <a:r>
              <a:rPr lang="ko-KR" altLang="en-US" baseline="0" dirty="0" err="1" smtClean="0"/>
              <a:t>보이실텐데요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이것은 </a:t>
            </a:r>
            <a:r>
              <a:rPr lang="en-US" altLang="ko-KR" baseline="0" dirty="0" err="1" smtClean="0"/>
              <a:t>docker</a:t>
            </a:r>
            <a:r>
              <a:rPr lang="en-US" altLang="ko-KR" baseline="0" dirty="0" smtClean="0"/>
              <a:t> container runtime </a:t>
            </a:r>
            <a:r>
              <a:rPr lang="ko-KR" altLang="en-US" baseline="0" dirty="0" smtClean="0"/>
              <a:t>영역의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원본 로그 파일을 가리키는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로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그림의 중간에 보이는 것과 같이</a:t>
            </a:r>
            <a:r>
              <a:rPr lang="en-US" altLang="ko-KR" baseline="0" dirty="0" smtClean="0"/>
              <a:t>, / </a:t>
            </a:r>
            <a:r>
              <a:rPr lang="en-US" altLang="ko-KR" baseline="0" dirty="0" err="1" smtClean="0"/>
              <a:t>docker</a:t>
            </a:r>
            <a:r>
              <a:rPr lang="en-US" altLang="ko-KR" baseline="0" dirty="0" smtClean="0"/>
              <a:t> daemon</a:t>
            </a:r>
            <a:r>
              <a:rPr lang="ko-KR" altLang="en-US" baseline="0" dirty="0" smtClean="0"/>
              <a:t>에 설정된 </a:t>
            </a:r>
            <a:r>
              <a:rPr lang="en-US" altLang="ko-KR" baseline="0" dirty="0" smtClean="0"/>
              <a:t>max file size</a:t>
            </a:r>
            <a:r>
              <a:rPr lang="ko-KR" altLang="en-US" baseline="0" dirty="0" smtClean="0"/>
              <a:t>를 기준으로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rotation </a:t>
            </a:r>
            <a:r>
              <a:rPr lang="ko-KR" altLang="en-US" baseline="0" dirty="0" smtClean="0"/>
              <a:t>되고 있는 파일들 중에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가장 최근에 생성된 파일을 </a:t>
            </a:r>
            <a:r>
              <a:rPr lang="en-US" altLang="ko-KR" baseline="0" dirty="0" smtClean="0"/>
              <a:t>link</a:t>
            </a:r>
            <a:r>
              <a:rPr lang="ko-KR" altLang="en-US" baseline="0" dirty="0" smtClean="0"/>
              <a:t>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 이어서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첫번째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컨테이너 단위로 모아 가리키는 두 번째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로 이어지게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이렇게 </a:t>
            </a:r>
            <a:r>
              <a:rPr lang="ko-KR" altLang="en-US" baseline="0" dirty="0" err="1" smtClean="0"/>
              <a:t>도커</a:t>
            </a:r>
            <a:r>
              <a:rPr lang="ko-KR" altLang="en-US" baseline="0" dirty="0" smtClean="0"/>
              <a:t> 영역의 원본 파일로부터 첫번째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그리고 이어서 두번째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생성하게 되며</a:t>
            </a:r>
            <a:r>
              <a:rPr lang="en-US" altLang="ko-KR" baseline="0" dirty="0" smtClean="0"/>
              <a:t>, / </a:t>
            </a:r>
            <a:r>
              <a:rPr lang="en-US" altLang="ko-KR" baseline="0" dirty="0" err="1" smtClean="0"/>
              <a:t>Fluentd</a:t>
            </a:r>
            <a:r>
              <a:rPr lang="ko-KR" altLang="en-US" baseline="0" dirty="0" smtClean="0"/>
              <a:t>는 결과적으로 마지막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참조하게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458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앞서 말씀드린 바와 같이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원본 로그는 </a:t>
            </a:r>
            <a:r>
              <a:rPr lang="en-US" altLang="ko-KR" dirty="0" smtClean="0"/>
              <a:t>/ (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) / </a:t>
            </a:r>
            <a:r>
              <a:rPr lang="ko-KR" altLang="en-US" dirty="0" smtClean="0"/>
              <a:t>설정된 최대 사이즈에 도달하게 될 경우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ko-KR" altLang="en-US" baseline="0" dirty="0" smtClean="0"/>
              <a:t>새 파일로 교체 되게 되는데요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이것을 </a:t>
            </a:r>
            <a:r>
              <a:rPr lang="en-US" altLang="ko-KR" baseline="0" dirty="0" smtClean="0"/>
              <a:t>Log Rotation</a:t>
            </a:r>
            <a:r>
              <a:rPr lang="ko-KR" altLang="en-US" baseline="0" dirty="0" smtClean="0"/>
              <a:t>이라 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새로운 로그 파일이 생성될 경우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그 파일에 대한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</a:t>
            </a:r>
            <a:r>
              <a:rPr lang="en-US" altLang="ko-KR" baseline="0" dirty="0" err="1" smtClean="0"/>
              <a:t>Kubelet</a:t>
            </a:r>
            <a:r>
              <a:rPr lang="ko-KR" altLang="en-US" baseline="0" dirty="0" smtClean="0"/>
              <a:t>이 다시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생성해주게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여기서 한가지 가정을 해보겠습니다</a:t>
            </a:r>
            <a:r>
              <a:rPr lang="en-US" altLang="ko-KR" baseline="0" dirty="0" smtClean="0"/>
              <a:t>./ </a:t>
            </a:r>
            <a:r>
              <a:rPr lang="ko-KR" altLang="en-US" baseline="0" dirty="0" smtClean="0"/>
              <a:t>로그를 아주 많이 생성하는 어플리케이션이 있다고 하면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이 경우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로테이션은 더욱 자주 발생하게 될 것입니다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여기서 문제는</a:t>
            </a:r>
            <a:r>
              <a:rPr lang="en-US" altLang="ko-KR" baseline="0" dirty="0" smtClean="0"/>
              <a:t>, /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Kubelet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새로 생성되는 로그 파일을 추적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하지 못하고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간헐적으로 생성하지 못하게 되는 </a:t>
            </a:r>
            <a:r>
              <a:rPr lang="en-US" altLang="ko-KR" baseline="0" dirty="0" smtClean="0"/>
              <a:t>Issue</a:t>
            </a:r>
            <a:r>
              <a:rPr lang="ko-KR" altLang="en-US" baseline="0" dirty="0" smtClean="0"/>
              <a:t>가 발생한다는 것입니다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생성하지 못하게 되면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마지막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참조하고 있던 </a:t>
            </a:r>
            <a:r>
              <a:rPr lang="en-US" altLang="ko-KR" baseline="0" dirty="0" err="1" smtClean="0"/>
              <a:t>Fluentd</a:t>
            </a:r>
            <a:r>
              <a:rPr lang="ko-KR" altLang="en-US" baseline="0" dirty="0" smtClean="0"/>
              <a:t>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당연히 로그를 수집하게 못하게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저희는 이를 해결하기 위해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로그 파일이 </a:t>
            </a:r>
            <a:r>
              <a:rPr lang="en-US" altLang="ko-KR" baseline="0" dirty="0" smtClean="0"/>
              <a:t>max size</a:t>
            </a:r>
            <a:r>
              <a:rPr lang="ko-KR" altLang="en-US" baseline="0" dirty="0" smtClean="0"/>
              <a:t>에 도달하는 최소 시간 단위를 도출하고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단으로 구성된 </a:t>
            </a:r>
            <a:r>
              <a:rPr lang="en-US" altLang="ko-KR" baseline="0" dirty="0" err="1" smtClean="0"/>
              <a:t>symlink</a:t>
            </a:r>
            <a:r>
              <a:rPr lang="ko-KR" altLang="en-US" baseline="0" dirty="0" smtClean="0"/>
              <a:t>를  </a:t>
            </a:r>
            <a:r>
              <a:rPr lang="en-US" altLang="ko-KR" baseline="0" dirty="0" smtClean="0"/>
              <a:t>/ </a:t>
            </a:r>
            <a:r>
              <a:rPr lang="ko-KR" altLang="en-US" baseline="0" dirty="0" err="1" smtClean="0"/>
              <a:t>단위시간</a:t>
            </a:r>
            <a:r>
              <a:rPr lang="ko-KR" altLang="en-US" baseline="0" dirty="0" smtClean="0"/>
              <a:t> 마다 추적하고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다시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생성해주는 </a:t>
            </a:r>
            <a:r>
              <a:rPr lang="en-US" altLang="ko-KR" baseline="0" dirty="0" smtClean="0"/>
              <a:t>/ script</a:t>
            </a:r>
            <a:r>
              <a:rPr lang="ko-KR" altLang="en-US" baseline="0" dirty="0" smtClean="0"/>
              <a:t>를 구현해 해결했습니다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 문제는 </a:t>
            </a:r>
            <a:r>
              <a:rPr lang="en-US" altLang="ko-KR" baseline="0" dirty="0" smtClean="0"/>
              <a:t>K8S 1.21 </a:t>
            </a:r>
            <a:r>
              <a:rPr lang="ko-KR" altLang="en-US" baseline="0" dirty="0" smtClean="0"/>
              <a:t>버전에서 부터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발생하 않는 것으로 보이나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이전 버전을 사용하고 계신 분들이라면 마주하실 수 있는 문제로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반드시 고려하여야 할 부분입니다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93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다음으로는 </a:t>
            </a:r>
            <a:r>
              <a:rPr lang="en-US" altLang="ko-KR" dirty="0" err="1" smtClean="0">
                <a:latin typeface="맑은 고딕" panose="020B0503020000020004" pitchFamily="50" charset="-127"/>
                <a:ea typeface="+mn-ea"/>
              </a:rPr>
              <a:t>Fluentd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가 수집한 로그의 </a:t>
            </a:r>
            <a:r>
              <a:rPr lang="en-US" altLang="ko-KR" dirty="0" err="1" smtClean="0">
                <a:latin typeface="맑은 고딕" panose="020B0503020000020004" pitchFamily="50" charset="-127"/>
                <a:ea typeface="+mn-ea"/>
              </a:rPr>
              <a:t>LifeCycle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과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Performance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Tuning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에 대해 말씀드리겠습니다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indent="0">
              <a:buFontTx/>
              <a:buNone/>
            </a:pPr>
            <a:r>
              <a:rPr lang="en-US" altLang="ko-KR" dirty="0" err="1" smtClean="0">
                <a:latin typeface="맑은 고딕" panose="020B0503020000020004" pitchFamily="50" charset="-127"/>
                <a:ea typeface="+mn-ea"/>
              </a:rPr>
              <a:t>Fluentd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로그는 로그를 읽어 들이는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Input section, / Log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의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parsing, filtering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을 담당하는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filter Section, 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그리고 로그의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baseline="0" dirty="0" err="1" smtClean="0">
                <a:latin typeface="맑은 고딕" panose="020B0503020000020004" pitchFamily="50" charset="-127"/>
                <a:ea typeface="+mn-ea"/>
              </a:rPr>
              <a:t>버퍼링과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출력을 담당하는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Output section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을 타고 흐르게 됩니다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indent="0">
              <a:buFontTx/>
              <a:buNone/>
            </a:pP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/>
            </a:r>
            <a:b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</a:b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오픈소스를 사용하다 보면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기본 설정을 그대로 따라가게 되는 경우가 있는 것 같습니다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 / </a:t>
            </a:r>
          </a:p>
          <a:p>
            <a:pPr marL="0" indent="0">
              <a:buFontTx/>
              <a:buNone/>
            </a:pP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저희 또한 가이드 된 설정에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우리가 필요한 기능을 추가하는 식으로 초기 설정을 했었습니다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indent="0">
              <a:buFontTx/>
              <a:buNone/>
            </a:pP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이후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운영중인 서비스의 </a:t>
            </a:r>
            <a:r>
              <a:rPr lang="ko-KR" altLang="en-US" baseline="0" dirty="0" err="1" smtClean="0">
                <a:latin typeface="맑은 고딕" panose="020B0503020000020004" pitchFamily="50" charset="-127"/>
                <a:ea typeface="+mn-ea"/>
              </a:rPr>
              <a:t>요청량이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증가함에 따라서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전체 서비스 성능 향상을 진행하게 되었고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/ </a:t>
            </a:r>
            <a:r>
              <a:rPr lang="en-US" altLang="ko-KR" baseline="0" dirty="0" err="1" smtClean="0">
                <a:latin typeface="맑은 고딕" panose="020B0503020000020004" pitchFamily="50" charset="-127"/>
                <a:ea typeface="+mn-ea"/>
              </a:rPr>
              <a:t>fluentd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의 성능 한계에 의한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Log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유실이 발생하는 것을 경험하게 되었습니다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 </a:t>
            </a:r>
          </a:p>
          <a:p>
            <a:pPr marL="0" indent="0">
              <a:buFontTx/>
              <a:buNone/>
            </a:pP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때문에 저희는 </a:t>
            </a:r>
            <a:r>
              <a:rPr lang="en-US" altLang="ko-KR" baseline="0" dirty="0" err="1" smtClean="0">
                <a:latin typeface="맑은 고딕" panose="020B0503020000020004" pitchFamily="50" charset="-127"/>
                <a:ea typeface="+mn-ea"/>
              </a:rPr>
              <a:t>fluentd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설정을 변경해가며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Performance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튜닝을 진행하게 되었습니다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로그 라이프사이클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내에서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성능에 가장 큰 영향을 주는 부분은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단연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Filter section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입니다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 /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문자열 기반의 처리가 많은 만큼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/ log pattern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을 찾거나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/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로그 자체의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copy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를 유도하는 설정이 많을수록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성능은 떨어지게 됩니다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err="1" smtClean="0">
                <a:latin typeface="맑은 고딕" panose="020B0503020000020004" pitchFamily="50" charset="-127"/>
                <a:ea typeface="+mn-ea"/>
              </a:rPr>
              <a:t>Fluentd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가 수집하는 모든 로그에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다수의 </a:t>
            </a:r>
            <a:r>
              <a:rPr lang="ko-KR" altLang="en-US" baseline="0" dirty="0" err="1" smtClean="0">
                <a:latin typeface="맑은 고딕" panose="020B0503020000020004" pitchFamily="50" charset="-127"/>
                <a:ea typeface="+mn-ea"/>
              </a:rPr>
              <a:t>필터링을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적용하게 될 경우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/ </a:t>
            </a:r>
            <a:r>
              <a:rPr lang="ko-KR" altLang="en-US" baseline="0" dirty="0" err="1" smtClean="0">
                <a:latin typeface="맑은 고딕" panose="020B0503020000020004" pitchFamily="50" charset="-127"/>
                <a:ea typeface="+mn-ea"/>
              </a:rPr>
              <a:t>필터링이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필요하지 않은 로그에도 리소스를 사용하게 되므로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필터 섹션에서 병목이 발생하게 됩니다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때문에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input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섹션으로 부터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로그를 받아온 직후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로그의 목적에 따라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tag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를 붙여 로그를 분리하고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로그의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tag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별로 세분화하여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필터를 적용할 필요가 있습니다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또한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대부분의 </a:t>
            </a:r>
            <a:r>
              <a:rPr lang="ko-KR" altLang="en-US" baseline="0" dirty="0" err="1" smtClean="0">
                <a:latin typeface="맑은 고딕" panose="020B0503020000020004" pitchFamily="50" charset="-127"/>
                <a:ea typeface="+mn-ea"/>
              </a:rPr>
              <a:t>필터링이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문자열의 패턴을 </a:t>
            </a:r>
            <a:r>
              <a:rPr lang="ko-KR" altLang="en-US" baseline="0" dirty="0" err="1" smtClean="0">
                <a:latin typeface="맑은 고딕" panose="020B0503020000020004" pitchFamily="50" charset="-127"/>
                <a:ea typeface="+mn-ea"/>
              </a:rPr>
              <a:t>검삭하는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 것을 기반으로 동작하기 때문에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Application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에서 특수목적의 로그를 생성할 때에는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패턴 문자열을 전방에 위치 시키거나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 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그 길이를 최소화 하는 것 또한 도움이 됩니다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마지막으로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Copy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행위 자체가 많은 리소스를 사용하게 되므로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로그 양이 많은 쪽의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Tag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보다는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, / 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적은 쪽의 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Tag</a:t>
            </a:r>
            <a:r>
              <a:rPr lang="ko-KR" altLang="en-US" baseline="0" dirty="0" smtClean="0">
                <a:latin typeface="맑은 고딕" panose="020B0503020000020004" pitchFamily="50" charset="-127"/>
                <a:ea typeface="+mn-ea"/>
              </a:rPr>
              <a:t>를 선택해 복사를 진행하는 것이 중요합니다</a:t>
            </a:r>
            <a:r>
              <a:rPr lang="en-US" altLang="ko-KR" baseline="0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96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Fluentd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자체 성능</a:t>
            </a:r>
            <a:r>
              <a:rPr lang="ko-KR" altLang="en-US" baseline="0" dirty="0" smtClean="0"/>
              <a:t> 외에도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데이터 유실을 발생 시킬 수 있는 요인이 더 있습니다</a:t>
            </a:r>
            <a:r>
              <a:rPr lang="en-US" altLang="ko-KR" baseline="0" dirty="0" smtClean="0"/>
              <a:t>. / </a:t>
            </a:r>
            <a:r>
              <a:rPr lang="ko-KR" altLang="en-US" baseline="0" dirty="0" smtClean="0"/>
              <a:t>앞서 </a:t>
            </a:r>
            <a:r>
              <a:rPr lang="ko-KR" altLang="en-US" baseline="0" dirty="0" err="1" smtClean="0"/>
              <a:t>설명드린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Log Rotation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/ </a:t>
            </a:r>
            <a:r>
              <a:rPr lang="en-US" altLang="ko-KR" baseline="0" dirty="0" err="1" smtClean="0"/>
              <a:t>Fluentd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배포 사이클 간의 타이밍에 의한 로그 유실이 발생하는 문제가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err="1" smtClean="0"/>
              <a:t>데몬셋으로</a:t>
            </a:r>
            <a:r>
              <a:rPr lang="ko-KR" altLang="en-US" baseline="0" dirty="0" smtClean="0"/>
              <a:t> 배포된 </a:t>
            </a:r>
            <a:r>
              <a:rPr lang="en-US" altLang="ko-KR" baseline="0" dirty="0" smtClean="0"/>
              <a:t>Log agent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필연적으로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배포가 진행되는 동안 로그를 읽지 못하는 구간이 발생합니다</a:t>
            </a:r>
            <a:r>
              <a:rPr lang="en-US" altLang="ko-KR" baseline="0" dirty="0" smtClean="0"/>
              <a:t>. / </a:t>
            </a:r>
            <a:r>
              <a:rPr lang="ko-KR" altLang="en-US" baseline="0" dirty="0" smtClean="0"/>
              <a:t>보통 </a:t>
            </a:r>
            <a:r>
              <a:rPr lang="en-US" altLang="ko-KR" baseline="0" dirty="0" smtClean="0"/>
              <a:t>Agent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스스로 읽고 있는 위치를 표시하는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Position </a:t>
            </a:r>
            <a:r>
              <a:rPr lang="ko-KR" altLang="en-US" baseline="0" dirty="0" smtClean="0"/>
              <a:t>파일을 유지하며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더불어 </a:t>
            </a:r>
            <a:r>
              <a:rPr lang="en-US" altLang="ko-KR" baseline="0" dirty="0" err="1" smtClean="0"/>
              <a:t>rotatio</a:t>
            </a:r>
            <a:r>
              <a:rPr lang="ko-KR" altLang="en-US" baseline="0" dirty="0" smtClean="0"/>
              <a:t>이 발생 하더라도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새로운 로그 파일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이전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의 로그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로테이션 직전의 로그를 읽을 수 있게 되어 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하지만 이런 경우에는 문제가 생길 수 있습니다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</a:p>
          <a:p>
            <a:r>
              <a:rPr lang="ko-KR" altLang="en-US" baseline="0" dirty="0" smtClean="0"/>
              <a:t>로그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파일의 최대 사이즈가 작게 설정되어 있을 때에는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Log Rotation</a:t>
            </a:r>
            <a:r>
              <a:rPr lang="ko-KR" altLang="en-US" baseline="0" dirty="0" smtClean="0"/>
              <a:t>이 빈번하게 발생하게 되고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보시는 바와 같이 </a:t>
            </a:r>
            <a:r>
              <a:rPr lang="en-US" altLang="ko-KR" baseline="0" dirty="0" smtClean="0"/>
              <a:t>Position </a:t>
            </a:r>
            <a:r>
              <a:rPr lang="ko-KR" altLang="en-US" baseline="0" dirty="0" smtClean="0"/>
              <a:t>파일이 기록할 수 있는 범위를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넘어서게 되면서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몇 개의 파일이 통째로 유실될 수 있습니다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때문에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로그 최대 사이즈를 미리 증가시켜 두어 </a:t>
            </a:r>
            <a:r>
              <a:rPr lang="en-US" altLang="ko-KR" baseline="0" dirty="0" smtClean="0"/>
              <a:t>/ Log rotation</a:t>
            </a:r>
            <a:r>
              <a:rPr lang="ko-KR" altLang="en-US" baseline="0" dirty="0" smtClean="0"/>
              <a:t>을 최소화 하고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Agent</a:t>
            </a:r>
            <a:r>
              <a:rPr lang="ko-KR" altLang="en-US" baseline="0" dirty="0" smtClean="0"/>
              <a:t>가 배포 후에도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원래 읽던 위치에서 읽을 수 있게 하는 것이 중요합니다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하지만 파일 사이즈를 무조건 크게 하는 것</a:t>
            </a:r>
            <a:r>
              <a:rPr lang="ko-KR" altLang="en-US" baseline="0" dirty="0" smtClean="0"/>
              <a:t> 보다는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로그 에이전트의 리</a:t>
            </a:r>
            <a:r>
              <a:rPr lang="ko-KR" altLang="en-US" dirty="0" smtClean="0"/>
              <a:t>소</a:t>
            </a:r>
            <a:r>
              <a:rPr lang="ko-KR" altLang="en-US" baseline="0" dirty="0" smtClean="0"/>
              <a:t>스를 고려하여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운영 중인 시스템에 적절한 값을 찾아야 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335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앞선 파이프라인에서 로그를 읽어서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 용도에 맞게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Storage </a:t>
            </a:r>
            <a:r>
              <a:rPr lang="ko-KR" altLang="en-US" dirty="0" smtClean="0"/>
              <a:t>잘 저장해 두었으니</a:t>
            </a:r>
            <a:r>
              <a:rPr lang="en-US" altLang="ko-KR" dirty="0" smtClean="0"/>
              <a:t>, / </a:t>
            </a:r>
            <a:r>
              <a:rPr lang="ko-KR" altLang="en-US" dirty="0" smtClean="0"/>
              <a:t>이제는 로그를 잘 써야 할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여러가지 형태</a:t>
            </a:r>
            <a:r>
              <a:rPr lang="ko-KR" altLang="en-US" baseline="0" dirty="0" smtClean="0"/>
              <a:t> 혹은 목적으로 로그를 소모하기 위해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로그를 추출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가공하며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특정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에 다시 저장할 필요가 있을 것입니다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 과정 중에 원본 데이터가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차 저장소 혹은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데이터를 소모하는 </a:t>
            </a:r>
            <a:r>
              <a:rPr lang="en-US" altLang="ko-KR" baseline="0" dirty="0" smtClean="0"/>
              <a:t>App </a:t>
            </a:r>
            <a:r>
              <a:rPr lang="ko-KR" altLang="en-US" baseline="0" dirty="0" smtClean="0"/>
              <a:t>에 누락 없이 전달 되도록 </a:t>
            </a:r>
            <a:r>
              <a:rPr lang="en-US" altLang="ko-KR" baseline="0" dirty="0" smtClean="0"/>
              <a:t>Recovering</a:t>
            </a:r>
            <a:r>
              <a:rPr lang="ko-KR" altLang="en-US" baseline="0" dirty="0" smtClean="0"/>
              <a:t> 전략을 구성해 두어야 합니다</a:t>
            </a:r>
            <a:r>
              <a:rPr lang="en-US" altLang="ko-KR" baseline="0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저희의 경우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데이터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Consumer</a:t>
            </a:r>
            <a:r>
              <a:rPr lang="ko-KR" altLang="en-US" baseline="0" dirty="0" smtClean="0"/>
              <a:t>가 되는 </a:t>
            </a:r>
            <a:r>
              <a:rPr lang="en-US" altLang="ko-KR" baseline="0" dirty="0" smtClean="0"/>
              <a:t>Application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로그를 </a:t>
            </a:r>
            <a:r>
              <a:rPr lang="ko-KR" altLang="en-US" baseline="0" dirty="0" err="1" smtClean="0"/>
              <a:t>인입시키기</a:t>
            </a:r>
            <a:r>
              <a:rPr lang="ko-KR" altLang="en-US" baseline="0" dirty="0" smtClean="0"/>
              <a:t> 전 단계인 </a:t>
            </a:r>
            <a:r>
              <a:rPr lang="en-US" altLang="ko-KR" baseline="0" dirty="0" smtClean="0"/>
              <a:t>Pipeline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Message Queue</a:t>
            </a:r>
            <a:r>
              <a:rPr lang="ko-KR" altLang="en-US" baseline="0" dirty="0" smtClean="0"/>
              <a:t>를 사용함으로써 </a:t>
            </a:r>
            <a:r>
              <a:rPr lang="en-US" altLang="ko-KR" baseline="0" dirty="0" smtClean="0"/>
              <a:t>Recovering</a:t>
            </a:r>
            <a:r>
              <a:rPr lang="ko-KR" altLang="en-US" baseline="0" dirty="0" smtClean="0"/>
              <a:t>을 구현했습니다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먼저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저장소에 데이터가 저장</a:t>
            </a:r>
            <a:r>
              <a:rPr lang="ko-KR" altLang="en-US" baseline="0" dirty="0" smtClean="0"/>
              <a:t> </a:t>
            </a:r>
            <a:r>
              <a:rPr lang="en-US" altLang="ko-KR" dirty="0" smtClean="0"/>
              <a:t>event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트리거링</a:t>
            </a:r>
            <a:r>
              <a:rPr lang="ko-KR" altLang="en-US" dirty="0" smtClean="0"/>
              <a:t> 해서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smtClean="0"/>
              <a:t>File </a:t>
            </a:r>
            <a:r>
              <a:rPr lang="ko-KR" altLang="en-US" dirty="0" smtClean="0"/>
              <a:t>위치 형태로 </a:t>
            </a:r>
            <a:r>
              <a:rPr lang="en-US" altLang="ko-KR" dirty="0" smtClean="0"/>
              <a:t>Message Queue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큐잉</a:t>
            </a:r>
            <a:r>
              <a:rPr lang="ko-KR" altLang="en-US" dirty="0" smtClean="0"/>
              <a:t>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후에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Consumer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이벤트를 성공적으로 처리하기 전 까지는 </a:t>
            </a:r>
            <a:r>
              <a:rPr lang="en-US" altLang="ko-KR" dirty="0" smtClean="0"/>
              <a:t>/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mq</a:t>
            </a:r>
            <a:r>
              <a:rPr lang="ko-KR" altLang="en-US" dirty="0" smtClean="0"/>
              <a:t>의 메시지를 삭제하지 않도록 </a:t>
            </a:r>
            <a:r>
              <a:rPr lang="ko-KR" altLang="en-US" baseline="0" dirty="0" smtClean="0"/>
              <a:t>함으로써 </a:t>
            </a:r>
            <a:r>
              <a:rPr lang="en-US" altLang="ko-KR" baseline="0" dirty="0" smtClean="0"/>
              <a:t>/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상황이나 장애 상황에서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단일 이벤트가 누락이 되는 문제를 해결할 수 있었습니다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ko-KR" altLang="en-US" baseline="0" dirty="0" smtClean="0"/>
              <a:t>이렇게 </a:t>
            </a:r>
            <a:r>
              <a:rPr lang="en-US" altLang="ko-KR" baseline="0" dirty="0" smtClean="0"/>
              <a:t>MQ</a:t>
            </a:r>
            <a:r>
              <a:rPr lang="ko-KR" altLang="en-US" baseline="0" dirty="0" smtClean="0"/>
              <a:t>를 활용하여 </a:t>
            </a:r>
            <a:r>
              <a:rPr lang="en-US" altLang="ko-KR" baseline="0" dirty="0" smtClean="0"/>
              <a:t>recovering</a:t>
            </a:r>
            <a:r>
              <a:rPr lang="ko-KR" altLang="en-US" baseline="0" dirty="0" smtClean="0"/>
              <a:t>을 하게 될 경우에는 </a:t>
            </a:r>
            <a:r>
              <a:rPr lang="en-US" altLang="ko-KR" baseline="0" dirty="0" smtClean="0"/>
              <a:t>/ App </a:t>
            </a:r>
            <a:r>
              <a:rPr lang="ko-KR" altLang="en-US" baseline="0" dirty="0" smtClean="0"/>
              <a:t>에서는 각 이벤트에 대한 검증 만을 신경 쓰면 되기 때문에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개발에도 용이하다는 장점이 있습니다</a:t>
            </a:r>
            <a:r>
              <a:rPr lang="en-US" altLang="ko-KR" baseline="0" dirty="0" smtClean="0"/>
              <a:t>.</a:t>
            </a:r>
          </a:p>
          <a:p>
            <a:endParaRPr kumimoji="0" lang="en-US" altLang="ko-K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그렇지만  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MQ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를 사용하는 만큼 비용이 증가하는 것은 사실이고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로그 누락이 매우 중요한 시스템에서는 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Trade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off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를 고려하여</a:t>
            </a:r>
            <a:r>
              <a:rPr kumimoji="0" lang="ko-KR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선택할 수 있는 옵션 중 하나입니다</a:t>
            </a:r>
            <a:r>
              <a:rPr kumimoji="0" lang="en-US" altLang="ko-K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o-KR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ko-KR" altLang="en-US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09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오늘 세션은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크게 </a:t>
            </a:r>
            <a:r>
              <a:rPr lang="ko-KR" altLang="en-US" dirty="0" smtClean="0"/>
              <a:t>두</a:t>
            </a:r>
            <a:r>
              <a:rPr lang="ko-KR" altLang="en-US" baseline="0" dirty="0" smtClean="0"/>
              <a:t> 부분으로 나눠서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진행될 </a:t>
            </a:r>
            <a:r>
              <a:rPr lang="ko-KR" altLang="en-US" baseline="0" dirty="0" smtClean="0"/>
              <a:t>예정인데요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첫번째 세션은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로그 </a:t>
            </a:r>
            <a:r>
              <a:rPr lang="ko-KR" altLang="en-US" baseline="0" dirty="0" smtClean="0"/>
              <a:t>기반의 실시간 분석 시스템 구조를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크게 </a:t>
            </a:r>
            <a:r>
              <a:rPr lang="ko-KR" altLang="en-US" baseline="0" dirty="0" smtClean="0"/>
              <a:t>로깅 시스템 부분과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분석 </a:t>
            </a:r>
            <a:r>
              <a:rPr lang="ko-KR" altLang="en-US" baseline="0" dirty="0" smtClean="0"/>
              <a:t>시스템 부분으로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나누어서 </a:t>
            </a:r>
            <a:r>
              <a:rPr lang="ko-KR" altLang="en-US" baseline="0" dirty="0" smtClean="0"/>
              <a:t>말씀드리고</a:t>
            </a:r>
            <a:r>
              <a:rPr lang="en-US" altLang="ko-KR" baseline="0" dirty="0" smtClean="0"/>
              <a:t>,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두번째 세션은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김재형 </a:t>
            </a:r>
            <a:r>
              <a:rPr lang="ko-KR" altLang="en-US" baseline="0" dirty="0" smtClean="0"/>
              <a:t>님이 이어서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저희가 </a:t>
            </a:r>
            <a:r>
              <a:rPr lang="ko-KR" altLang="en-US" baseline="0" dirty="0" smtClean="0"/>
              <a:t>시스템을 구축하는 동안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집중했던 </a:t>
            </a:r>
            <a:r>
              <a:rPr lang="ko-KR" altLang="en-US" baseline="0" dirty="0" smtClean="0"/>
              <a:t>몇 가지 요소들에 대해서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상세히 </a:t>
            </a:r>
            <a:r>
              <a:rPr lang="ko-KR" altLang="en-US" baseline="0" dirty="0" smtClean="0"/>
              <a:t>말씀드릴 예정입니다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그리고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추가로 궁금하신 부분은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Q&amp;A</a:t>
            </a:r>
            <a:r>
              <a:rPr lang="ko-KR" altLang="en-US" baseline="0" dirty="0" smtClean="0"/>
              <a:t>에서 답변 드리겠습니다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746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이렇게 </a:t>
            </a:r>
            <a:r>
              <a:rPr lang="en-US" altLang="ko-KR" dirty="0" smtClean="0"/>
              <a:t>Recovering </a:t>
            </a:r>
            <a:r>
              <a:rPr lang="ko-KR" altLang="en-US" dirty="0" smtClean="0"/>
              <a:t>구조를 갖춰 놓음에도 불구하고 </a:t>
            </a:r>
            <a:r>
              <a:rPr lang="en-US" altLang="ko-KR" dirty="0" smtClean="0"/>
              <a:t>/ (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) Cloud </a:t>
            </a:r>
            <a:r>
              <a:rPr lang="ko-KR" altLang="en-US" dirty="0" smtClean="0"/>
              <a:t>환경의 사고나 </a:t>
            </a:r>
            <a:r>
              <a:rPr lang="en-US" altLang="ko-KR" dirty="0" smtClean="0"/>
              <a:t>/ (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) </a:t>
            </a:r>
            <a:r>
              <a:rPr lang="ko-KR" altLang="en-US" dirty="0" smtClean="0"/>
              <a:t>어플리케이션 혹은 클러스터 자체의 에러 등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예상치 못한 곳에서 누락이 발생할 수 있을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이런 누락 포인트를 사전에 예측하고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그에 대한 복구 전략을 갖추어 둬야 할 것입니다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(</a:t>
            </a:r>
            <a:r>
              <a:rPr lang="ko-KR" altLang="en-US" dirty="0" smtClean="0"/>
              <a:t>클릭</a:t>
            </a:r>
            <a:r>
              <a:rPr lang="en-US" altLang="ko-KR" dirty="0" smtClean="0"/>
              <a:t>) </a:t>
            </a:r>
            <a:r>
              <a:rPr lang="ko-KR" altLang="en-US" dirty="0" smtClean="0"/>
              <a:t>예상치 못한 누락이 발생했을 때에 </a:t>
            </a:r>
            <a:r>
              <a:rPr lang="en-US" altLang="ko-KR" dirty="0" smtClean="0"/>
              <a:t>/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차 </a:t>
            </a:r>
            <a:r>
              <a:rPr lang="en-US" altLang="ko-KR" baseline="0" dirty="0" smtClean="0"/>
              <a:t>Storage</a:t>
            </a:r>
            <a:r>
              <a:rPr lang="ko-KR" altLang="en-US" baseline="0" dirty="0" smtClean="0"/>
              <a:t>의 원본 데이터와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가공 된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차 데이터를 비교해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값의 불일치 혹은 누락을 검출하는 정합성 검증 툴을 구현할 수 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정합성 검증 툴을 개발 하면서 </a:t>
            </a:r>
            <a:r>
              <a:rPr lang="ko-KR" altLang="en-US" baseline="0" dirty="0" err="1" smtClean="0"/>
              <a:t>신경써야</a:t>
            </a:r>
            <a:r>
              <a:rPr lang="ko-KR" altLang="en-US" baseline="0" dirty="0" smtClean="0"/>
              <a:t> 할 점은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정합성 검증을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방대한 데이터에 대해  </a:t>
            </a:r>
            <a:r>
              <a:rPr lang="en-US" altLang="ko-KR" baseline="0" dirty="0" smtClean="0"/>
              <a:t>/ “</a:t>
            </a:r>
            <a:r>
              <a:rPr lang="ko-KR" altLang="en-US" baseline="0" dirty="0" smtClean="0"/>
              <a:t>모두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 진행하는 것은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운영 환경의 성능과 비용에 부담을 줄 수 있다는 것입니다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 것은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데이터 누락 혹은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데이터 불일치 상황을 인지할 수 있는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모니터링 시스템을 갖춰 둠으로써 해결할 수 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모니터링 시스템으로 문제 시점을 파악하고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해당 시간대의 데이터만 따로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검증 함으로써 해결할 수 있습니다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혹은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시스템의 </a:t>
            </a:r>
            <a:r>
              <a:rPr lang="ko-KR" altLang="en-US" baseline="0" dirty="0" err="1" smtClean="0"/>
              <a:t>최한시</a:t>
            </a:r>
            <a:r>
              <a:rPr lang="ko-KR" altLang="en-US" baseline="0" dirty="0" smtClean="0"/>
              <a:t> 등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시스템 리소스의 여유가 있는 시간대에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정합성 검증을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주기적으로 진행 할 수도 있을 것입니다</a:t>
            </a:r>
            <a:r>
              <a:rPr lang="en-US" altLang="ko-KR" baseline="0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클릭</a:t>
            </a:r>
            <a:r>
              <a:rPr lang="en-US" altLang="ko-KR" baseline="0" dirty="0" smtClean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저희는 </a:t>
            </a:r>
            <a:r>
              <a:rPr lang="ko-KR" altLang="en-US" baseline="0" dirty="0" err="1" smtClean="0"/>
              <a:t>이와같은</a:t>
            </a:r>
            <a:r>
              <a:rPr lang="ko-KR" altLang="en-US" baseline="0" dirty="0" smtClean="0"/>
              <a:t> 전략을 </a:t>
            </a:r>
            <a:r>
              <a:rPr lang="en-US" altLang="ko-KR" baseline="0" dirty="0" smtClean="0"/>
              <a:t>/ </a:t>
            </a:r>
            <a:r>
              <a:rPr lang="ko-KR" altLang="en-US" baseline="0" dirty="0" err="1" smtClean="0"/>
              <a:t>쿠버네티스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크론잡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스케쥴링으로</a:t>
            </a:r>
            <a:r>
              <a:rPr lang="ko-KR" altLang="en-US" baseline="0" dirty="0" smtClean="0"/>
              <a:t> 구현했습니다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err="1" smtClean="0"/>
              <a:t>크론잡이</a:t>
            </a:r>
            <a:r>
              <a:rPr lang="ko-KR" altLang="en-US" baseline="0" dirty="0" smtClean="0"/>
              <a:t> 검출한 불일치 데이터를 </a:t>
            </a:r>
            <a:r>
              <a:rPr lang="en-US" altLang="ko-KR" baseline="0" dirty="0" smtClean="0"/>
              <a:t>/ Pipeline 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복구 해야 할 위치에 </a:t>
            </a:r>
            <a:r>
              <a:rPr lang="en-US" altLang="ko-KR" baseline="0" dirty="0" smtClean="0"/>
              <a:t>triggering</a:t>
            </a:r>
            <a:r>
              <a:rPr lang="ko-KR" altLang="en-US" baseline="0" dirty="0" smtClean="0"/>
              <a:t> 시킴으로써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데이터의 저장부터 소모까지의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모든 지점에서 데이터를 복구할 수 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r>
              <a:rPr lang="ko-KR" altLang="en-US" baseline="0" dirty="0" smtClean="0"/>
              <a:t>여기까지 저희가 시스템을 구축하면서 경험했던 내용을 공유 드렸습니다</a:t>
            </a:r>
            <a:r>
              <a:rPr lang="en-US" altLang="ko-KR" baseline="0" dirty="0" smtClean="0"/>
              <a:t>. / </a:t>
            </a:r>
            <a:r>
              <a:rPr lang="ko-KR" altLang="en-US" baseline="0" dirty="0" smtClean="0"/>
              <a:t>사실 이와 같은 로그 기반 분석 시스템을 개발하는 동안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여러가지의 문제와 마주하였지만</a:t>
            </a:r>
            <a:r>
              <a:rPr lang="en-US" altLang="ko-KR" baseline="0" dirty="0" smtClean="0"/>
              <a:t>, / </a:t>
            </a:r>
            <a:r>
              <a:rPr lang="ko-KR" altLang="en-US" baseline="0" dirty="0" smtClean="0"/>
              <a:t>대표적인 두가지에 대해 말씀 드린 것인데요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아무쪼록 오늘 말씀드렸던 내용들이</a:t>
            </a:r>
            <a:r>
              <a:rPr lang="en-US" altLang="ko-KR" baseline="0" dirty="0" smtClean="0"/>
              <a:t> / </a:t>
            </a:r>
            <a:r>
              <a:rPr lang="ko-KR" altLang="en-US" baseline="0" dirty="0" smtClean="0"/>
              <a:t>로깅과 그로부터 확장된 서비스를 개발하고자 하시는 분들에게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좋은 레퍼런스가 되었으면 하는 바람입니다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487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저희가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준비한 내용은 여기까지입니다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경청해 주셔서 감사합니다</a:t>
            </a:r>
            <a:r>
              <a:rPr lang="en-US" altLang="ko-KR" baseline="0" dirty="0" smtClean="0"/>
              <a:t>.</a:t>
            </a:r>
          </a:p>
          <a:p>
            <a:endParaRPr lang="en-US" altLang="ko-KR" b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04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+mn-lt"/>
                <a:ea typeface="+mn-ea"/>
              </a:rPr>
              <a:t>오늘 세션을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다양한 </a:t>
            </a:r>
            <a:r>
              <a:rPr lang="ko-KR" altLang="en-US" baseline="0" dirty="0" smtClean="0">
                <a:latin typeface="+mn-lt"/>
                <a:ea typeface="+mn-ea"/>
              </a:rPr>
              <a:t>서비스 환경에서의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로깅 </a:t>
            </a:r>
            <a:r>
              <a:rPr lang="ko-KR" altLang="en-US" baseline="0" dirty="0" smtClean="0">
                <a:latin typeface="+mn-lt"/>
                <a:ea typeface="+mn-ea"/>
              </a:rPr>
              <a:t>시스템을 구축 하시는 데에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도움이 </a:t>
            </a:r>
            <a:r>
              <a:rPr lang="ko-KR" altLang="en-US" baseline="0" dirty="0" smtClean="0">
                <a:latin typeface="+mn-lt"/>
                <a:ea typeface="+mn-ea"/>
              </a:rPr>
              <a:t>될 만한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저희의 </a:t>
            </a:r>
            <a:r>
              <a:rPr lang="ko-KR" altLang="en-US" baseline="0" dirty="0" smtClean="0">
                <a:latin typeface="+mn-lt"/>
                <a:ea typeface="+mn-ea"/>
              </a:rPr>
              <a:t>경험들을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공유 </a:t>
            </a:r>
            <a:r>
              <a:rPr lang="ko-KR" altLang="en-US" baseline="0" dirty="0" smtClean="0">
                <a:latin typeface="+mn-lt"/>
                <a:ea typeface="+mn-ea"/>
              </a:rPr>
              <a:t>드리려고 합니다</a:t>
            </a:r>
            <a:r>
              <a:rPr lang="en-US" altLang="ko-KR" baseline="0" dirty="0" smtClean="0">
                <a:latin typeface="+mn-lt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+mn-lt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특히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요즘 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Modernize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된 서버 솔루션들은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다양한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서비스들로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시스템이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구성되어 있는 경우들이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많이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있는데요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ko-KR" baseline="0" dirty="0" smtClean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이러한 다양한 서비스에서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생성되고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있는 로그들을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,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중앙으로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집중하여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로깅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시스템을 구성 하시는 것에 대한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고민을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가지신 분들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ko-KR" baseline="0" dirty="0" smtClean="0">
              <a:latin typeface="+mn-lt"/>
              <a:ea typeface="+mn-ea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혹은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,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로그를 기반으로 한 분석 시스템에서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,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이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시스템을 기반으로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여러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어플리케이션들로 확장하고 싶으신 분들에게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저희의 </a:t>
            </a:r>
            <a:r>
              <a:rPr lang="ko-KR" altLang="en-US" baseline="0" dirty="0" smtClean="0">
                <a:latin typeface="+mn-lt"/>
                <a:ea typeface="+mn-ea"/>
                <a:sym typeface="Wingdings" panose="05000000000000000000" pitchFamily="2" charset="2"/>
              </a:rPr>
              <a:t>경험이 도움이 되었으면 좋겠습니다</a:t>
            </a:r>
            <a:r>
              <a:rPr lang="en-US" altLang="ko-KR" baseline="0" dirty="0" smtClean="0">
                <a:latin typeface="+mn-lt"/>
                <a:ea typeface="+mn-ea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ko-KR" baseline="0" dirty="0" smtClean="0">
              <a:latin typeface="+mn-lt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+mn-lt"/>
                <a:ea typeface="+mn-ea"/>
              </a:rPr>
              <a:t>그리고</a:t>
            </a:r>
            <a:r>
              <a:rPr lang="en-US" altLang="ko-KR" baseline="0" dirty="0" smtClean="0">
                <a:latin typeface="+mn-lt"/>
                <a:ea typeface="+mn-ea"/>
              </a:rPr>
              <a:t>, </a:t>
            </a:r>
            <a:r>
              <a:rPr lang="ko-KR" altLang="en-US" baseline="0" dirty="0" smtClean="0">
                <a:latin typeface="+mn-lt"/>
                <a:ea typeface="+mn-ea"/>
              </a:rPr>
              <a:t>이 </a:t>
            </a:r>
            <a:r>
              <a:rPr lang="ko-KR" altLang="en-US" baseline="0" dirty="0" smtClean="0">
                <a:latin typeface="+mn-lt"/>
                <a:ea typeface="+mn-ea"/>
              </a:rPr>
              <a:t>과정을 통해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요구사항과 </a:t>
            </a:r>
            <a:r>
              <a:rPr lang="ko-KR" altLang="en-US" baseline="0" dirty="0" smtClean="0">
                <a:latin typeface="+mn-lt"/>
                <a:ea typeface="+mn-ea"/>
              </a:rPr>
              <a:t>서비스 설계에 대한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+mn-lt"/>
                <a:ea typeface="+mn-ea"/>
              </a:rPr>
              <a:t>저희들의 </a:t>
            </a:r>
            <a:r>
              <a:rPr lang="ko-KR" altLang="en-US" baseline="0" dirty="0" smtClean="0">
                <a:latin typeface="+mn-lt"/>
                <a:ea typeface="+mn-ea"/>
              </a:rPr>
              <a:t>생각을 공유하고자 합니다</a:t>
            </a:r>
            <a:r>
              <a:rPr lang="en-US" altLang="ko-KR" baseline="0" dirty="0" smtClean="0">
                <a:latin typeface="+mn-lt"/>
                <a:ea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91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먼저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저희가 구축하고자 했던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시스템 </a:t>
            </a:r>
            <a:r>
              <a:rPr lang="ko-KR" altLang="en-US" dirty="0" smtClean="0"/>
              <a:t>분석의 대상이 되는 </a:t>
            </a:r>
            <a:r>
              <a:rPr lang="ko-KR" altLang="en-US" dirty="0" smtClean="0"/>
              <a:t>서비스인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삼성전자의 </a:t>
            </a:r>
            <a:r>
              <a:rPr lang="ko-KR" altLang="en-US" dirty="0" smtClean="0"/>
              <a:t>채팅</a:t>
            </a:r>
            <a:r>
              <a:rPr lang="en-US" altLang="ko-KR" dirty="0" smtClean="0"/>
              <a:t>+</a:t>
            </a:r>
            <a:r>
              <a:rPr lang="ko-KR" altLang="en-US" dirty="0" smtClean="0"/>
              <a:t> 서비스에 대해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/>
              <a:t>간략히 </a:t>
            </a:r>
            <a:r>
              <a:rPr lang="ko-KR" altLang="en-US" dirty="0" smtClean="0"/>
              <a:t>말씀드리겠습니다</a:t>
            </a:r>
            <a:r>
              <a:rPr lang="en-US" altLang="ko-KR" dirty="0" smtClean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채팅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+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는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2019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년에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국내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이동통신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사와 함께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런칭한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차세대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  <a:cs typeface="Arial" panose="020B0604020202020204" pitchFamily="34" charset="0"/>
              </a:rPr>
              <a:t>메시지 플랫폼으로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GSMA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RCS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표준에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기반한 서비스입니다</a:t>
            </a:r>
            <a:r>
              <a:rPr lang="en-US" altLang="ko-KR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현재는 국내 약 </a:t>
            </a:r>
            <a:r>
              <a:rPr lang="en-US" altLang="ko-KR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천만 가입자가 사용하고 있고</a:t>
            </a:r>
            <a:r>
              <a:rPr lang="en-US" altLang="ko-KR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하루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 </a:t>
            </a:r>
            <a:r>
              <a:rPr lang="en-US" altLang="ko-KR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9,000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건 이상의 메시지가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전송되고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있습니다</a:t>
            </a:r>
            <a:r>
              <a:rPr lang="en-US" altLang="ko-KR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저희가 서비스를 시작한지는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년이 조금 넘었는데요</a:t>
            </a:r>
            <a:r>
              <a:rPr lang="en-US" altLang="ko-KR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아래의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표를 보시면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그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동안 가입자 수가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빠르게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증가하는 것을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보실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 있습니다</a:t>
            </a:r>
            <a:r>
              <a:rPr lang="en-US" altLang="ko-KR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이렇게 서비스가 빠르게 성장함에 따라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저희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서비스에도 많은 변화가 있었습니다</a:t>
            </a:r>
            <a:r>
              <a:rPr lang="en-US" altLang="ko-KR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플랫폼이 </a:t>
            </a:r>
            <a:r>
              <a:rPr lang="en-US" altLang="ko-KR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 Service Architecture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 재설계 되었고</a:t>
            </a:r>
            <a:r>
              <a:rPr lang="en-US" altLang="ko-KR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이에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따라 분산된 여러 서비스들에서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동시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다발적으로 대량의 로그들이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발생되게 </a:t>
            </a:r>
            <a:r>
              <a:rPr lang="ko-KR" altLang="en-US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되었습니다</a:t>
            </a:r>
            <a:r>
              <a:rPr lang="en-US" altLang="ko-KR" baseline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19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smtClean="0"/>
              <a:t>이 그림이</a:t>
            </a:r>
            <a:r>
              <a:rPr lang="en-US" altLang="ko-KR" baseline="0" dirty="0" smtClean="0"/>
              <a:t> Micro Service Architecture</a:t>
            </a:r>
            <a:r>
              <a:rPr lang="ko-KR" altLang="en-US" baseline="0" dirty="0" smtClean="0"/>
              <a:t>로 재설계 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채팅</a:t>
            </a:r>
            <a:r>
              <a:rPr lang="en-US" altLang="ko-KR" baseline="0" dirty="0" smtClean="0"/>
              <a:t>+ </a:t>
            </a:r>
            <a:r>
              <a:rPr lang="ko-KR" altLang="en-US" baseline="0" dirty="0" smtClean="0"/>
              <a:t>메시지 플랫폼을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간략히 </a:t>
            </a:r>
            <a:r>
              <a:rPr lang="ko-KR" altLang="en-US" baseline="0" dirty="0" smtClean="0"/>
              <a:t>표현한 것 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저희 채팅</a:t>
            </a:r>
            <a:r>
              <a:rPr lang="en-US" altLang="ko-KR" baseline="0" dirty="0" smtClean="0"/>
              <a:t>+</a:t>
            </a:r>
            <a:r>
              <a:rPr lang="ko-KR" altLang="en-US" baseline="0" dirty="0" smtClean="0"/>
              <a:t>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국내 </a:t>
            </a:r>
            <a:r>
              <a:rPr lang="ko-KR" altLang="en-US" baseline="0" dirty="0" smtClean="0"/>
              <a:t>이동통신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사와 함께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서비스를 </a:t>
            </a:r>
            <a:r>
              <a:rPr lang="ko-KR" altLang="en-US" baseline="0" dirty="0" smtClean="0"/>
              <a:t>제공하고 있는데요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 </a:t>
            </a:r>
            <a:r>
              <a:rPr lang="ko-KR" altLang="en-US" baseline="0" dirty="0" smtClean="0"/>
              <a:t>이동통신 사업자 별로 </a:t>
            </a:r>
            <a:r>
              <a:rPr lang="en-US" altLang="ko-KR" baseline="0" dirty="0" smtClean="0"/>
              <a:t>Cluster</a:t>
            </a:r>
            <a:r>
              <a:rPr lang="ko-KR" altLang="en-US" baseline="0" dirty="0" smtClean="0"/>
              <a:t>를 구성하여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 </a:t>
            </a:r>
            <a:r>
              <a:rPr lang="en-US" altLang="ko-KR" baseline="0" dirty="0" smtClean="0"/>
              <a:t>Cluster</a:t>
            </a:r>
            <a:r>
              <a:rPr lang="ko-KR" altLang="en-US" baseline="0" dirty="0" smtClean="0"/>
              <a:t>별로 서비스를 제공하고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하나의 </a:t>
            </a:r>
            <a:r>
              <a:rPr lang="en-US" altLang="ko-KR" baseline="0" dirty="0" smtClean="0"/>
              <a:t>Cluster</a:t>
            </a:r>
            <a:r>
              <a:rPr lang="ko-KR" altLang="en-US" baseline="0" dirty="0" smtClean="0"/>
              <a:t>를 예로 들면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Cluster </a:t>
            </a:r>
            <a:r>
              <a:rPr lang="ko-KR" altLang="en-US" baseline="0" dirty="0" smtClean="0"/>
              <a:t>내에 위치한 각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서비스 모듈들이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서비스 </a:t>
            </a:r>
            <a:r>
              <a:rPr lang="ko-KR" altLang="en-US" baseline="0" dirty="0" smtClean="0"/>
              <a:t>단위로 배포되어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그림과 </a:t>
            </a:r>
            <a:r>
              <a:rPr lang="ko-KR" altLang="en-US" baseline="0" dirty="0" smtClean="0"/>
              <a:t>같은 형태로 연결되어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 부분은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저희 </a:t>
            </a:r>
            <a:r>
              <a:rPr lang="ko-KR" altLang="en-US" baseline="0" dirty="0" smtClean="0"/>
              <a:t>시스템을 간략히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그림으로 </a:t>
            </a:r>
            <a:r>
              <a:rPr lang="ko-KR" altLang="en-US" baseline="0" dirty="0" smtClean="0"/>
              <a:t>정리한 내용인데요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사업자 </a:t>
            </a:r>
            <a:r>
              <a:rPr lang="ko-KR" altLang="en-US" baseline="0" dirty="0" smtClean="0"/>
              <a:t>환경에 따라서 나뉜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여러 </a:t>
            </a:r>
            <a:r>
              <a:rPr lang="en-US" altLang="ko-KR" baseline="0" dirty="0" smtClean="0"/>
              <a:t>Cluster</a:t>
            </a:r>
            <a:r>
              <a:rPr lang="ko-KR" altLang="en-US" baseline="0" dirty="0" smtClean="0"/>
              <a:t>들에서도</a:t>
            </a:r>
            <a:r>
              <a:rPr lang="en-US" altLang="ko-KR" baseline="0" dirty="0" smtClean="0"/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비슷한 형태로 서비스가 실행되며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매일 </a:t>
            </a:r>
            <a:r>
              <a:rPr lang="en-US" altLang="ko-KR" baseline="0" dirty="0" smtClean="0"/>
              <a:t>TB</a:t>
            </a:r>
            <a:r>
              <a:rPr lang="ko-KR" altLang="en-US" baseline="0" dirty="0" smtClean="0"/>
              <a:t>단위의 로그가 발생하게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여기서 저희의 고민은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이 많은 데이터들을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어떻게 </a:t>
            </a:r>
            <a:r>
              <a:rPr lang="ko-KR" altLang="en-US" baseline="0" dirty="0" smtClean="0"/>
              <a:t>효율적으로 분석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활용 할 수 있을까</a:t>
            </a:r>
            <a:r>
              <a:rPr lang="en-US" altLang="ko-KR" baseline="0" dirty="0" smtClean="0"/>
              <a:t>”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 / </a:t>
            </a:r>
            <a:r>
              <a:rPr lang="ko-KR" altLang="en-US" baseline="0" dirty="0" smtClean="0"/>
              <a:t>에 </a:t>
            </a:r>
            <a:r>
              <a:rPr lang="ko-KR" altLang="en-US" baseline="0" dirty="0" smtClean="0"/>
              <a:t>대한 부분이었습니다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dirty="0" smtClean="0"/>
              <a:t>분석에서</a:t>
            </a:r>
            <a:r>
              <a:rPr lang="ko-KR" altLang="en-US" baseline="0" dirty="0" smtClean="0"/>
              <a:t> </a:t>
            </a:r>
            <a:r>
              <a:rPr lang="ko-KR" altLang="en-US" dirty="0" smtClean="0"/>
              <a:t>저희의 주된 용도는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/>
              <a:t>“</a:t>
            </a:r>
            <a:r>
              <a:rPr lang="en-US" altLang="ko-KR" dirty="0" err="1" smtClean="0"/>
              <a:t>VoC</a:t>
            </a:r>
            <a:r>
              <a:rPr lang="en-US" altLang="ko-KR" dirty="0" smtClean="0"/>
              <a:t>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모니터링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통계 지표 활용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이었고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더하여 </a:t>
            </a:r>
            <a:r>
              <a:rPr lang="ko-KR" altLang="en-US" baseline="0" dirty="0" smtClean="0"/>
              <a:t>관리의 편의성 또한 고려해야 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이를 위해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하나의 </a:t>
            </a:r>
            <a:r>
              <a:rPr lang="en-US" altLang="ko-KR" baseline="0" dirty="0" smtClean="0"/>
              <a:t>repository</a:t>
            </a:r>
            <a:r>
              <a:rPr lang="ko-KR" altLang="en-US" baseline="0" dirty="0" smtClean="0"/>
              <a:t>에 로그를 모아서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처리하는 구조를 </a:t>
            </a:r>
            <a:r>
              <a:rPr lang="ko-KR" altLang="en-US" baseline="0" dirty="0" smtClean="0"/>
              <a:t>생각하였습니다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36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지금 보시는 왼쪽의 그림은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저희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로깅 시스템의 초기 구조인데요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이 구조를 처음 설계할 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고려해야했던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요구사항은</a:t>
            </a: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대규모 로그의 분산 처리가 가능하고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처리된 로그의 통합 분석에 용이하며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처리된 로그를 기반으로 하는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적절한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API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응답 시간을 만족하는 구조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였습니다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그래서 저희는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보시는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것처럼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Search Engine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로그의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로 사용하는 구조로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시스템을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구축했습니다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이 구조의 장점은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저희가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생각했던 요구사항을 충족하면서도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구현이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매우 쉽다는 점이었습니다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또한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Log agent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에서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로 직접 연결되는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간단한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구조를 사용했기 때문에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운영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복잡도가 낮았고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검색 엔진의 특성상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복잡한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형태의 데이터 검색이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매우 용이 했습니다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83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하지만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저희가 어느정도 서비스를 운영하면서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이동통신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사업자 등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여러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이해 관계자들의 요구사항이 추가되었고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이 요구사항을 만족시키기 위해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다음과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같은 고민들이 생겼습니다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첫번째로는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비용 문제였습니다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과거 데이터에 대한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조회의 </a:t>
            </a:r>
            <a:r>
              <a:rPr lang="ko-KR" altLang="en-US" baseline="0" dirty="0" smtClean="0"/>
              <a:t>요구사항이 생겼기 때문인데요</a:t>
            </a:r>
            <a:r>
              <a:rPr lang="en-US" altLang="ko-KR" baseline="0" dirty="0" smtClean="0"/>
              <a:t>.</a:t>
            </a:r>
            <a:endParaRPr kumimoji="0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기존에는 최근 수개월 동안</a:t>
            </a:r>
            <a:r>
              <a:rPr lang="ko-KR" altLang="en-US" baseline="0" dirty="0" smtClean="0"/>
              <a:t>의 데이터만 제공했기 때문에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저장 </a:t>
            </a:r>
            <a:r>
              <a:rPr lang="ko-KR" altLang="en-US" baseline="0" dirty="0" smtClean="0"/>
              <a:t>비용에 큰 부담이 없었지만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데이터 </a:t>
            </a:r>
            <a:r>
              <a:rPr lang="ko-KR" altLang="en-US" baseline="0" dirty="0" smtClean="0"/>
              <a:t>조회 기간이 늘어남에 따라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저장 </a:t>
            </a:r>
            <a:r>
              <a:rPr lang="ko-KR" altLang="en-US" baseline="0" dirty="0" smtClean="0"/>
              <a:t>비용의 부담이 증가하였습니다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비용 효율화를 위해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특정 </a:t>
            </a:r>
            <a:r>
              <a:rPr lang="ko-KR" altLang="en-US" baseline="0" dirty="0" smtClean="0"/>
              <a:t>기간 단위로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repo</a:t>
            </a:r>
            <a:r>
              <a:rPr lang="ko-KR" altLang="en-US" baseline="0" dirty="0" smtClean="0"/>
              <a:t>에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복제 해두고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필요 </a:t>
            </a:r>
            <a:r>
              <a:rPr lang="ko-KR" altLang="en-US" baseline="0" dirty="0" smtClean="0"/>
              <a:t>시 조회하는 방법도 고려해보았지만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이 </a:t>
            </a:r>
            <a:r>
              <a:rPr lang="ko-KR" altLang="en-US" baseline="0" dirty="0" smtClean="0"/>
              <a:t>방법은 검색 편의성과 성능이 좋지 않았습니다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다음으로는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데이터 복원의 어려움이었는데요</a:t>
            </a:r>
            <a:r>
              <a:rPr lang="en-US" altLang="ko-KR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저희의 기존 구조는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/>
              <a:t>Log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/>
              <a:t>agent</a:t>
            </a:r>
            <a:r>
              <a:rPr lang="ko-KR" altLang="en-US" baseline="0" dirty="0" smtClean="0"/>
              <a:t>에서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직접 </a:t>
            </a:r>
            <a:r>
              <a:rPr lang="en-US" altLang="ko-KR" baseline="0" dirty="0" smtClean="0"/>
              <a:t>log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push </a:t>
            </a:r>
            <a:r>
              <a:rPr lang="ko-KR" altLang="en-US" baseline="0" dirty="0" smtClean="0"/>
              <a:t>하는 방식이었기 때문에</a:t>
            </a:r>
            <a:r>
              <a:rPr lang="en-US" altLang="ko-KR" baseline="0" dirty="0" smtClean="0"/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Infra </a:t>
            </a:r>
            <a:r>
              <a:rPr lang="ko-KR" altLang="en-US" baseline="0" dirty="0" smtClean="0"/>
              <a:t>연결이나</a:t>
            </a:r>
            <a:r>
              <a:rPr lang="en-US" altLang="ko-KR" baseline="0" dirty="0" smtClean="0"/>
              <a:t> DB Throttling </a:t>
            </a:r>
            <a:r>
              <a:rPr lang="ko-KR" altLang="en-US" baseline="0" dirty="0" smtClean="0"/>
              <a:t>등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특정 </a:t>
            </a:r>
            <a:r>
              <a:rPr lang="ko-KR" altLang="en-US" baseline="0" dirty="0" smtClean="0"/>
              <a:t>구간에서 문제가 발생 할 경우에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데이터 </a:t>
            </a:r>
            <a:r>
              <a:rPr lang="ko-KR" altLang="en-US" baseline="0" dirty="0" smtClean="0"/>
              <a:t>복원이 어렵다는 문제가 있었습니다</a:t>
            </a:r>
            <a:r>
              <a:rPr lang="en-US" altLang="ko-KR" baseline="0" dirty="0" smtClean="0"/>
              <a:t>.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이에 </a:t>
            </a:r>
            <a:r>
              <a:rPr lang="ko-KR" altLang="en-US" baseline="0" dirty="0" smtClean="0"/>
              <a:t>따라 신뢰성 품질이 떨어진다는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문제가 </a:t>
            </a:r>
            <a:r>
              <a:rPr lang="ko-KR" altLang="en-US" baseline="0" dirty="0" smtClean="0"/>
              <a:t>생겼습니다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그리고 마지막으로는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실시간 서비스 제공의 어려움이었습니다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사실 이 부분이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기존 </a:t>
            </a:r>
            <a:r>
              <a:rPr lang="ko-KR" altLang="en-US" baseline="0" dirty="0" smtClean="0"/>
              <a:t>구조에서 가장 문제가 되는 부분이었는데요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앞서 말씀드린 바와 같이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이동 </a:t>
            </a:r>
            <a:r>
              <a:rPr lang="ko-KR" altLang="en-US" baseline="0" dirty="0" smtClean="0"/>
              <a:t>통신 사업자에서 새로운 요구사항이 발생하였습니다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CDR </a:t>
            </a:r>
            <a:r>
              <a:rPr lang="ko-KR" altLang="en-US" baseline="0" dirty="0" smtClean="0"/>
              <a:t>즉</a:t>
            </a:r>
            <a:r>
              <a:rPr lang="en-US" altLang="ko-KR" baseline="0" dirty="0" smtClean="0"/>
              <a:t>, Call Data Record</a:t>
            </a:r>
            <a:r>
              <a:rPr lang="ko-KR" altLang="en-US" baseline="0" dirty="0" smtClean="0"/>
              <a:t>라는 메시지 송수신 이력을</a:t>
            </a:r>
            <a:r>
              <a:rPr lang="en-US" altLang="ko-KR" baseline="0" dirty="0" smtClean="0"/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이동통신 사업자에 전달하여야 한다는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요구사항이었습니다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 서비스는 매 시간 간격으로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DB</a:t>
            </a:r>
            <a:r>
              <a:rPr lang="ko-KR" altLang="en-US" baseline="0" dirty="0" smtClean="0"/>
              <a:t>의 데이터를 읽어와서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format</a:t>
            </a:r>
            <a:r>
              <a:rPr lang="ko-KR" altLang="en-US" baseline="0" dirty="0" smtClean="0"/>
              <a:t>을 변경하고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 </a:t>
            </a:r>
            <a:r>
              <a:rPr lang="ko-KR" altLang="en-US" baseline="0" dirty="0" smtClean="0"/>
              <a:t>사업자에 맞게 데이터를 전달하는 서비스로</a:t>
            </a:r>
            <a:r>
              <a:rPr lang="en-US" altLang="ko-KR" baseline="0" dirty="0" smtClean="0"/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하나의 레코드 생성을 위해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매번 </a:t>
            </a:r>
            <a:r>
              <a:rPr lang="en-US" altLang="ko-KR" baseline="0" dirty="0" smtClean="0"/>
              <a:t>5~10</a:t>
            </a:r>
            <a:r>
              <a:rPr lang="ko-KR" altLang="en-US" baseline="0" dirty="0" smtClean="0"/>
              <a:t>개의 로그를 취합하여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각기 </a:t>
            </a:r>
            <a:r>
              <a:rPr lang="ko-KR" altLang="en-US" baseline="0" dirty="0" smtClean="0"/>
              <a:t>다른 포맷으로 가공하고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전달해야하는 </a:t>
            </a:r>
            <a:r>
              <a:rPr lang="ko-KR" altLang="en-US" baseline="0" dirty="0" smtClean="0"/>
              <a:t>요구사항이었습니다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 과정에서 데이터 생성을 위해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필요한 </a:t>
            </a:r>
            <a:r>
              <a:rPr lang="ko-KR" altLang="en-US" baseline="0" dirty="0" smtClean="0"/>
              <a:t>값을 중복으로 </a:t>
            </a:r>
            <a:r>
              <a:rPr lang="en-US" altLang="ko-KR" baseline="0" dirty="0" smtClean="0"/>
              <a:t>query</a:t>
            </a:r>
            <a:r>
              <a:rPr lang="ko-KR" altLang="en-US" baseline="0" dirty="0" smtClean="0"/>
              <a:t>할 수 밖에 없었는데요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아시다시피 </a:t>
            </a:r>
            <a:r>
              <a:rPr lang="en-US" altLang="ko-KR" baseline="0" dirty="0" smtClean="0"/>
              <a:t>search engine</a:t>
            </a:r>
            <a:r>
              <a:rPr lang="ko-KR" altLang="en-US" baseline="0" dirty="0" smtClean="0"/>
              <a:t>에서는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baseline="0" dirty="0" smtClean="0"/>
              <a:t>query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cost</a:t>
            </a:r>
            <a:r>
              <a:rPr lang="ko-KR" altLang="en-US" baseline="0" dirty="0" smtClean="0"/>
              <a:t>가 굉장히 높습니다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따라서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응답 시간의 지연과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실시간성 </a:t>
            </a:r>
            <a:r>
              <a:rPr lang="ko-KR" altLang="en-US" baseline="0" dirty="0" smtClean="0"/>
              <a:t>저하의 문제가 발생했습니다</a:t>
            </a:r>
            <a:r>
              <a:rPr lang="en-US" altLang="ko-KR" baseline="0" dirty="0" smtClean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이와 같은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이동 통신 사업자들의 요구사항과</a:t>
            </a:r>
            <a:r>
              <a:rPr lang="en-US" altLang="ko-KR" baseline="0" dirty="0" smtClean="0"/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그 </a:t>
            </a:r>
            <a:r>
              <a:rPr lang="ko-KR" altLang="en-US" baseline="0" dirty="0" smtClean="0"/>
              <a:t>요구사항에 포함된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정형화된 </a:t>
            </a:r>
            <a:r>
              <a:rPr lang="ko-KR" altLang="en-US" baseline="0" dirty="0" smtClean="0"/>
              <a:t>데이터 규칙을 가지고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기존 </a:t>
            </a:r>
            <a:r>
              <a:rPr lang="ko-KR" altLang="en-US" baseline="0" dirty="0" smtClean="0"/>
              <a:t>로깅 시스템을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개선해야 </a:t>
            </a:r>
            <a:r>
              <a:rPr lang="ko-KR" altLang="en-US" baseline="0" dirty="0" smtClean="0"/>
              <a:t>할 포인트들을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baseline="0" dirty="0" smtClean="0"/>
              <a:t>잡아낼 </a:t>
            </a:r>
            <a:r>
              <a:rPr lang="ko-KR" altLang="en-US" baseline="0" dirty="0" smtClean="0"/>
              <a:t>수 있었습니다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93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앞선 자료들을 바탕으로 정리해보면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크게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데이터 신뢰도 부족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리소스 낭비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기능 확장 제한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부분의 </a:t>
            </a:r>
            <a:r>
              <a:rPr kumimoji="0" lang="ko-KR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개선이 필요했습니다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3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그래서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저희는 로깅 시스템 환경 개선을 위해서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먼저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새로운 구조를 설계했습니다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저희가 가장 필요했던 부분이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Log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pipeline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부분이었는데요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다음과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같은 서비스들을 통해서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pipeline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을 구축하였습니다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먼저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Data Stream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부분에서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각기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다른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Node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들에 있는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Log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agent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들로 부터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들어오는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실시간 대용량 데이터들을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빠르게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전달 할 수 있었고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ETL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을 통해서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데이터를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원하는 포맷에 맞춰서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추출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변환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분류 할 수 있었습니다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그리고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각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Cluster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별로 위치한 저비용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Storage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에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데이터를 먼저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저장 하고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서비스에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필요한 데이터들만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DB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에 저장함으로써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비용을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효율화 할 수 있었습니다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이 부분에서 가장 걱정되었던 부분 중 하나가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pipeline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구조에 따른 운영 복잡도 부분이었는데요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latin typeface="맑은 고딕" panose="020B0503020000020004" pitchFamily="50" charset="-127"/>
              <a:ea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이를 위해서 오픈소스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Infrastructure as Code(</a:t>
            </a:r>
            <a:r>
              <a:rPr lang="en-US" altLang="ko-KR" dirty="0" err="1" smtClean="0">
                <a:latin typeface="맑은 고딕" panose="020B0503020000020004" pitchFamily="50" charset="-127"/>
                <a:ea typeface="+mn-ea"/>
              </a:rPr>
              <a:t>IaC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)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인 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Terraform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을 적용해서 </a:t>
            </a:r>
            <a:r>
              <a:rPr lang="en-US" altLang="ko-KR" sz="1200" dirty="0" smtClean="0">
                <a:latin typeface="맑은 고딕" panose="020B0503020000020004" pitchFamily="50" charset="-127"/>
                <a:ea typeface="+mn-ea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운영 </a:t>
            </a:r>
            <a:r>
              <a:rPr lang="ko-KR" altLang="en-US" dirty="0" smtClean="0">
                <a:latin typeface="맑은 고딕" panose="020B0503020000020004" pitchFamily="50" charset="-127"/>
                <a:ea typeface="+mn-ea"/>
              </a:rPr>
              <a:t>복잡도를 낮출 수 있었습니다</a:t>
            </a:r>
            <a:r>
              <a:rPr lang="en-US" altLang="ko-KR" dirty="0" smtClean="0">
                <a:latin typeface="맑은 고딕" panose="020B0503020000020004" pitchFamily="50" charset="-127"/>
                <a:ea typeface="+mn-ea"/>
              </a:rPr>
              <a:t>.</a:t>
            </a:r>
            <a:endParaRPr lang="en-US" altLang="ko-KR" baseline="0" dirty="0" smtClean="0">
              <a:latin typeface="맑은 고딕" panose="020B0503020000020004" pitchFamily="50" charset="-127"/>
              <a:ea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CE055-495F-4464-A1CB-FA0ABE0D176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24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98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4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5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60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30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20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82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72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5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96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07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5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57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75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78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3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59ACAB-3625-4861-A5E0-E373C9386E0B}" type="datetimeFigureOut">
              <a:rPr lang="ko-KR" altLang="en-US" smtClean="0"/>
              <a:t>2023-06-29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29A981-D967-4C98-811E-A2CB665EB5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7769630" y="6319544"/>
            <a:ext cx="4311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rgbClr val="E98052"/>
                </a:solidFill>
              </a:rPr>
              <a:t>OpenInfra</a:t>
            </a:r>
            <a:r>
              <a:rPr lang="en-US" altLang="ko-KR" dirty="0" smtClean="0">
                <a:solidFill>
                  <a:srgbClr val="E98052"/>
                </a:solidFill>
              </a:rPr>
              <a:t> &amp; Cloud Native Day Korea 2023</a:t>
            </a:r>
            <a:endParaRPr lang="ko-KR" altLang="en-US" dirty="0" smtClean="0">
              <a:solidFill>
                <a:srgbClr val="E98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75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17" Type="http://schemas.microsoft.com/office/2007/relationships/hdphoto" Target="../media/hdphoto11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0.wdp"/><Relationship Id="rId5" Type="http://schemas.microsoft.com/office/2007/relationships/hdphoto" Target="../media/hdphoto9.wdp"/><Relationship Id="rId15" Type="http://schemas.microsoft.com/office/2007/relationships/hdphoto" Target="../media/hdphoto8.wdp"/><Relationship Id="rId10" Type="http://schemas.openxmlformats.org/officeDocument/2006/relationships/image" Target="../media/image25.png"/><Relationship Id="rId19" Type="http://schemas.microsoft.com/office/2007/relationships/hdphoto" Target="../media/hdphoto12.wdp"/><Relationship Id="rId4" Type="http://schemas.openxmlformats.org/officeDocument/2006/relationships/image" Target="../media/image23.png"/><Relationship Id="rId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12" Type="http://schemas.openxmlformats.org/officeDocument/2006/relationships/image" Target="../media/image2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5" Type="http://schemas.openxmlformats.org/officeDocument/2006/relationships/image" Target="../media/image36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5.png"/><Relationship Id="rId18" Type="http://schemas.microsoft.com/office/2007/relationships/hdphoto" Target="../media/hdphoto14.wdp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2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43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12" Type="http://schemas.microsoft.com/office/2007/relationships/hdphoto" Target="../media/hdphoto9.wdp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12" Type="http://schemas.microsoft.com/office/2007/relationships/hdphoto" Target="../media/hdphoto9.wdp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34204" y="5807631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백윤수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김재형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0746" y="54382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95291" y="2838819"/>
            <a:ext cx="10041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 </a:t>
            </a:r>
            <a:r>
              <a:rPr lang="ko-KR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채팅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 메시지 </a:t>
            </a:r>
            <a:r>
              <a:rPr lang="ko-KR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플랫폼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기반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실시간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ko-KR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구조</a:t>
            </a:r>
          </a:p>
        </p:txBody>
      </p:sp>
    </p:spTree>
    <p:extLst>
      <p:ext uri="{BB962C8B-B14F-4D97-AF65-F5344CB8AC3E}">
        <p14:creationId xmlns:p14="http://schemas.microsoft.com/office/powerpoint/2010/main" val="19753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>
            <a:endCxn id="1028" idx="0"/>
          </p:cNvCxnSpPr>
          <p:nvPr/>
        </p:nvCxnSpPr>
        <p:spPr>
          <a:xfrm flipH="1" flipV="1">
            <a:off x="4844265" y="1745342"/>
            <a:ext cx="4346682" cy="1779204"/>
          </a:xfrm>
          <a:prstGeom prst="bentConnector4">
            <a:avLst>
              <a:gd name="adj1" fmla="val 0"/>
              <a:gd name="adj2" fmla="val 112848"/>
            </a:avLst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꺾인 연결선 63"/>
          <p:cNvCxnSpPr>
            <a:stCxn id="257" idx="2"/>
            <a:endCxn id="278" idx="0"/>
          </p:cNvCxnSpPr>
          <p:nvPr/>
        </p:nvCxnSpPr>
        <p:spPr>
          <a:xfrm rot="5400000">
            <a:off x="6477425" y="2483518"/>
            <a:ext cx="1109458" cy="4375777"/>
          </a:xfrm>
          <a:prstGeom prst="bentConnector3">
            <a:avLst>
              <a:gd name="adj1" fmla="val 50000"/>
            </a:avLst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그룹 117"/>
          <p:cNvGrpSpPr/>
          <p:nvPr/>
        </p:nvGrpSpPr>
        <p:grpSpPr>
          <a:xfrm>
            <a:off x="7590051" y="3253798"/>
            <a:ext cx="823894" cy="810805"/>
            <a:chOff x="7567245" y="3082290"/>
            <a:chExt cx="823894" cy="810805"/>
          </a:xfrm>
        </p:grpSpPr>
        <p:pic>
          <p:nvPicPr>
            <p:cNvPr id="53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직사각형 53"/>
            <p:cNvSpPr/>
            <p:nvPr/>
          </p:nvSpPr>
          <p:spPr>
            <a:xfrm>
              <a:off x="7602140" y="3646874"/>
              <a:ext cx="78899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직선 화살표 연결선 39"/>
          <p:cNvCxnSpPr>
            <a:stCxn id="67" idx="3"/>
            <a:endCxn id="53" idx="1"/>
          </p:cNvCxnSpPr>
          <p:nvPr/>
        </p:nvCxnSpPr>
        <p:spPr>
          <a:xfrm flipV="1">
            <a:off x="7103381" y="3646509"/>
            <a:ext cx="48667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꺾인 연결선 119"/>
          <p:cNvCxnSpPr>
            <a:stCxn id="1036" idx="3"/>
            <a:endCxn id="53" idx="0"/>
          </p:cNvCxnSpPr>
          <p:nvPr/>
        </p:nvCxnSpPr>
        <p:spPr>
          <a:xfrm>
            <a:off x="7103381" y="2029110"/>
            <a:ext cx="879381" cy="122468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꺾인 연결선 121"/>
          <p:cNvCxnSpPr>
            <a:stCxn id="97" idx="3"/>
            <a:endCxn id="54" idx="2"/>
          </p:cNvCxnSpPr>
          <p:nvPr/>
        </p:nvCxnSpPr>
        <p:spPr>
          <a:xfrm flipV="1">
            <a:off x="7098038" y="4064603"/>
            <a:ext cx="902171" cy="143607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화살표 연결선 123"/>
          <p:cNvCxnSpPr>
            <a:endCxn id="125" idx="1"/>
          </p:cNvCxnSpPr>
          <p:nvPr/>
        </p:nvCxnSpPr>
        <p:spPr>
          <a:xfrm flipV="1">
            <a:off x="8291522" y="2655709"/>
            <a:ext cx="368911" cy="845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275557" y="1061753"/>
            <a:ext cx="12486" cy="54106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8593151" y="2045333"/>
            <a:ext cx="3181263" cy="905440"/>
            <a:chOff x="8593151" y="2045333"/>
            <a:chExt cx="3181263" cy="905440"/>
          </a:xfrm>
        </p:grpSpPr>
        <p:grpSp>
          <p:nvGrpSpPr>
            <p:cNvPr id="126" name="그룹 125"/>
            <p:cNvGrpSpPr/>
            <p:nvPr/>
          </p:nvGrpSpPr>
          <p:grpSpPr>
            <a:xfrm>
              <a:off x="8593151" y="2045333"/>
              <a:ext cx="1186499" cy="733486"/>
              <a:chOff x="8570345" y="3166454"/>
              <a:chExt cx="1186499" cy="733486"/>
            </a:xfrm>
          </p:grpSpPr>
          <p:sp>
            <p:nvSpPr>
              <p:cNvPr id="125" name="직사각형 124"/>
              <p:cNvSpPr/>
              <p:nvPr/>
            </p:nvSpPr>
            <p:spPr>
              <a:xfrm>
                <a:off x="8637627" y="3653719"/>
                <a:ext cx="111921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Message Queue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38" name="Picture 14" descr="Queue png images | PNGWi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39130" y1="54297" x2="39130" y2="54297"/>
                            <a14:foregroundMark x1="39022" y1="53516" x2="39022" y2="53516"/>
                            <a14:foregroundMark x1="44239" y1="46875" x2="44239" y2="46875"/>
                            <a14:foregroundMark x1="62500" y1="49609" x2="62500" y2="496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0345" y="3166454"/>
                <a:ext cx="1135483" cy="631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7" name="그룹 1046"/>
            <p:cNvGrpSpPr/>
            <p:nvPr/>
          </p:nvGrpSpPr>
          <p:grpSpPr>
            <a:xfrm>
              <a:off x="11030300" y="2074985"/>
              <a:ext cx="744114" cy="875788"/>
              <a:chOff x="9876376" y="3221226"/>
              <a:chExt cx="744114" cy="875788"/>
            </a:xfrm>
          </p:grpSpPr>
          <p:pic>
            <p:nvPicPr>
              <p:cNvPr id="1044" name="Picture 20" descr="Database icon PNG and SVG Free Download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3393" y="3221226"/>
                <a:ext cx="441991" cy="516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0" name="직사각형 1039"/>
              <p:cNvSpPr/>
              <p:nvPr/>
            </p:nvSpPr>
            <p:spPr>
              <a:xfrm>
                <a:off x="9876376" y="3696904"/>
                <a:ext cx="7441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DataBase</a:t>
                </a:r>
                <a:endPara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NoSQL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11" name="직선 화살표 연결선 110"/>
            <p:cNvCxnSpPr/>
            <p:nvPr/>
          </p:nvCxnSpPr>
          <p:spPr>
            <a:xfrm>
              <a:off x="10647914" y="2412600"/>
              <a:ext cx="3823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그룹 3"/>
            <p:cNvGrpSpPr/>
            <p:nvPr/>
          </p:nvGrpSpPr>
          <p:grpSpPr>
            <a:xfrm>
              <a:off x="10013595" y="2088293"/>
              <a:ext cx="574419" cy="756815"/>
              <a:chOff x="9990789" y="3209414"/>
              <a:chExt cx="574419" cy="756815"/>
            </a:xfrm>
          </p:grpSpPr>
          <p:pic>
            <p:nvPicPr>
              <p:cNvPr id="2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0789" y="3209414"/>
                <a:ext cx="574419" cy="55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10091686" y="3720008"/>
                <a:ext cx="4106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</a:t>
                </a:r>
              </a:p>
            </p:txBody>
          </p:sp>
        </p:grpSp>
        <p:cxnSp>
          <p:nvCxnSpPr>
            <p:cNvPr id="8" name="직선 화살표 연결선 7"/>
            <p:cNvCxnSpPr/>
            <p:nvPr/>
          </p:nvCxnSpPr>
          <p:spPr>
            <a:xfrm flipH="1">
              <a:off x="9525957" y="2395252"/>
              <a:ext cx="4053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제목 1"/>
          <p:cNvSpPr txBox="1">
            <a:spLocks/>
          </p:cNvSpPr>
          <p:nvPr/>
        </p:nvSpPr>
        <p:spPr>
          <a:xfrm>
            <a:off x="312639" y="276333"/>
            <a:ext cx="4860473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로깅 시스템 환경 개선</a:t>
            </a:r>
            <a:endParaRPr lang="en-US" altLang="ko-KR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2444116" y="958105"/>
            <a:ext cx="1455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smtClean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로깅 시스템</a:t>
            </a:r>
            <a:endParaRPr lang="en-US" altLang="ko-KR" sz="1600" b="1" dirty="0">
              <a:solidFill>
                <a:srgbClr val="E5E5E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4289496" y="4221097"/>
            <a:ext cx="58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256493" y="4819287"/>
            <a:ext cx="7136376" cy="1381229"/>
          </a:xfrm>
          <a:prstGeom prst="roundRect">
            <a:avLst>
              <a:gd name="adj" fmla="val 6172"/>
            </a:avLst>
          </a:prstGeom>
          <a:noFill/>
          <a:ln w="1270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256493" y="1340339"/>
            <a:ext cx="7136376" cy="1381229"/>
            <a:chOff x="256493" y="1340339"/>
            <a:chExt cx="7136376" cy="1381229"/>
          </a:xfrm>
        </p:grpSpPr>
        <p:grpSp>
          <p:nvGrpSpPr>
            <p:cNvPr id="9" name="그룹 8"/>
            <p:cNvGrpSpPr/>
            <p:nvPr/>
          </p:nvGrpSpPr>
          <p:grpSpPr>
            <a:xfrm>
              <a:off x="256493" y="1340339"/>
              <a:ext cx="7136376" cy="1381229"/>
              <a:chOff x="256493" y="1340339"/>
              <a:chExt cx="7136376" cy="1381229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256493" y="1340339"/>
                <a:ext cx="7136376" cy="1381229"/>
              </a:xfrm>
              <a:prstGeom prst="roundRect">
                <a:avLst>
                  <a:gd name="adj" fmla="val 6172"/>
                </a:avLst>
              </a:prstGeom>
              <a:noFill/>
              <a:ln w="127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312639" y="1380329"/>
                <a:ext cx="6797154" cy="1297559"/>
                <a:chOff x="312639" y="1380329"/>
                <a:chExt cx="6797154" cy="1297559"/>
              </a:xfrm>
            </p:grpSpPr>
            <p:cxnSp>
              <p:nvCxnSpPr>
                <p:cNvPr id="50" name="직선 화살표 연결선 49"/>
                <p:cNvCxnSpPr>
                  <a:stCxn id="48" idx="3"/>
                </p:cNvCxnSpPr>
                <p:nvPr/>
              </p:nvCxnSpPr>
              <p:spPr>
                <a:xfrm flipV="1">
                  <a:off x="1941241" y="2029109"/>
                  <a:ext cx="493074" cy="39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그룹 17"/>
                <p:cNvGrpSpPr/>
                <p:nvPr/>
              </p:nvGrpSpPr>
              <p:grpSpPr>
                <a:xfrm>
                  <a:off x="3542059" y="1684536"/>
                  <a:ext cx="689151" cy="831716"/>
                  <a:chOff x="3519253" y="1513028"/>
                  <a:chExt cx="689151" cy="831716"/>
                </a:xfrm>
              </p:grpSpPr>
              <p:pic>
                <p:nvPicPr>
                  <p:cNvPr id="1026" name="Picture 2" descr="Etl Icons - Free SVG &amp; PNG Etl Images - Noun Project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19253" y="1513028"/>
                    <a:ext cx="689151" cy="6891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631245" y="2098523"/>
                    <a:ext cx="41870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ETL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6" name="직선 화살표 연결선 5"/>
                <p:cNvCxnSpPr>
                  <a:stCxn id="1026" idx="3"/>
                  <a:endCxn id="1028" idx="1"/>
                </p:cNvCxnSpPr>
                <p:nvPr/>
              </p:nvCxnSpPr>
              <p:spPr>
                <a:xfrm flipV="1">
                  <a:off x="4231210" y="2029111"/>
                  <a:ext cx="329286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그룹 16"/>
                <p:cNvGrpSpPr/>
                <p:nvPr/>
              </p:nvGrpSpPr>
              <p:grpSpPr>
                <a:xfrm>
                  <a:off x="4541834" y="1745342"/>
                  <a:ext cx="630301" cy="770910"/>
                  <a:chOff x="4519028" y="1573834"/>
                  <a:chExt cx="630301" cy="770910"/>
                </a:xfrm>
              </p:grpSpPr>
              <p:pic>
                <p:nvPicPr>
                  <p:cNvPr id="1028" name="Picture 4" descr="Data storage stack variant - Free interface icons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37690" y="1573834"/>
                    <a:ext cx="567538" cy="5675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519028" y="2098523"/>
                    <a:ext cx="63030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Storage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2" name="직선 화살표 연결선 21"/>
                <p:cNvCxnSpPr>
                  <a:stCxn id="1028" idx="3"/>
                  <a:endCxn id="1030" idx="1"/>
                </p:cNvCxnSpPr>
                <p:nvPr/>
              </p:nvCxnSpPr>
              <p:spPr>
                <a:xfrm>
                  <a:off x="5128034" y="2029111"/>
                  <a:ext cx="31882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그룹 24"/>
                <p:cNvGrpSpPr/>
                <p:nvPr/>
              </p:nvGrpSpPr>
              <p:grpSpPr>
                <a:xfrm>
                  <a:off x="5446858" y="1636400"/>
                  <a:ext cx="818488" cy="855352"/>
                  <a:chOff x="5424052" y="1464892"/>
                  <a:chExt cx="818488" cy="855352"/>
                </a:xfrm>
              </p:grpSpPr>
              <p:pic>
                <p:nvPicPr>
                  <p:cNvPr id="1030" name="Picture 6" descr="Serverless Icons - Free SVG &amp; PNG Serverless Images - Noun Projec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4052" y="1464892"/>
                    <a:ext cx="785421" cy="7854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4" name="직사각형 23"/>
                  <p:cNvSpPr/>
                  <p:nvPr/>
                </p:nvSpPr>
                <p:spPr>
                  <a:xfrm>
                    <a:off x="5453541" y="2074023"/>
                    <a:ext cx="788999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Serverless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7" name="직선 화살표 연결선 26"/>
                <p:cNvCxnSpPr>
                  <a:stCxn id="1030" idx="3"/>
                  <a:endCxn id="1036" idx="1"/>
                </p:cNvCxnSpPr>
                <p:nvPr/>
              </p:nvCxnSpPr>
              <p:spPr>
                <a:xfrm flipV="1">
                  <a:off x="6232279" y="2029110"/>
                  <a:ext cx="281135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그룹 28"/>
                <p:cNvGrpSpPr/>
                <p:nvPr/>
              </p:nvGrpSpPr>
              <p:grpSpPr>
                <a:xfrm>
                  <a:off x="6437814" y="1734126"/>
                  <a:ext cx="671979" cy="766421"/>
                  <a:chOff x="6415008" y="1562618"/>
                  <a:chExt cx="671979" cy="766421"/>
                </a:xfrm>
              </p:grpSpPr>
              <p:pic>
                <p:nvPicPr>
                  <p:cNvPr id="1036" name="Picture 12" descr="Google Cloud Pub/Sub Reviews 2023: Details, Pricing, &amp; Features | G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lum bright="70000" contrast="-70000"/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0" b="100000" l="9615" r="895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90608" y="1562618"/>
                    <a:ext cx="589967" cy="58996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8" name="직사각형 27"/>
                  <p:cNvSpPr/>
                  <p:nvPr/>
                </p:nvSpPr>
                <p:spPr>
                  <a:xfrm>
                    <a:off x="6415008" y="2082818"/>
                    <a:ext cx="671979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Pub/Sub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029" name="직선 화살표 연결선 1028"/>
                <p:cNvCxnSpPr/>
                <p:nvPr/>
              </p:nvCxnSpPr>
              <p:spPr>
                <a:xfrm>
                  <a:off x="3198884" y="2029109"/>
                  <a:ext cx="309722" cy="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1" name="직사각형 1030"/>
                <p:cNvSpPr/>
                <p:nvPr/>
              </p:nvSpPr>
              <p:spPr>
                <a:xfrm>
                  <a:off x="2410212" y="2275532"/>
                  <a:ext cx="90120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Data Stream</a:t>
                  </a:r>
                  <a:endParaRPr lang="ko-KR" alt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4" name="그룹 183"/>
                <p:cNvGrpSpPr/>
                <p:nvPr/>
              </p:nvGrpSpPr>
              <p:grpSpPr>
                <a:xfrm>
                  <a:off x="312639" y="1380329"/>
                  <a:ext cx="1686362" cy="1297559"/>
                  <a:chOff x="551917" y="1450504"/>
                  <a:chExt cx="1983857" cy="1526465"/>
                </a:xfrm>
              </p:grpSpPr>
              <p:sp>
                <p:nvSpPr>
                  <p:cNvPr id="185" name="모서리가 둥근 직사각형 184"/>
                  <p:cNvSpPr/>
                  <p:nvPr/>
                </p:nvSpPr>
                <p:spPr>
                  <a:xfrm>
                    <a:off x="551917" y="1450504"/>
                    <a:ext cx="1905533" cy="1495703"/>
                  </a:xfrm>
                  <a:prstGeom prst="roundRect">
                    <a:avLst>
                      <a:gd name="adj" fmla="val 4451"/>
                    </a:avLst>
                  </a:prstGeom>
                  <a:solidFill>
                    <a:schemeClr val="tx2">
                      <a:lumMod val="25000"/>
                    </a:schemeClr>
                  </a:solidFill>
                  <a:ln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1140424" y="1884287"/>
                    <a:ext cx="33855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…</a:t>
                    </a:r>
                    <a:endParaRPr lang="ko-KR" altLang="en-US" sz="1600" dirty="0"/>
                  </a:p>
                </p:txBody>
              </p:sp>
              <p:sp>
                <p:nvSpPr>
                  <p:cNvPr id="187" name="모서리가 둥근 직사각형 186"/>
                  <p:cNvSpPr/>
                  <p:nvPr/>
                </p:nvSpPr>
                <p:spPr>
                  <a:xfrm>
                    <a:off x="645326" y="1557014"/>
                    <a:ext cx="1372971" cy="456164"/>
                  </a:xfrm>
                  <a:prstGeom prst="roundRect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pic>
                <p:nvPicPr>
                  <p:cNvPr id="188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0155" y="1649402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89" name="그룹 188"/>
                  <p:cNvGrpSpPr/>
                  <p:nvPr/>
                </p:nvGrpSpPr>
                <p:grpSpPr>
                  <a:xfrm>
                    <a:off x="1703382" y="1652190"/>
                    <a:ext cx="266265" cy="242272"/>
                    <a:chOff x="3385765" y="1360307"/>
                    <a:chExt cx="671885" cy="611342"/>
                  </a:xfrm>
                </p:grpSpPr>
                <p:pic>
                  <p:nvPicPr>
                    <p:cNvPr id="202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90108" y="1360307"/>
                      <a:ext cx="667542" cy="6113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03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2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8198"/>
                    <a:stretch/>
                  </p:blipFill>
                  <p:spPr bwMode="auto">
                    <a:xfrm>
                      <a:off x="3385765" y="1777229"/>
                      <a:ext cx="667542" cy="19442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90" name="직사각형 189"/>
                  <p:cNvSpPr/>
                  <p:nvPr/>
                </p:nvSpPr>
                <p:spPr>
                  <a:xfrm>
                    <a:off x="645326" y="1451200"/>
                    <a:ext cx="541599" cy="271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Node</a:t>
                    </a:r>
                    <a:endParaRPr lang="ko-KR" altLang="en-US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91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932" y="1649402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2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2783" y="1646687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3" name="모서리가 둥근 직사각형 192"/>
                  <p:cNvSpPr/>
                  <p:nvPr/>
                </p:nvSpPr>
                <p:spPr>
                  <a:xfrm>
                    <a:off x="645326" y="2229644"/>
                    <a:ext cx="1372971" cy="456164"/>
                  </a:xfrm>
                  <a:prstGeom prst="roundRect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pic>
                <p:nvPicPr>
                  <p:cNvPr id="194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0155" y="2322032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95" name="그룹 194"/>
                  <p:cNvGrpSpPr/>
                  <p:nvPr/>
                </p:nvGrpSpPr>
                <p:grpSpPr>
                  <a:xfrm>
                    <a:off x="1703382" y="2324819"/>
                    <a:ext cx="266265" cy="242272"/>
                    <a:chOff x="3385765" y="1360307"/>
                    <a:chExt cx="671885" cy="611342"/>
                  </a:xfrm>
                </p:grpSpPr>
                <p:pic>
                  <p:nvPicPr>
                    <p:cNvPr id="200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90108" y="1360307"/>
                      <a:ext cx="667542" cy="6113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01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2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8198"/>
                    <a:stretch/>
                  </p:blipFill>
                  <p:spPr bwMode="auto">
                    <a:xfrm>
                      <a:off x="3385765" y="1777229"/>
                      <a:ext cx="667542" cy="19442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96" name="직사각형 195"/>
                  <p:cNvSpPr/>
                  <p:nvPr/>
                </p:nvSpPr>
                <p:spPr>
                  <a:xfrm>
                    <a:off x="645326" y="2123830"/>
                    <a:ext cx="677377" cy="271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Node N</a:t>
                    </a:r>
                    <a:endParaRPr lang="ko-KR" altLang="en-US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97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932" y="2322031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8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2783" y="2319316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99" name="직사각형 198"/>
                  <p:cNvSpPr/>
                  <p:nvPr/>
                </p:nvSpPr>
                <p:spPr>
                  <a:xfrm>
                    <a:off x="1654732" y="2669208"/>
                    <a:ext cx="881042" cy="30776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Cluster 1</a:t>
                    </a:r>
                    <a:endParaRPr lang="ko-KR" altLang="en-US" sz="10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154" name="Picture 4" descr="file type terraform&quot; Icon - Download for free – Iconduck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4450" y="2425187"/>
                <a:ext cx="228546" cy="257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0" name="그림 159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72" b="99219" l="1364" r="95455">
                          <a14:foregroundMark x1="38636" y1="13281" x2="38636" y2="13281"/>
                          <a14:foregroundMark x1="60455" y1="16406" x2="60455" y2="16406"/>
                          <a14:foregroundMark x1="67727" y1="16016" x2="67727" y2="16016"/>
                          <a14:foregroundMark x1="80000" y1="37500" x2="80000" y2="37500"/>
                          <a14:foregroundMark x1="70455" y1="41406" x2="70455" y2="41406"/>
                          <a14:foregroundMark x1="80455" y1="53906" x2="80455" y2="53906"/>
                          <a14:foregroundMark x1="67273" y1="52344" x2="67273" y2="52344"/>
                          <a14:foregroundMark x1="84091" y1="45313" x2="84091" y2="45313"/>
                          <a14:foregroundMark x1="73182" y1="64063" x2="73182" y2="64063"/>
                          <a14:foregroundMark x1="75909" y1="78125" x2="75909" y2="78125"/>
                          <a14:foregroundMark x1="85455" y1="69922" x2="85455" y2="69922"/>
                          <a14:foregroundMark x1="65455" y1="73438" x2="65455" y2="73438"/>
                          <a14:foregroundMark x1="25909" y1="79297" x2="25909" y2="79297"/>
                          <a14:foregroundMark x1="15000" y1="72656" x2="15000" y2="72656"/>
                          <a14:foregroundMark x1="17273" y1="59766" x2="17273" y2="59766"/>
                          <a14:foregroundMark x1="27273" y1="49219" x2="27273" y2="49219"/>
                          <a14:foregroundMark x1="20455" y1="36328" x2="20455" y2="36328"/>
                          <a14:foregroundMark x1="12727" y1="44141" x2="12727" y2="44141"/>
                          <a14:foregroundMark x1="30909" y1="60156" x2="30909" y2="60156"/>
                          <a14:foregroundMark x1="25000" y1="64453" x2="25000" y2="64453"/>
                          <a14:foregroundMark x1="31364" y1="66016" x2="31364" y2="66016"/>
                          <a14:backgroundMark x1="17727" y1="60547" x2="17727" y2="60547"/>
                          <a14:backgroundMark x1="85000" y1="46094" x2="85000" y2="46094"/>
                          <a14:backgroundMark x1="84091" y1="46094" x2="84091" y2="46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1177" y="1624125"/>
              <a:ext cx="632264" cy="735726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256493" y="2967245"/>
            <a:ext cx="7136376" cy="1381229"/>
            <a:chOff x="256493" y="2967245"/>
            <a:chExt cx="7136376" cy="1381229"/>
          </a:xfrm>
        </p:grpSpPr>
        <p:grpSp>
          <p:nvGrpSpPr>
            <p:cNvPr id="12" name="그룹 11"/>
            <p:cNvGrpSpPr/>
            <p:nvPr/>
          </p:nvGrpSpPr>
          <p:grpSpPr>
            <a:xfrm>
              <a:off x="256493" y="2967245"/>
              <a:ext cx="7136376" cy="1381229"/>
              <a:chOff x="256493" y="2967245"/>
              <a:chExt cx="7136376" cy="1381229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312639" y="3011498"/>
                <a:ext cx="6797154" cy="1289865"/>
                <a:chOff x="312639" y="3011498"/>
                <a:chExt cx="6797154" cy="1289865"/>
              </a:xfrm>
            </p:grpSpPr>
            <p:cxnSp>
              <p:nvCxnSpPr>
                <p:cNvPr id="149" name="직선 화살표 연결선 148"/>
                <p:cNvCxnSpPr/>
                <p:nvPr/>
              </p:nvCxnSpPr>
              <p:spPr>
                <a:xfrm flipV="1">
                  <a:off x="6232279" y="3645663"/>
                  <a:ext cx="281135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그룹 12"/>
                <p:cNvGrpSpPr/>
                <p:nvPr/>
              </p:nvGrpSpPr>
              <p:grpSpPr>
                <a:xfrm>
                  <a:off x="312639" y="3011498"/>
                  <a:ext cx="6797154" cy="1289865"/>
                  <a:chOff x="289833" y="2839990"/>
                  <a:chExt cx="6797154" cy="1289865"/>
                </a:xfrm>
              </p:grpSpPr>
              <p:grpSp>
                <p:nvGrpSpPr>
                  <p:cNvPr id="66" name="그룹 65"/>
                  <p:cNvGrpSpPr/>
                  <p:nvPr/>
                </p:nvGrpSpPr>
                <p:grpSpPr>
                  <a:xfrm>
                    <a:off x="6415008" y="3180018"/>
                    <a:ext cx="671979" cy="766421"/>
                    <a:chOff x="6415008" y="1562618"/>
                    <a:chExt cx="671979" cy="766421"/>
                  </a:xfrm>
                </p:grpSpPr>
                <p:pic>
                  <p:nvPicPr>
                    <p:cNvPr id="67" name="Picture 12" descr="Google Cloud Pub/Sub Reviews 2023: Details, Pricing, &amp; Features | G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lum bright="70000" contrast="-70000"/>
                      <a:extLst>
                        <a:ext uri="{BEBA8EAE-BF5A-486C-A8C5-ECC9F3942E4B}">
                          <a14:imgProps xmlns:a14="http://schemas.microsoft.com/office/drawing/2010/main">
                            <a14:imgLayer r:embed="rId11">
                              <a14:imgEffect>
                                <a14:backgroundRemoval t="0" b="100000" l="9615" r="8956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90608" y="1562618"/>
                      <a:ext cx="589967" cy="58996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68" name="직사각형 67"/>
                    <p:cNvSpPr/>
                    <p:nvPr/>
                  </p:nvSpPr>
                  <p:spPr>
                    <a:xfrm>
                      <a:off x="6415008" y="2082818"/>
                      <a:ext cx="671979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Pub/Sub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40" name="직선 화살표 연결선 239"/>
                  <p:cNvCxnSpPr/>
                  <p:nvPr/>
                </p:nvCxnSpPr>
                <p:spPr>
                  <a:xfrm flipV="1">
                    <a:off x="1918435" y="3484230"/>
                    <a:ext cx="493074" cy="39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1" name="그룹 240"/>
                  <p:cNvGrpSpPr/>
                  <p:nvPr/>
                </p:nvGrpSpPr>
                <p:grpSpPr>
                  <a:xfrm>
                    <a:off x="3519253" y="3139657"/>
                    <a:ext cx="689151" cy="831716"/>
                    <a:chOff x="3519253" y="1513028"/>
                    <a:chExt cx="689151" cy="831716"/>
                  </a:xfrm>
                </p:grpSpPr>
                <p:pic>
                  <p:nvPicPr>
                    <p:cNvPr id="242" name="Picture 2" descr="Etl Icons - Free SVG &amp; PNG Etl Images - Noun Projec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19253" y="1513028"/>
                      <a:ext cx="689151" cy="68915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3" name="TextBox 242"/>
                    <p:cNvSpPr txBox="1"/>
                    <p:nvPr/>
                  </p:nvSpPr>
                  <p:spPr>
                    <a:xfrm>
                      <a:off x="3631245" y="2098523"/>
                      <a:ext cx="41870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44" name="직선 화살표 연결선 243"/>
                  <p:cNvCxnSpPr>
                    <a:stCxn id="242" idx="3"/>
                    <a:endCxn id="246" idx="1"/>
                  </p:cNvCxnSpPr>
                  <p:nvPr/>
                </p:nvCxnSpPr>
                <p:spPr>
                  <a:xfrm flipV="1">
                    <a:off x="4208404" y="3484232"/>
                    <a:ext cx="329286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5" name="그룹 244"/>
                  <p:cNvGrpSpPr/>
                  <p:nvPr/>
                </p:nvGrpSpPr>
                <p:grpSpPr>
                  <a:xfrm>
                    <a:off x="4519028" y="3200463"/>
                    <a:ext cx="630301" cy="770910"/>
                    <a:chOff x="4519028" y="1573834"/>
                    <a:chExt cx="630301" cy="770910"/>
                  </a:xfrm>
                </p:grpSpPr>
                <p:pic>
                  <p:nvPicPr>
                    <p:cNvPr id="246" name="Picture 4" descr="Data storage stack variant - Free interface icon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37690" y="1573834"/>
                      <a:ext cx="567538" cy="56753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7" name="TextBox 246"/>
                    <p:cNvSpPr txBox="1"/>
                    <p:nvPr/>
                  </p:nvSpPr>
                  <p:spPr>
                    <a:xfrm>
                      <a:off x="4519028" y="2098523"/>
                      <a:ext cx="63030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48" name="직선 화살표 연결선 247"/>
                  <p:cNvCxnSpPr>
                    <a:stCxn id="246" idx="3"/>
                    <a:endCxn id="250" idx="1"/>
                  </p:cNvCxnSpPr>
                  <p:nvPr/>
                </p:nvCxnSpPr>
                <p:spPr>
                  <a:xfrm>
                    <a:off x="5105228" y="3484232"/>
                    <a:ext cx="31882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9" name="그룹 248"/>
                  <p:cNvGrpSpPr/>
                  <p:nvPr/>
                </p:nvGrpSpPr>
                <p:grpSpPr>
                  <a:xfrm>
                    <a:off x="5424052" y="3091521"/>
                    <a:ext cx="818488" cy="855352"/>
                    <a:chOff x="5424052" y="1464892"/>
                    <a:chExt cx="818488" cy="855352"/>
                  </a:xfrm>
                </p:grpSpPr>
                <p:pic>
                  <p:nvPicPr>
                    <p:cNvPr id="250" name="Picture 6" descr="Serverless Icons - Free SVG &amp; PNG Serverless Images - Noun Projec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24052" y="1464892"/>
                      <a:ext cx="785421" cy="78542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51" name="직사각형 250"/>
                    <p:cNvSpPr/>
                    <p:nvPr/>
                  </p:nvSpPr>
                  <p:spPr>
                    <a:xfrm>
                      <a:off x="5453541" y="2074023"/>
                      <a:ext cx="788999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Serverless</a:t>
                      </a:r>
                      <a:endParaRPr lang="ko-KR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56" name="직선 화살표 연결선 255"/>
                  <p:cNvCxnSpPr/>
                  <p:nvPr/>
                </p:nvCxnSpPr>
                <p:spPr>
                  <a:xfrm>
                    <a:off x="3176078" y="3484230"/>
                    <a:ext cx="309722" cy="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9" name="직사각형 258"/>
                  <p:cNvSpPr/>
                  <p:nvPr/>
                </p:nvSpPr>
                <p:spPr>
                  <a:xfrm>
                    <a:off x="2387406" y="3730653"/>
                    <a:ext cx="901209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Data Stream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04" name="그룹 203"/>
                  <p:cNvGrpSpPr/>
                  <p:nvPr/>
                </p:nvGrpSpPr>
                <p:grpSpPr>
                  <a:xfrm>
                    <a:off x="289833" y="2839990"/>
                    <a:ext cx="1662317" cy="1289865"/>
                    <a:chOff x="551917" y="1450504"/>
                    <a:chExt cx="1955571" cy="1517414"/>
                  </a:xfrm>
                </p:grpSpPr>
                <p:sp>
                  <p:nvSpPr>
                    <p:cNvPr id="205" name="모서리가 둥근 직사각형 204"/>
                    <p:cNvSpPr/>
                    <p:nvPr/>
                  </p:nvSpPr>
                  <p:spPr>
                    <a:xfrm>
                      <a:off x="551917" y="1450504"/>
                      <a:ext cx="1905533" cy="1495703"/>
                    </a:xfrm>
                    <a:prstGeom prst="roundRect">
                      <a:avLst>
                        <a:gd name="adj" fmla="val 4451"/>
                      </a:avLst>
                    </a:prstGeom>
                    <a:solidFill>
                      <a:schemeClr val="tx2">
                        <a:lumMod val="25000"/>
                      </a:schemeClr>
                    </a:solidFill>
                    <a:ln>
                      <a:solidFill>
                        <a:schemeClr val="tx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1140424" y="1884287"/>
                      <a:ext cx="33855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ko-KR" sz="1600" dirty="0" smtClean="0"/>
                        <a:t>…</a:t>
                      </a:r>
                      <a:endParaRPr lang="ko-KR" altLang="en-US" sz="1600" dirty="0"/>
                    </a:p>
                  </p:txBody>
                </p:sp>
                <p:sp>
                  <p:nvSpPr>
                    <p:cNvPr id="207" name="모서리가 둥근 직사각형 206"/>
                    <p:cNvSpPr/>
                    <p:nvPr/>
                  </p:nvSpPr>
                  <p:spPr>
                    <a:xfrm>
                      <a:off x="645326" y="1557014"/>
                      <a:ext cx="1372971" cy="45616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3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pic>
                  <p:nvPicPr>
                    <p:cNvPr id="208" name="Picture 2" descr="Pod란? | devlog.akasai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0155" y="1649402"/>
                      <a:ext cx="251949" cy="2450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209" name="그룹 208"/>
                    <p:cNvGrpSpPr/>
                    <p:nvPr/>
                  </p:nvGrpSpPr>
                  <p:grpSpPr>
                    <a:xfrm>
                      <a:off x="1703382" y="1652190"/>
                      <a:ext cx="266265" cy="242272"/>
                      <a:chOff x="3385765" y="1360307"/>
                      <a:chExt cx="671885" cy="611342"/>
                    </a:xfrm>
                  </p:grpSpPr>
                  <p:pic>
                    <p:nvPicPr>
                      <p:cNvPr id="222" name="Picture 2" descr="Fluentd_square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108" y="1360307"/>
                        <a:ext cx="667542" cy="6113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23" name="Picture 2" descr="Fluentd_square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2" cstate="print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198"/>
                      <a:stretch/>
                    </p:blipFill>
                    <p:spPr bwMode="auto">
                      <a:xfrm>
                        <a:off x="3385765" y="1777229"/>
                        <a:ext cx="667542" cy="194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210" name="직사각형 209"/>
                    <p:cNvSpPr/>
                    <p:nvPr/>
                  </p:nvSpPr>
                  <p:spPr>
                    <a:xfrm>
                      <a:off x="645326" y="1451200"/>
                      <a:ext cx="541599" cy="271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211" name="Picture 2" descr="Pod란? | devlog.akasai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66932" y="1649402"/>
                      <a:ext cx="251949" cy="2450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2" name="Picture 2" descr="Pod란? | devlog.akasai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02783" y="1646687"/>
                      <a:ext cx="251949" cy="2450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3" name="모서리가 둥근 직사각형 212"/>
                    <p:cNvSpPr/>
                    <p:nvPr/>
                  </p:nvSpPr>
                  <p:spPr>
                    <a:xfrm>
                      <a:off x="645326" y="2229644"/>
                      <a:ext cx="1372971" cy="45616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accent3">
                          <a:lumMod val="75000"/>
                        </a:schemeClr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pic>
                  <p:nvPicPr>
                    <p:cNvPr id="214" name="Picture 2" descr="Pod란? | devlog.akasai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0155" y="2322032"/>
                      <a:ext cx="251949" cy="2450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grpSp>
                  <p:nvGrpSpPr>
                    <p:cNvPr id="215" name="그룹 214"/>
                    <p:cNvGrpSpPr/>
                    <p:nvPr/>
                  </p:nvGrpSpPr>
                  <p:grpSpPr>
                    <a:xfrm>
                      <a:off x="1703382" y="2324819"/>
                      <a:ext cx="266265" cy="242272"/>
                      <a:chOff x="3385765" y="1360307"/>
                      <a:chExt cx="671885" cy="611342"/>
                    </a:xfrm>
                  </p:grpSpPr>
                  <p:pic>
                    <p:nvPicPr>
                      <p:cNvPr id="220" name="Picture 2" descr="Fluentd_square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108" y="1360307"/>
                        <a:ext cx="667542" cy="6113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221" name="Picture 2" descr="Fluentd_square.pn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2" cstate="print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198"/>
                      <a:stretch/>
                    </p:blipFill>
                    <p:spPr bwMode="auto">
                      <a:xfrm>
                        <a:off x="3385765" y="1777229"/>
                        <a:ext cx="667542" cy="194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216" name="직사각형 215"/>
                    <p:cNvSpPr/>
                    <p:nvPr/>
                  </p:nvSpPr>
                  <p:spPr>
                    <a:xfrm>
                      <a:off x="645326" y="2123830"/>
                      <a:ext cx="677377" cy="271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 N</a:t>
                      </a:r>
                      <a:endParaRPr lang="ko-KR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pic>
                  <p:nvPicPr>
                    <p:cNvPr id="217" name="Picture 2" descr="Pod란? | devlog.akasai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066932" y="2322031"/>
                      <a:ext cx="251949" cy="2450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8" name="Picture 2" descr="Pod란? | devlog.akasai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02783" y="2319316"/>
                      <a:ext cx="251949" cy="24506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9" name="직사각형 218"/>
                    <p:cNvSpPr/>
                    <p:nvPr/>
                  </p:nvSpPr>
                  <p:spPr>
                    <a:xfrm>
                      <a:off x="1654732" y="2669208"/>
                      <a:ext cx="852756" cy="2987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ko-K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Cluster </a:t>
                      </a:r>
                      <a:r>
                        <a:rPr lang="en-US" altLang="ko-K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52" name="모서리가 둥근 직사각형 151"/>
              <p:cNvSpPr/>
              <p:nvPr/>
            </p:nvSpPr>
            <p:spPr>
              <a:xfrm>
                <a:off x="256493" y="2967245"/>
                <a:ext cx="7136376" cy="1381229"/>
              </a:xfrm>
              <a:prstGeom prst="roundRect">
                <a:avLst>
                  <a:gd name="adj" fmla="val 6172"/>
                </a:avLst>
              </a:prstGeom>
              <a:noFill/>
              <a:ln w="12700"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5" name="Picture 4" descr="file type terraform&quot; Icon - Download for free – Iconduck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8170" y="4057843"/>
                <a:ext cx="228546" cy="257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72" b="99219" l="1364" r="95455">
                          <a14:foregroundMark x1="38636" y1="13281" x2="38636" y2="13281"/>
                          <a14:foregroundMark x1="60455" y1="16406" x2="60455" y2="16406"/>
                          <a14:foregroundMark x1="67727" y1="16016" x2="67727" y2="16016"/>
                          <a14:foregroundMark x1="80000" y1="37500" x2="80000" y2="37500"/>
                          <a14:foregroundMark x1="70455" y1="41406" x2="70455" y2="41406"/>
                          <a14:foregroundMark x1="80455" y1="53906" x2="80455" y2="53906"/>
                          <a14:foregroundMark x1="67273" y1="52344" x2="67273" y2="52344"/>
                          <a14:foregroundMark x1="84091" y1="45313" x2="84091" y2="45313"/>
                          <a14:foregroundMark x1="73182" y1="64063" x2="73182" y2="64063"/>
                          <a14:foregroundMark x1="75909" y1="78125" x2="75909" y2="78125"/>
                          <a14:foregroundMark x1="85455" y1="69922" x2="85455" y2="69922"/>
                          <a14:foregroundMark x1="65455" y1="73438" x2="65455" y2="73438"/>
                          <a14:foregroundMark x1="25909" y1="79297" x2="25909" y2="79297"/>
                          <a14:foregroundMark x1="15000" y1="72656" x2="15000" y2="72656"/>
                          <a14:foregroundMark x1="17273" y1="59766" x2="17273" y2="59766"/>
                          <a14:foregroundMark x1="27273" y1="49219" x2="27273" y2="49219"/>
                          <a14:foregroundMark x1="20455" y1="36328" x2="20455" y2="36328"/>
                          <a14:foregroundMark x1="12727" y1="44141" x2="12727" y2="44141"/>
                          <a14:foregroundMark x1="30909" y1="60156" x2="30909" y2="60156"/>
                          <a14:foregroundMark x1="25000" y1="64453" x2="25000" y2="64453"/>
                          <a14:foregroundMark x1="31364" y1="66016" x2="31364" y2="66016"/>
                          <a14:backgroundMark x1="17727" y1="60547" x2="17727" y2="60547"/>
                          <a14:backgroundMark x1="85000" y1="46094" x2="85000" y2="46094"/>
                          <a14:backgroundMark x1="84091" y1="46094" x2="84091" y2="46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1177" y="3253798"/>
              <a:ext cx="632264" cy="735726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312639" y="3094097"/>
            <a:ext cx="7034077" cy="3072966"/>
            <a:chOff x="312639" y="3094097"/>
            <a:chExt cx="7034077" cy="3072966"/>
          </a:xfrm>
        </p:grpSpPr>
        <p:grpSp>
          <p:nvGrpSpPr>
            <p:cNvPr id="15" name="그룹 14"/>
            <p:cNvGrpSpPr/>
            <p:nvPr/>
          </p:nvGrpSpPr>
          <p:grpSpPr>
            <a:xfrm>
              <a:off x="312639" y="3094097"/>
              <a:ext cx="7034077" cy="3072966"/>
              <a:chOff x="312639" y="3094097"/>
              <a:chExt cx="7034077" cy="3072966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312639" y="3094097"/>
                <a:ext cx="6791811" cy="3062478"/>
                <a:chOff x="289833" y="2922589"/>
                <a:chExt cx="6791811" cy="3062478"/>
              </a:xfrm>
            </p:grpSpPr>
            <p:grpSp>
              <p:nvGrpSpPr>
                <p:cNvPr id="96" name="그룹 95"/>
                <p:cNvGrpSpPr/>
                <p:nvPr/>
              </p:nvGrpSpPr>
              <p:grpSpPr>
                <a:xfrm>
                  <a:off x="6409665" y="5034182"/>
                  <a:ext cx="671979" cy="766421"/>
                  <a:chOff x="6415008" y="1562618"/>
                  <a:chExt cx="671979" cy="766421"/>
                </a:xfrm>
              </p:grpSpPr>
              <p:pic>
                <p:nvPicPr>
                  <p:cNvPr id="97" name="Picture 12" descr="Google Cloud Pub/Sub Reviews 2023: Details, Pricing, &amp; Features | G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lum bright="70000" contrast="-70000"/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0" b="100000" l="9615" r="8956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90608" y="1562618"/>
                    <a:ext cx="589967" cy="58996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8" name="직사각형 97"/>
                  <p:cNvSpPr/>
                  <p:nvPr/>
                </p:nvSpPr>
                <p:spPr>
                  <a:xfrm>
                    <a:off x="6415008" y="2082818"/>
                    <a:ext cx="671979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Pub/Sub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72" name="직선 화살표 연결선 271"/>
                <p:cNvCxnSpPr/>
                <p:nvPr/>
              </p:nvCxnSpPr>
              <p:spPr>
                <a:xfrm flipV="1">
                  <a:off x="1074373" y="2922589"/>
                  <a:ext cx="493074" cy="39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그룹 272"/>
                <p:cNvGrpSpPr/>
                <p:nvPr/>
              </p:nvGrpSpPr>
              <p:grpSpPr>
                <a:xfrm>
                  <a:off x="3519253" y="4993821"/>
                  <a:ext cx="689151" cy="831716"/>
                  <a:chOff x="3519253" y="1513028"/>
                  <a:chExt cx="689151" cy="831716"/>
                </a:xfrm>
              </p:grpSpPr>
              <p:pic>
                <p:nvPicPr>
                  <p:cNvPr id="274" name="Picture 2" descr="Etl Icons - Free SVG &amp; PNG Etl Images - Noun Project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19253" y="1513028"/>
                    <a:ext cx="689151" cy="6891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3631245" y="2098523"/>
                    <a:ext cx="41870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ETL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76" name="직선 화살표 연결선 275"/>
                <p:cNvCxnSpPr>
                  <a:stCxn id="274" idx="3"/>
                  <a:endCxn id="278" idx="1"/>
                </p:cNvCxnSpPr>
                <p:nvPr/>
              </p:nvCxnSpPr>
              <p:spPr>
                <a:xfrm flipV="1">
                  <a:off x="4208404" y="5338396"/>
                  <a:ext cx="329286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7" name="그룹 276"/>
                <p:cNvGrpSpPr/>
                <p:nvPr/>
              </p:nvGrpSpPr>
              <p:grpSpPr>
                <a:xfrm>
                  <a:off x="4519028" y="5054627"/>
                  <a:ext cx="630301" cy="770910"/>
                  <a:chOff x="4519028" y="1573834"/>
                  <a:chExt cx="630301" cy="770910"/>
                </a:xfrm>
              </p:grpSpPr>
              <p:pic>
                <p:nvPicPr>
                  <p:cNvPr id="278" name="Picture 4" descr="Data storage stack variant - Free interface icons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37690" y="1573834"/>
                    <a:ext cx="567538" cy="56753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4519028" y="2098523"/>
                    <a:ext cx="630301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Storage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80" name="직선 화살표 연결선 279"/>
                <p:cNvCxnSpPr>
                  <a:stCxn id="278" idx="3"/>
                  <a:endCxn id="282" idx="1"/>
                </p:cNvCxnSpPr>
                <p:nvPr/>
              </p:nvCxnSpPr>
              <p:spPr>
                <a:xfrm>
                  <a:off x="5105228" y="5338396"/>
                  <a:ext cx="31882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1" name="그룹 280"/>
                <p:cNvGrpSpPr/>
                <p:nvPr/>
              </p:nvGrpSpPr>
              <p:grpSpPr>
                <a:xfrm>
                  <a:off x="5424052" y="4945685"/>
                  <a:ext cx="818488" cy="855352"/>
                  <a:chOff x="5424052" y="1464892"/>
                  <a:chExt cx="818488" cy="855352"/>
                </a:xfrm>
              </p:grpSpPr>
              <p:pic>
                <p:nvPicPr>
                  <p:cNvPr id="282" name="Picture 6" descr="Serverless Icons - Free SVG &amp; PNG Serverless Images - Noun Projec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24052" y="1464892"/>
                    <a:ext cx="785421" cy="7854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83" name="직사각형 282"/>
                  <p:cNvSpPr/>
                  <p:nvPr/>
                </p:nvSpPr>
                <p:spPr>
                  <a:xfrm>
                    <a:off x="5453541" y="2074023"/>
                    <a:ext cx="788999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Serverless</a:t>
                    </a:r>
                    <a:endParaRPr lang="ko-KR" altLang="en-US" sz="1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284" name="직선 화살표 연결선 283"/>
                <p:cNvCxnSpPr>
                  <a:stCxn id="282" idx="3"/>
                </p:cNvCxnSpPr>
                <p:nvPr/>
              </p:nvCxnSpPr>
              <p:spPr>
                <a:xfrm flipV="1">
                  <a:off x="6209473" y="5338395"/>
                  <a:ext cx="281135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직선 화살표 연결선 284"/>
                <p:cNvCxnSpPr/>
                <p:nvPr/>
              </p:nvCxnSpPr>
              <p:spPr>
                <a:xfrm>
                  <a:off x="3176078" y="5338394"/>
                  <a:ext cx="309722" cy="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직사각형 287"/>
                <p:cNvSpPr/>
                <p:nvPr/>
              </p:nvSpPr>
              <p:spPr>
                <a:xfrm>
                  <a:off x="2387406" y="5584817"/>
                  <a:ext cx="90120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Data Stream</a:t>
                  </a:r>
                  <a:endParaRPr lang="ko-KR" altLang="en-US" sz="1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4" name="그룹 223"/>
                <p:cNvGrpSpPr/>
                <p:nvPr/>
              </p:nvGrpSpPr>
              <p:grpSpPr>
                <a:xfrm>
                  <a:off x="289833" y="4695202"/>
                  <a:ext cx="1684759" cy="1289865"/>
                  <a:chOff x="551917" y="1450504"/>
                  <a:chExt cx="1981972" cy="1517414"/>
                </a:xfrm>
              </p:grpSpPr>
              <p:sp>
                <p:nvSpPr>
                  <p:cNvPr id="225" name="모서리가 둥근 직사각형 224"/>
                  <p:cNvSpPr/>
                  <p:nvPr/>
                </p:nvSpPr>
                <p:spPr>
                  <a:xfrm>
                    <a:off x="551917" y="1450504"/>
                    <a:ext cx="1905533" cy="1495703"/>
                  </a:xfrm>
                  <a:prstGeom prst="roundRect">
                    <a:avLst>
                      <a:gd name="adj" fmla="val 4451"/>
                    </a:avLst>
                  </a:prstGeom>
                  <a:solidFill>
                    <a:schemeClr val="tx2">
                      <a:lumMod val="25000"/>
                    </a:schemeClr>
                  </a:solidFill>
                  <a:ln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6" name="TextBox 225"/>
                  <p:cNvSpPr txBox="1"/>
                  <p:nvPr/>
                </p:nvSpPr>
                <p:spPr>
                  <a:xfrm>
                    <a:off x="1140424" y="1884287"/>
                    <a:ext cx="33855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600" dirty="0" smtClean="0"/>
                      <a:t>…</a:t>
                    </a:r>
                    <a:endParaRPr lang="ko-KR" altLang="en-US" sz="1600" dirty="0"/>
                  </a:p>
                </p:txBody>
              </p:sp>
              <p:sp>
                <p:nvSpPr>
                  <p:cNvPr id="227" name="모서리가 둥근 직사각형 226"/>
                  <p:cNvSpPr/>
                  <p:nvPr/>
                </p:nvSpPr>
                <p:spPr>
                  <a:xfrm>
                    <a:off x="645326" y="1557014"/>
                    <a:ext cx="1372971" cy="456164"/>
                  </a:xfrm>
                  <a:prstGeom prst="roundRect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pic>
                <p:nvPicPr>
                  <p:cNvPr id="228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0155" y="1649402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29" name="그룹 228"/>
                  <p:cNvGrpSpPr/>
                  <p:nvPr/>
                </p:nvGrpSpPr>
                <p:grpSpPr>
                  <a:xfrm>
                    <a:off x="1703382" y="1652190"/>
                    <a:ext cx="266265" cy="242272"/>
                    <a:chOff x="3385764" y="1360305"/>
                    <a:chExt cx="671885" cy="611341"/>
                  </a:xfrm>
                </p:grpSpPr>
                <p:pic>
                  <p:nvPicPr>
                    <p:cNvPr id="295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90107" y="1360305"/>
                      <a:ext cx="667542" cy="61134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6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2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8198"/>
                    <a:stretch/>
                  </p:blipFill>
                  <p:spPr bwMode="auto">
                    <a:xfrm>
                      <a:off x="3385764" y="1777225"/>
                      <a:ext cx="667542" cy="19442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30" name="직사각형 229"/>
                  <p:cNvSpPr/>
                  <p:nvPr/>
                </p:nvSpPr>
                <p:spPr>
                  <a:xfrm>
                    <a:off x="645326" y="1451200"/>
                    <a:ext cx="541599" cy="271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Node</a:t>
                    </a:r>
                    <a:endParaRPr lang="ko-KR" altLang="en-US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253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932" y="1649402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4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2783" y="1646687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5" name="모서리가 둥근 직사각형 254"/>
                  <p:cNvSpPr/>
                  <p:nvPr/>
                </p:nvSpPr>
                <p:spPr>
                  <a:xfrm>
                    <a:off x="645326" y="2229644"/>
                    <a:ext cx="1372971" cy="456164"/>
                  </a:xfrm>
                  <a:prstGeom prst="roundRect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pic>
                <p:nvPicPr>
                  <p:cNvPr id="260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0155" y="2322032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61" name="그룹 260"/>
                  <p:cNvGrpSpPr/>
                  <p:nvPr/>
                </p:nvGrpSpPr>
                <p:grpSpPr>
                  <a:xfrm>
                    <a:off x="1703382" y="2324818"/>
                    <a:ext cx="266265" cy="242273"/>
                    <a:chOff x="3385765" y="1360301"/>
                    <a:chExt cx="671885" cy="611345"/>
                  </a:xfrm>
                </p:grpSpPr>
                <p:pic>
                  <p:nvPicPr>
                    <p:cNvPr id="293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90108" y="1360301"/>
                      <a:ext cx="667542" cy="61134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4" name="Picture 2" descr="Fluentd_square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2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68198"/>
                    <a:stretch/>
                  </p:blipFill>
                  <p:spPr bwMode="auto">
                    <a:xfrm>
                      <a:off x="3385765" y="1777225"/>
                      <a:ext cx="667540" cy="19442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62" name="직사각형 261"/>
                  <p:cNvSpPr/>
                  <p:nvPr/>
                </p:nvSpPr>
                <p:spPr>
                  <a:xfrm>
                    <a:off x="645326" y="2123830"/>
                    <a:ext cx="677377" cy="271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Node N</a:t>
                    </a:r>
                    <a:endParaRPr lang="ko-KR" altLang="en-US" sz="9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289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932" y="2322031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0" name="Picture 2" descr="Pod란? | devlog.akasai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2783" y="2319316"/>
                    <a:ext cx="251949" cy="2450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91" name="직사각형 290"/>
                  <p:cNvSpPr/>
                  <p:nvPr/>
                </p:nvSpPr>
                <p:spPr>
                  <a:xfrm>
                    <a:off x="1654732" y="2669208"/>
                    <a:ext cx="879157" cy="2987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ko-KR" sz="105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Cluster N</a:t>
                    </a:r>
                    <a:endParaRPr lang="ko-KR" altLang="en-US" sz="105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156" name="Picture 4" descr="file type terraform&quot; Icon - Download for free – Iconduck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8170" y="5909885"/>
                <a:ext cx="228546" cy="257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2" name="그림 161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72" b="99219" l="1364" r="95455">
                          <a14:foregroundMark x1="38636" y1="13281" x2="38636" y2="13281"/>
                          <a14:foregroundMark x1="60455" y1="16406" x2="60455" y2="16406"/>
                          <a14:foregroundMark x1="67727" y1="16016" x2="67727" y2="16016"/>
                          <a14:foregroundMark x1="80000" y1="37500" x2="80000" y2="37500"/>
                          <a14:foregroundMark x1="70455" y1="41406" x2="70455" y2="41406"/>
                          <a14:foregroundMark x1="80455" y1="53906" x2="80455" y2="53906"/>
                          <a14:foregroundMark x1="67273" y1="52344" x2="67273" y2="52344"/>
                          <a14:foregroundMark x1="84091" y1="45313" x2="84091" y2="45313"/>
                          <a14:foregroundMark x1="73182" y1="64063" x2="73182" y2="64063"/>
                          <a14:foregroundMark x1="75909" y1="78125" x2="75909" y2="78125"/>
                          <a14:foregroundMark x1="85455" y1="69922" x2="85455" y2="69922"/>
                          <a14:foregroundMark x1="65455" y1="73438" x2="65455" y2="73438"/>
                          <a14:foregroundMark x1="25909" y1="79297" x2="25909" y2="79297"/>
                          <a14:foregroundMark x1="15000" y1="72656" x2="15000" y2="72656"/>
                          <a14:foregroundMark x1="17273" y1="59766" x2="17273" y2="59766"/>
                          <a14:foregroundMark x1="27273" y1="49219" x2="27273" y2="49219"/>
                          <a14:foregroundMark x1="20455" y1="36328" x2="20455" y2="36328"/>
                          <a14:foregroundMark x1="12727" y1="44141" x2="12727" y2="44141"/>
                          <a14:foregroundMark x1="30909" y1="60156" x2="30909" y2="60156"/>
                          <a14:foregroundMark x1="25000" y1="64453" x2="25000" y2="64453"/>
                          <a14:foregroundMark x1="31364" y1="66016" x2="31364" y2="66016"/>
                          <a14:backgroundMark x1="17727" y1="60547" x2="17727" y2="60547"/>
                          <a14:backgroundMark x1="85000" y1="46094" x2="85000" y2="46094"/>
                          <a14:backgroundMark x1="84091" y1="46094" x2="84091" y2="460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1177" y="5106434"/>
              <a:ext cx="632264" cy="735726"/>
            </a:xfrm>
            <a:prstGeom prst="rect">
              <a:avLst/>
            </a:prstGeom>
          </p:spPr>
        </p:pic>
      </p:grpSp>
      <p:cxnSp>
        <p:nvCxnSpPr>
          <p:cNvPr id="172" name="직선 화살표 연결선 171"/>
          <p:cNvCxnSpPr/>
          <p:nvPr/>
        </p:nvCxnSpPr>
        <p:spPr>
          <a:xfrm>
            <a:off x="8395817" y="3706349"/>
            <a:ext cx="3371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직사각형 180"/>
          <p:cNvSpPr/>
          <p:nvPr/>
        </p:nvSpPr>
        <p:spPr>
          <a:xfrm>
            <a:off x="8342871" y="958105"/>
            <a:ext cx="1455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 시스템</a:t>
            </a:r>
            <a:endParaRPr lang="en-US" altLang="ko-KR" sz="1600" b="1" dirty="0">
              <a:solidFill>
                <a:srgbClr val="E5E5E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4" name="직선 화살표 연결선 173"/>
          <p:cNvCxnSpPr/>
          <p:nvPr/>
        </p:nvCxnSpPr>
        <p:spPr>
          <a:xfrm>
            <a:off x="8292423" y="4080968"/>
            <a:ext cx="451514" cy="8168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/>
          <p:cNvGrpSpPr/>
          <p:nvPr/>
        </p:nvGrpSpPr>
        <p:grpSpPr>
          <a:xfrm>
            <a:off x="8593151" y="3376642"/>
            <a:ext cx="3181263" cy="824572"/>
            <a:chOff x="8593151" y="3376642"/>
            <a:chExt cx="3181263" cy="824572"/>
          </a:xfrm>
        </p:grpSpPr>
        <p:grpSp>
          <p:nvGrpSpPr>
            <p:cNvPr id="166" name="그룹 165"/>
            <p:cNvGrpSpPr/>
            <p:nvPr/>
          </p:nvGrpSpPr>
          <p:grpSpPr>
            <a:xfrm>
              <a:off x="10013983" y="3434549"/>
              <a:ext cx="574419" cy="756815"/>
              <a:chOff x="9990789" y="3209414"/>
              <a:chExt cx="574419" cy="756815"/>
            </a:xfrm>
          </p:grpSpPr>
          <p:pic>
            <p:nvPicPr>
              <p:cNvPr id="167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0789" y="3209414"/>
                <a:ext cx="574419" cy="55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8" name="직사각형 167"/>
              <p:cNvSpPr/>
              <p:nvPr/>
            </p:nvSpPr>
            <p:spPr>
              <a:xfrm>
                <a:off x="10091686" y="3720008"/>
                <a:ext cx="4106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</a:t>
                </a: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11060352" y="3376642"/>
              <a:ext cx="714062" cy="824572"/>
              <a:chOff x="11023177" y="3376642"/>
              <a:chExt cx="714062" cy="824572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11108847" y="3954993"/>
                <a:ext cx="5389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Graph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그림 38"/>
              <p:cNvPicPr>
                <a:picLocks noChangeAspect="1"/>
              </p:cNvPicPr>
              <p:nvPr/>
            </p:nvPicPr>
            <p:blipFill>
              <a:blip r:embed="rId1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3041" b="100000" l="1567" r="100000">
                            <a14:foregroundMark x1="30408" y1="30405" x2="36364" y2="2263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023177" y="3376642"/>
                <a:ext cx="714062" cy="662577"/>
              </a:xfrm>
              <a:prstGeom prst="rect">
                <a:avLst/>
              </a:prstGeom>
            </p:spPr>
          </p:pic>
        </p:grpSp>
        <p:grpSp>
          <p:nvGrpSpPr>
            <p:cNvPr id="239" name="그룹 238"/>
            <p:cNvGrpSpPr/>
            <p:nvPr/>
          </p:nvGrpSpPr>
          <p:grpSpPr>
            <a:xfrm>
              <a:off x="8593151" y="3383191"/>
              <a:ext cx="1186499" cy="733486"/>
              <a:chOff x="8570345" y="3166454"/>
              <a:chExt cx="1186499" cy="733486"/>
            </a:xfrm>
          </p:grpSpPr>
          <p:pic>
            <p:nvPicPr>
              <p:cNvPr id="252" name="Picture 14" descr="Queue png images | PNGWi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39130" y1="54297" x2="39130" y2="54297"/>
                            <a14:foregroundMark x1="39022" y1="53516" x2="39022" y2="53516"/>
                            <a14:foregroundMark x1="44239" y1="46875" x2="44239" y2="46875"/>
                            <a14:foregroundMark x1="62500" y1="49609" x2="62500" y2="496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0345" y="3166454"/>
                <a:ext cx="1135483" cy="631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7" name="직사각형 256"/>
              <p:cNvSpPr/>
              <p:nvPr/>
            </p:nvSpPr>
            <p:spPr>
              <a:xfrm>
                <a:off x="8637627" y="3653719"/>
                <a:ext cx="111921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Message Queue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8" name="직선 화살표 연결선 257"/>
            <p:cNvCxnSpPr/>
            <p:nvPr/>
          </p:nvCxnSpPr>
          <p:spPr>
            <a:xfrm flipH="1">
              <a:off x="9525957" y="3733110"/>
              <a:ext cx="4053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직선 화살표 연결선 267"/>
            <p:cNvCxnSpPr/>
            <p:nvPr/>
          </p:nvCxnSpPr>
          <p:spPr>
            <a:xfrm>
              <a:off x="10647914" y="3733749"/>
              <a:ext cx="3823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>
            <a:off x="8593151" y="4603553"/>
            <a:ext cx="3128940" cy="873003"/>
            <a:chOff x="8593151" y="4603553"/>
            <a:chExt cx="3128940" cy="873003"/>
          </a:xfrm>
        </p:grpSpPr>
        <p:grpSp>
          <p:nvGrpSpPr>
            <p:cNvPr id="163" name="그룹 162"/>
            <p:cNvGrpSpPr/>
            <p:nvPr/>
          </p:nvGrpSpPr>
          <p:grpSpPr>
            <a:xfrm>
              <a:off x="10013982" y="4682250"/>
              <a:ext cx="574419" cy="756815"/>
              <a:chOff x="9990789" y="3209414"/>
              <a:chExt cx="574419" cy="756815"/>
            </a:xfrm>
          </p:grpSpPr>
          <p:pic>
            <p:nvPicPr>
              <p:cNvPr id="164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0789" y="3209414"/>
                <a:ext cx="574419" cy="558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5" name="직사각형 164"/>
              <p:cNvSpPr/>
              <p:nvPr/>
            </p:nvSpPr>
            <p:spPr>
              <a:xfrm>
                <a:off x="10091686" y="3720008"/>
                <a:ext cx="41069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</a:t>
                </a:r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1067404" y="4603553"/>
              <a:ext cx="654687" cy="873003"/>
              <a:chOff x="11067405" y="4603428"/>
              <a:chExt cx="654687" cy="873003"/>
            </a:xfrm>
          </p:grpSpPr>
          <p:sp>
            <p:nvSpPr>
              <p:cNvPr id="233" name="TextBox 232"/>
              <p:cNvSpPr txBox="1"/>
              <p:nvPr/>
            </p:nvSpPr>
            <p:spPr>
              <a:xfrm>
                <a:off x="11181388" y="5230210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FTP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18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100000" l="9434" r="89434">
                            <a14:foregroundMark x1="63396" y1="51636" x2="63396" y2="51636"/>
                            <a14:foregroundMark x1="63396" y1="51636" x2="63396" y2="51636"/>
                            <a14:foregroundMark x1="61509" y1="69455" x2="61509" y2="69455"/>
                            <a14:foregroundMark x1="61509" y1="69455" x2="61509" y2="69455"/>
                            <a14:foregroundMark x1="49057" y1="69455" x2="49057" y2="69455"/>
                            <a14:foregroundMark x1="49057" y1="69455" x2="49057" y2="69455"/>
                            <a14:foregroundMark x1="29057" y1="70909" x2="29057" y2="70909"/>
                            <a14:foregroundMark x1="29057" y1="70909" x2="29057" y2="7090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067405" y="4603428"/>
                <a:ext cx="654687" cy="679392"/>
              </a:xfrm>
              <a:prstGeom prst="rect">
                <a:avLst/>
              </a:prstGeom>
            </p:spPr>
          </p:pic>
        </p:grpSp>
        <p:grpSp>
          <p:nvGrpSpPr>
            <p:cNvPr id="263" name="그룹 262"/>
            <p:cNvGrpSpPr/>
            <p:nvPr/>
          </p:nvGrpSpPr>
          <p:grpSpPr>
            <a:xfrm>
              <a:off x="8593151" y="4650899"/>
              <a:ext cx="1186499" cy="733486"/>
              <a:chOff x="8570345" y="3166454"/>
              <a:chExt cx="1186499" cy="733486"/>
            </a:xfrm>
          </p:grpSpPr>
          <p:pic>
            <p:nvPicPr>
              <p:cNvPr id="264" name="Picture 14" descr="Queue png images | PNGWi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foregroundMark x1="39130" y1="54297" x2="39130" y2="54297"/>
                            <a14:foregroundMark x1="39022" y1="53516" x2="39022" y2="53516"/>
                            <a14:foregroundMark x1="44239" y1="46875" x2="44239" y2="46875"/>
                            <a14:foregroundMark x1="62500" y1="49609" x2="62500" y2="496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0345" y="3166454"/>
                <a:ext cx="1135483" cy="631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5" name="직사각형 264"/>
              <p:cNvSpPr/>
              <p:nvPr/>
            </p:nvSpPr>
            <p:spPr>
              <a:xfrm>
                <a:off x="8637627" y="3653719"/>
                <a:ext cx="111921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Message Queue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66" name="직선 화살표 연결선 265"/>
            <p:cNvCxnSpPr/>
            <p:nvPr/>
          </p:nvCxnSpPr>
          <p:spPr>
            <a:xfrm flipH="1">
              <a:off x="9525957" y="5000818"/>
              <a:ext cx="4053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직선 화살표 연결선 268"/>
            <p:cNvCxnSpPr/>
            <p:nvPr/>
          </p:nvCxnSpPr>
          <p:spPr>
            <a:xfrm>
              <a:off x="10647914" y="5004848"/>
              <a:ext cx="3823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직사각형 43"/>
          <p:cNvSpPr/>
          <p:nvPr/>
        </p:nvSpPr>
        <p:spPr>
          <a:xfrm>
            <a:off x="7753791" y="1276275"/>
            <a:ext cx="15263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Storage reference info</a:t>
            </a:r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꺾인 연결선 57"/>
          <p:cNvCxnSpPr>
            <a:endCxn id="246" idx="0"/>
          </p:cNvCxnSpPr>
          <p:nvPr/>
        </p:nvCxnSpPr>
        <p:spPr>
          <a:xfrm rot="10800000">
            <a:off x="4844265" y="3371972"/>
            <a:ext cx="4081448" cy="152575"/>
          </a:xfrm>
          <a:prstGeom prst="bentConnector4">
            <a:avLst>
              <a:gd name="adj1" fmla="val 5"/>
              <a:gd name="adj2" fmla="val 249828"/>
            </a:avLst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12639" y="276333"/>
            <a:ext cx="4860473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로깅 시스템 환경 개선</a:t>
            </a:r>
            <a:endParaRPr lang="en-US" altLang="ko-KR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2639" y="828331"/>
            <a:ext cx="1073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결과</a:t>
            </a:r>
            <a:endParaRPr lang="en-US" altLang="ko-KR" sz="1600" b="1" dirty="0">
              <a:solidFill>
                <a:srgbClr val="E5E5E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61238" y="1953346"/>
            <a:ext cx="2583412" cy="1285656"/>
            <a:chOff x="1180354" y="1965103"/>
            <a:chExt cx="2583412" cy="1285656"/>
          </a:xfrm>
        </p:grpSpPr>
        <p:sp>
          <p:nvSpPr>
            <p:cNvPr id="9" name="82%"/>
            <p:cNvSpPr txBox="1"/>
            <p:nvPr/>
          </p:nvSpPr>
          <p:spPr>
            <a:xfrm>
              <a:off x="1363267" y="1965103"/>
              <a:ext cx="2217595" cy="80021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0480" tIns="30480" rIns="30480" bIns="30480" anchor="ctr">
              <a:spAutoFit/>
            </a:bodyPr>
            <a:lstStyle/>
            <a:p>
              <a:pPr marL="0" marR="0" lvl="0" indent="0" algn="ctr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000" b="0">
                  <a:solidFill>
                    <a:srgbClr val="FFAE00"/>
                  </a:solidFill>
                  <a:latin typeface="Amazon Ember Heavy"/>
                  <a:ea typeface="Amazon Ember Heavy"/>
                  <a:cs typeface="Amazon Ember Heavy"/>
                  <a:sym typeface="Amazon Ember Heavy"/>
                </a:defRPr>
              </a:pPr>
              <a:r>
                <a:rPr lang="en-US" sz="4800" kern="0" dirty="0" smtClean="0">
                  <a:solidFill>
                    <a:srgbClr val="E9FFFF"/>
                  </a:solidFill>
                  <a:latin typeface="Arial" panose="020B0604020202020204" pitchFamily="34" charset="0"/>
                  <a:ea typeface="Amazon Ember Heavy"/>
                  <a:cs typeface="Arial" panose="020B0604020202020204" pitchFamily="34" charset="0"/>
                  <a:sym typeface="Amazon Ember Heavy"/>
                </a:rPr>
                <a:t>Stability</a:t>
              </a:r>
              <a:endPara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E9FFFF"/>
                </a:solidFill>
                <a:effectLst/>
                <a:uLnTx/>
                <a:uFillTx/>
                <a:latin typeface="Arial" panose="020B0604020202020204" pitchFamily="34" charset="0"/>
                <a:ea typeface="Amazon Ember Heavy"/>
                <a:cs typeface="Arial" panose="020B0604020202020204" pitchFamily="34" charset="0"/>
                <a:sym typeface="Amazon Ember Heavy"/>
              </a:endParaRPr>
            </a:p>
          </p:txBody>
        </p:sp>
        <p:sp>
          <p:nvSpPr>
            <p:cNvPr id="10" name="AWS Elemental Link는…"/>
            <p:cNvSpPr txBox="1"/>
            <p:nvPr/>
          </p:nvSpPr>
          <p:spPr>
            <a:xfrm>
              <a:off x="1180354" y="2942982"/>
              <a:ext cx="2583412" cy="30777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0480" tIns="30480" rIns="30480" bIns="30480">
              <a:spAutoFit/>
            </a:bodyPr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spc="-80">
                  <a:latin typeface="Malgun Gothic"/>
                  <a:ea typeface="Malgun Gothic"/>
                  <a:cs typeface="Malgun Gothic"/>
                  <a:sym typeface="Malgun Gothic"/>
                </a:defRPr>
              </a:pPr>
              <a:r>
                <a:rPr kumimoji="0" lang="ko-KR" altLang="en-US" b="0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"/>
                  <a:ea typeface="Malgun Gothic"/>
                  <a:sym typeface="Malgun Gothic"/>
                </a:rPr>
                <a:t>데이터 복원</a:t>
              </a:r>
              <a:r>
                <a:rPr lang="ko-KR" altLang="en-US" kern="0" spc="-80" noProof="0" dirty="0" smtClean="0">
                  <a:solidFill>
                    <a:srgbClr val="FFFFFF"/>
                  </a:solidFill>
                  <a:latin typeface="Amazon Ember"/>
                  <a:ea typeface="Malgun Gothic"/>
                  <a:sym typeface="Malgun Gothic"/>
                </a:rPr>
                <a:t>에 용이한 구조</a:t>
              </a:r>
              <a:endParaRPr kumimoji="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Malgun Gothic"/>
                <a:sym typeface="Malgun Gothic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811826" y="1953346"/>
            <a:ext cx="2823529" cy="1285655"/>
            <a:chOff x="4312781" y="4097351"/>
            <a:chExt cx="2823529" cy="1285655"/>
          </a:xfrm>
        </p:grpSpPr>
        <p:sp>
          <p:nvSpPr>
            <p:cNvPr id="11" name="+500"/>
            <p:cNvSpPr txBox="1"/>
            <p:nvPr/>
          </p:nvSpPr>
          <p:spPr>
            <a:xfrm>
              <a:off x="4312781" y="4097351"/>
              <a:ext cx="2823529" cy="80021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0480" tIns="30480" rIns="30480" bIns="30480" anchor="ctr">
              <a:spAutoFit/>
            </a:bodyPr>
            <a:lstStyle>
              <a:lvl1pPr defTabSz="1097280">
                <a:defRPr sz="6000" b="0">
                  <a:solidFill>
                    <a:srgbClr val="FF6900"/>
                  </a:solidFill>
                  <a:latin typeface="Amazon Ember Heavy"/>
                  <a:ea typeface="Amazon Ember Heavy"/>
                  <a:cs typeface="Amazon Ember Heavy"/>
                  <a:sym typeface="Amazon Ember Heavy"/>
                </a:defRPr>
              </a:lvl1pPr>
            </a:lstStyle>
            <a:p>
              <a:pPr marL="0" marR="0" lvl="0" indent="0" algn="ctr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A7D3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mazon Ember Heavy"/>
                </a:rPr>
                <a:t>Scalability</a:t>
              </a:r>
              <a:endPara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A7D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mazon Ember Heavy"/>
              </a:endParaRPr>
            </a:p>
          </p:txBody>
        </p:sp>
        <p:sp>
          <p:nvSpPr>
            <p:cNvPr id="12" name="Timed metadata API를  이용해서 라이브 비디오와  함께 즉각적인 피드백을  받을 수 있음"/>
            <p:cNvSpPr txBox="1"/>
            <p:nvPr/>
          </p:nvSpPr>
          <p:spPr>
            <a:xfrm>
              <a:off x="4432839" y="5075229"/>
              <a:ext cx="2583412" cy="30777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0480" tIns="30480" rIns="30480" bIns="30480">
              <a:spAutoFit/>
            </a:bodyPr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spc="-80">
                  <a:latin typeface="Malgun Gothic"/>
                  <a:ea typeface="Malgun Gothic"/>
                  <a:cs typeface="Malgun Gothic"/>
                  <a:sym typeface="Malgun Gothic"/>
                </a:defRPr>
              </a:pPr>
              <a:r>
                <a:rPr lang="ko-KR" altLang="en-US" kern="0" spc="-80" dirty="0" smtClean="0">
                  <a:solidFill>
                    <a:srgbClr val="FFFFFF"/>
                  </a:solidFill>
                  <a:latin typeface="Amazon Ember"/>
                  <a:ea typeface="Malgun Gothic"/>
                  <a:sym typeface="Malgun Gothic"/>
                </a:rPr>
                <a:t>확장이 쉬운 구조</a:t>
              </a:r>
              <a:endParaRPr kumimoji="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Malgun Gothic"/>
                <a:sym typeface="Malgun Gothic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278827" y="3974160"/>
            <a:ext cx="3889526" cy="1285655"/>
            <a:chOff x="7136310" y="1965104"/>
            <a:chExt cx="3889526" cy="1285655"/>
          </a:xfrm>
        </p:grpSpPr>
        <p:sp>
          <p:nvSpPr>
            <p:cNvPr id="13" name="2x"/>
            <p:cNvSpPr txBox="1"/>
            <p:nvPr/>
          </p:nvSpPr>
          <p:spPr>
            <a:xfrm>
              <a:off x="7136310" y="1965104"/>
              <a:ext cx="3889526" cy="80021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0480" tIns="30480" rIns="30480" bIns="30480" anchor="ctr">
              <a:spAutoFit/>
            </a:bodyPr>
            <a:lstStyle>
              <a:lvl1pPr defTabSz="1097280">
                <a:defRPr sz="6000" b="0">
                  <a:solidFill>
                    <a:srgbClr val="289EFF"/>
                  </a:solidFill>
                  <a:latin typeface="Amazon Ember Heavy"/>
                  <a:ea typeface="Amazon Ember Heavy"/>
                  <a:cs typeface="Amazon Ember Heavy"/>
                  <a:sym typeface="Amazon Ember Heavy"/>
                </a:defRPr>
              </a:lvl1pPr>
            </a:lstStyle>
            <a:p>
              <a:pPr marL="0" marR="0" lvl="0" indent="0" algn="ctr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989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mazon Ember Heavy"/>
                </a:rPr>
                <a:t>Cost-effective</a:t>
              </a:r>
              <a:endPara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989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mazon Ember Heavy"/>
              </a:endParaRPr>
            </a:p>
          </p:txBody>
        </p:sp>
        <p:sp>
          <p:nvSpPr>
            <p:cNvPr id="14" name="라이브 비디오로…"/>
            <p:cNvSpPr txBox="1"/>
            <p:nvPr/>
          </p:nvSpPr>
          <p:spPr>
            <a:xfrm>
              <a:off x="7428673" y="2942982"/>
              <a:ext cx="3304800" cy="30777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0480" tIns="30480" rIns="30480" bIns="30480">
              <a:spAutoFit/>
            </a:bodyPr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spc="-80">
                  <a:latin typeface="Malgun Gothic"/>
                  <a:ea typeface="Malgun Gothic"/>
                  <a:cs typeface="Malgun Gothic"/>
                  <a:sym typeface="Malgun Gothic"/>
                </a:defRPr>
              </a:pPr>
              <a:r>
                <a:rPr kumimoji="0" lang="ko-KR" altLang="en-US" b="0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lgun Gothic"/>
                  <a:ea typeface="Malgun Gothic"/>
                  <a:sym typeface="Malgun Gothic"/>
                </a:rPr>
                <a:t>불필요 비용 최적화</a:t>
              </a:r>
              <a:endParaRPr kumimoji="0" lang="en-US" altLang="ko-KR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sym typeface="Malgun Gothic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104498" y="3974160"/>
            <a:ext cx="2696892" cy="1285655"/>
            <a:chOff x="4376101" y="4097351"/>
            <a:chExt cx="2696892" cy="1285655"/>
          </a:xfrm>
        </p:grpSpPr>
        <p:sp>
          <p:nvSpPr>
            <p:cNvPr id="16" name="+500"/>
            <p:cNvSpPr txBox="1"/>
            <p:nvPr/>
          </p:nvSpPr>
          <p:spPr>
            <a:xfrm>
              <a:off x="4376101" y="4097351"/>
              <a:ext cx="2696892" cy="80021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0480" tIns="30480" rIns="30480" bIns="30480" anchor="ctr">
              <a:spAutoFit/>
            </a:bodyPr>
            <a:lstStyle>
              <a:lvl1pPr defTabSz="1097280">
                <a:defRPr sz="6000" b="0">
                  <a:solidFill>
                    <a:srgbClr val="FF6900"/>
                  </a:solidFill>
                  <a:latin typeface="Amazon Ember Heavy"/>
                  <a:ea typeface="Amazon Ember Heavy"/>
                  <a:cs typeface="Amazon Ember Heavy"/>
                  <a:sym typeface="Amazon Ember Heavy"/>
                </a:defRPr>
              </a:lvl1pPr>
            </a:lstStyle>
            <a:p>
              <a:pPr marL="0" marR="0" lvl="0" indent="0" algn="ctr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79D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mazon Ember Heavy"/>
                </a:rPr>
                <a:t>Real-time</a:t>
              </a:r>
              <a:endPara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379D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mazon Ember Heavy"/>
              </a:endParaRPr>
            </a:p>
          </p:txBody>
        </p:sp>
        <p:sp>
          <p:nvSpPr>
            <p:cNvPr id="17" name="Timed metadata API를  이용해서 라이브 비디오와  함께 즉각적인 피드백을  받을 수 있음"/>
            <p:cNvSpPr txBox="1"/>
            <p:nvPr/>
          </p:nvSpPr>
          <p:spPr>
            <a:xfrm>
              <a:off x="4432839" y="5075229"/>
              <a:ext cx="2583412" cy="307777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0480" tIns="30480" rIns="30480" bIns="30480">
              <a:spAutoFit/>
            </a:bodyPr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spc="-80">
                  <a:latin typeface="Malgun Gothic"/>
                  <a:ea typeface="Malgun Gothic"/>
                  <a:cs typeface="Malgun Gothic"/>
                  <a:sym typeface="Malgun Gothic"/>
                </a:defRPr>
              </a:pPr>
              <a:r>
                <a:rPr kumimoji="0" lang="ko-KR" altLang="en-US" b="0" i="0" u="none" strike="noStrike" kern="0" cap="none" spc="-8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mazon Ember"/>
                  <a:ea typeface="Malgun Gothic"/>
                  <a:sym typeface="Malgun Gothic"/>
                </a:rPr>
                <a:t>실시간성을 갖춘 구조</a:t>
              </a:r>
              <a:endParaRPr kumimoji="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"/>
                <a:ea typeface="Malgun Gothic"/>
                <a:sym typeface="Malgun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7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B2CAD49-0385-F249-9A63-2B1C7C5A7DDB}"/>
              </a:ext>
            </a:extLst>
          </p:cNvPr>
          <p:cNvSpPr txBox="1">
            <a:spLocks/>
          </p:cNvSpPr>
          <p:nvPr/>
        </p:nvSpPr>
        <p:spPr>
          <a:xfrm>
            <a:off x="5090066" y="2301842"/>
            <a:ext cx="6284178" cy="2101919"/>
          </a:xfrm>
          <a:prstGeom prst="rect">
            <a:avLst/>
          </a:prstGeom>
        </p:spPr>
        <p:txBody>
          <a:bodyPr/>
          <a:lstStyle>
            <a:lvl1pPr algn="l" defTabSz="1096963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32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03225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4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671513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4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939800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0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4pPr>
            <a:lvl5pPr marL="1209675" algn="l" defTabSz="1096963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mazon Ember" panose="020B0603020204020204" pitchFamily="34" charset="0"/>
              <a:defRPr sz="2000" kern="120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mazon Ember" panose="020B0603020204020204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defTabSz="914063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요구사항에 대한 정확한 이해의 중요성</a:t>
            </a:r>
            <a:endParaRPr lang="en-US" altLang="ko-KR" sz="20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 defTabSz="914063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서비스의 목적에 </a:t>
            </a:r>
            <a:r>
              <a:rPr lang="ko-KR" altLang="en-US" sz="20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맞는 로깅 시스템 </a:t>
            </a:r>
            <a:r>
              <a:rPr lang="ko-KR" altLang="en-US" sz="20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구축의 필요성</a:t>
            </a:r>
            <a:endParaRPr lang="en-US" altLang="ko-KR" sz="20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81025" lvl="1" indent="-177800" defTabSz="914063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16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목적에 따라 다른 설계가 필요</a:t>
            </a:r>
            <a:endParaRPr lang="en-US" altLang="ko-KR" sz="16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 defTabSz="914063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0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확장성과 안정성을 고려하자</a:t>
            </a:r>
            <a:endParaRPr lang="en-US" altLang="ko-KR" sz="200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4223" y="3067053"/>
            <a:ext cx="986458" cy="571498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결론</a:t>
            </a:r>
            <a:endParaRPr 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264961" y="1565789"/>
            <a:ext cx="0" cy="3928465"/>
          </a:xfrm>
          <a:prstGeom prst="line">
            <a:avLst/>
          </a:prstGeom>
          <a:ln w="25400"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913795" y="2764221"/>
            <a:ext cx="10353762" cy="97045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2. Deep Dive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그룹 122"/>
          <p:cNvGrpSpPr/>
          <p:nvPr/>
        </p:nvGrpSpPr>
        <p:grpSpPr>
          <a:xfrm>
            <a:off x="7567245" y="1160002"/>
            <a:ext cx="823894" cy="810805"/>
            <a:chOff x="7567245" y="3082290"/>
            <a:chExt cx="823894" cy="810805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78899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>
            <a:stCxn id="198" idx="3"/>
            <a:endCxn id="231" idx="1"/>
          </p:cNvCxnSpPr>
          <p:nvPr/>
        </p:nvCxnSpPr>
        <p:spPr>
          <a:xfrm flipV="1">
            <a:off x="7080575" y="1552713"/>
            <a:ext cx="48667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>
            <a:stCxn id="231" idx="3"/>
          </p:cNvCxnSpPr>
          <p:nvPr/>
        </p:nvCxnSpPr>
        <p:spPr>
          <a:xfrm flipV="1">
            <a:off x="8352666" y="1552712"/>
            <a:ext cx="391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그룹 127"/>
          <p:cNvGrpSpPr/>
          <p:nvPr/>
        </p:nvGrpSpPr>
        <p:grpSpPr>
          <a:xfrm>
            <a:off x="8570345" y="1244166"/>
            <a:ext cx="1186499" cy="733486"/>
            <a:chOff x="8570345" y="3166454"/>
            <a:chExt cx="1186499" cy="733486"/>
          </a:xfrm>
        </p:grpSpPr>
        <p:pic>
          <p:nvPicPr>
            <p:cNvPr id="229" name="Picture 14" descr="Queue png images | PNGWi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45" y="3166454"/>
              <a:ext cx="1135483" cy="63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0" name="직사각형 229"/>
            <p:cNvSpPr/>
            <p:nvPr/>
          </p:nvSpPr>
          <p:spPr>
            <a:xfrm>
              <a:off x="8637627" y="3653719"/>
              <a:ext cx="11192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Message Queue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11007494" y="1273818"/>
            <a:ext cx="744114" cy="875788"/>
            <a:chOff x="9876376" y="3221226"/>
            <a:chExt cx="744114" cy="875788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441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10627364" y="1560126"/>
            <a:ext cx="3823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9990789" y="1287126"/>
            <a:ext cx="574419" cy="756815"/>
            <a:chOff x="9990789" y="3209414"/>
            <a:chExt cx="574419" cy="756815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9503151" y="1552712"/>
            <a:ext cx="4053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9" y="276333"/>
            <a:ext cx="4860473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Shooting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9" name="직선 연결선 238"/>
          <p:cNvCxnSpPr/>
          <p:nvPr/>
        </p:nvCxnSpPr>
        <p:spPr>
          <a:xfrm>
            <a:off x="9756844" y="1069839"/>
            <a:ext cx="0" cy="10797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직사각형 239"/>
          <p:cNvSpPr/>
          <p:nvPr/>
        </p:nvSpPr>
        <p:spPr>
          <a:xfrm>
            <a:off x="312639" y="2384139"/>
            <a:ext cx="44156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Arial" panose="020B0604020202020204" pitchFamily="34" charset="0"/>
              </a:rPr>
              <a:t>Logging </a:t>
            </a:r>
            <a:r>
              <a:rPr lang="en-US" altLang="ko-KR" dirty="0" smtClean="0">
                <a:latin typeface="Arial" panose="020B0604020202020204" pitchFamily="34" charset="0"/>
              </a:rPr>
              <a:t>Agent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dirty="0" err="1">
                <a:latin typeface="Arial" panose="020B0604020202020204" pitchFamily="34" charset="0"/>
              </a:rPr>
              <a:t>Kubelet</a:t>
            </a:r>
            <a:r>
              <a:rPr lang="en-US" altLang="ko-KR" dirty="0">
                <a:latin typeface="Arial" panose="020B0604020202020204" pitchFamily="34" charset="0"/>
              </a:rPr>
              <a:t> Symbolic link missing</a:t>
            </a:r>
            <a:endParaRPr lang="en-US" altLang="ko-KR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anose="020B0604020202020204" pitchFamily="34" charset="0"/>
              </a:rPr>
              <a:t>Docker Log Rotation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dirty="0" err="1" smtClean="0">
                <a:latin typeface="Arial" panose="020B0604020202020204" pitchFamily="34" charset="0"/>
              </a:rPr>
              <a:t>Perfromance</a:t>
            </a:r>
            <a:r>
              <a:rPr lang="en-US" altLang="ko-KR" dirty="0" smtClean="0">
                <a:latin typeface="Arial" panose="020B0604020202020204" pitchFamily="34" charset="0"/>
              </a:rPr>
              <a:t> Tune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dirty="0" err="1" smtClean="0">
                <a:latin typeface="Arial" panose="020B0604020202020204" pitchFamily="34" charset="0"/>
              </a:rPr>
              <a:t>Fluentd</a:t>
            </a:r>
            <a:r>
              <a:rPr lang="en-US" altLang="ko-KR" dirty="0" smtClean="0">
                <a:latin typeface="Arial" panose="020B0604020202020204" pitchFamily="34" charset="0"/>
              </a:rPr>
              <a:t> Parse/Filter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5424052" y="2384139"/>
            <a:ext cx="53590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Arial" panose="020B0604020202020204" pitchFamily="34" charset="0"/>
              </a:rPr>
              <a:t>Log Recovering &amp; Data Consistency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anose="020B0604020202020204" pitchFamily="34" charset="0"/>
              </a:rPr>
              <a:t>Recovering Strategy using Message Queue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dirty="0" smtClean="0">
                <a:latin typeface="Arial" panose="020B0604020202020204" pitchFamily="34" charset="0"/>
              </a:rPr>
              <a:t>Consistency check using K8S </a:t>
            </a:r>
            <a:r>
              <a:rPr lang="en-US" altLang="ko-KR" dirty="0" err="1" smtClean="0">
                <a:latin typeface="Arial" panose="020B0604020202020204" pitchFamily="34" charset="0"/>
              </a:rPr>
              <a:t>Cron</a:t>
            </a:r>
            <a:endParaRPr lang="en-US" altLang="ko-KR" dirty="0" smtClean="0">
              <a:latin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89833" y="907779"/>
            <a:ext cx="6797154" cy="1289865"/>
            <a:chOff x="289833" y="907779"/>
            <a:chExt cx="6797154" cy="1289865"/>
          </a:xfrm>
        </p:grpSpPr>
        <p:cxnSp>
          <p:nvCxnSpPr>
            <p:cNvPr id="236" name="직선 연결선 235"/>
            <p:cNvCxnSpPr/>
            <p:nvPr/>
          </p:nvCxnSpPr>
          <p:spPr>
            <a:xfrm>
              <a:off x="5264640" y="1069839"/>
              <a:ext cx="0" cy="107976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그룹 56"/>
            <p:cNvGrpSpPr/>
            <p:nvPr/>
          </p:nvGrpSpPr>
          <p:grpSpPr>
            <a:xfrm>
              <a:off x="6415008" y="1247807"/>
              <a:ext cx="671979" cy="766421"/>
              <a:chOff x="6415008" y="1562618"/>
              <a:chExt cx="671979" cy="766421"/>
            </a:xfrm>
          </p:grpSpPr>
          <p:pic>
            <p:nvPicPr>
              <p:cNvPr id="95" name="Picture 12" descr="Google Cloud Pub/Sub Reviews 2023: Details, Pricing, &amp; Features | G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9615" r="8956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608" y="1562618"/>
                <a:ext cx="589967" cy="589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직사각형 95"/>
              <p:cNvSpPr/>
              <p:nvPr/>
            </p:nvSpPr>
            <p:spPr>
              <a:xfrm>
                <a:off x="6415008" y="2082818"/>
                <a:ext cx="67197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Pub/Sub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8" name="직선 화살표 연결선 57"/>
            <p:cNvCxnSpPr>
              <a:endCxn id="87" idx="1"/>
            </p:cNvCxnSpPr>
            <p:nvPr/>
          </p:nvCxnSpPr>
          <p:spPr>
            <a:xfrm flipV="1">
              <a:off x="1918435" y="1552019"/>
              <a:ext cx="493074" cy="39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그룹 58"/>
            <p:cNvGrpSpPr/>
            <p:nvPr/>
          </p:nvGrpSpPr>
          <p:grpSpPr>
            <a:xfrm>
              <a:off x="3519253" y="1207446"/>
              <a:ext cx="689151" cy="831716"/>
              <a:chOff x="3519253" y="1513028"/>
              <a:chExt cx="689151" cy="831716"/>
            </a:xfrm>
          </p:grpSpPr>
          <p:pic>
            <p:nvPicPr>
              <p:cNvPr id="93" name="Picture 2" descr="Etl Icons - Free SVG &amp; PNG Etl Images - Noun Project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9253" y="1513028"/>
                <a:ext cx="689151" cy="689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TextBox 93"/>
              <p:cNvSpPr txBox="1"/>
              <p:nvPr/>
            </p:nvSpPr>
            <p:spPr>
              <a:xfrm>
                <a:off x="3631245" y="2098523"/>
                <a:ext cx="4187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ETL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0" name="직선 화살표 연결선 59"/>
            <p:cNvCxnSpPr>
              <a:stCxn id="93" idx="3"/>
              <a:endCxn id="91" idx="1"/>
            </p:cNvCxnSpPr>
            <p:nvPr/>
          </p:nvCxnSpPr>
          <p:spPr>
            <a:xfrm flipV="1">
              <a:off x="4208404" y="1552021"/>
              <a:ext cx="329286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60"/>
            <p:cNvGrpSpPr/>
            <p:nvPr/>
          </p:nvGrpSpPr>
          <p:grpSpPr>
            <a:xfrm>
              <a:off x="4519028" y="1268252"/>
              <a:ext cx="630301" cy="770910"/>
              <a:chOff x="4519028" y="1573834"/>
              <a:chExt cx="630301" cy="770910"/>
            </a:xfrm>
          </p:grpSpPr>
          <p:pic>
            <p:nvPicPr>
              <p:cNvPr id="91" name="Picture 4" descr="Data storage stack variant - Free interface icons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690" y="1573834"/>
                <a:ext cx="567538" cy="567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4519028" y="2098523"/>
                <a:ext cx="6303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2" name="직선 화살표 연결선 61"/>
            <p:cNvCxnSpPr>
              <a:stCxn id="91" idx="3"/>
              <a:endCxn id="89" idx="1"/>
            </p:cNvCxnSpPr>
            <p:nvPr/>
          </p:nvCxnSpPr>
          <p:spPr>
            <a:xfrm>
              <a:off x="5105228" y="1552021"/>
              <a:ext cx="3188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그룹 62"/>
            <p:cNvGrpSpPr/>
            <p:nvPr/>
          </p:nvGrpSpPr>
          <p:grpSpPr>
            <a:xfrm>
              <a:off x="5424052" y="1159310"/>
              <a:ext cx="818488" cy="855352"/>
              <a:chOff x="5424052" y="1464892"/>
              <a:chExt cx="818488" cy="855352"/>
            </a:xfrm>
          </p:grpSpPr>
          <p:pic>
            <p:nvPicPr>
              <p:cNvPr id="89" name="Picture 6" descr="Serverless Icons - Free SVG &amp; PNG Serverless Images - Noun Project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052" y="1464892"/>
                <a:ext cx="785421" cy="785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직사각형 89"/>
              <p:cNvSpPr/>
              <p:nvPr/>
            </p:nvSpPr>
            <p:spPr>
              <a:xfrm>
                <a:off x="5453541" y="2074023"/>
                <a:ext cx="788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Serverless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4" name="직선 화살표 연결선 63"/>
            <p:cNvCxnSpPr>
              <a:stCxn id="89" idx="3"/>
            </p:cNvCxnSpPr>
            <p:nvPr/>
          </p:nvCxnSpPr>
          <p:spPr>
            <a:xfrm flipV="1">
              <a:off x="6209473" y="1552020"/>
              <a:ext cx="28113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3176078" y="1552019"/>
              <a:ext cx="309722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직사각형 87"/>
            <p:cNvSpPr/>
            <p:nvPr/>
          </p:nvSpPr>
          <p:spPr>
            <a:xfrm>
              <a:off x="2387406" y="1798442"/>
              <a:ext cx="90120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dirty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289833" y="907779"/>
              <a:ext cx="1662317" cy="1289865"/>
              <a:chOff x="551917" y="1450504"/>
              <a:chExt cx="1955571" cy="1517414"/>
            </a:xfrm>
          </p:grpSpPr>
          <p:sp>
            <p:nvSpPr>
              <p:cNvPr id="68" name="모서리가 둥근 직사각형 67"/>
              <p:cNvSpPr/>
              <p:nvPr/>
            </p:nvSpPr>
            <p:spPr>
              <a:xfrm>
                <a:off x="551917" y="1450504"/>
                <a:ext cx="1905533" cy="1495703"/>
              </a:xfrm>
              <a:prstGeom prst="roundRect">
                <a:avLst>
                  <a:gd name="adj" fmla="val 4451"/>
                </a:avLst>
              </a:prstGeom>
              <a:solidFill>
                <a:schemeClr val="tx2">
                  <a:lumMod val="2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40424" y="1884287"/>
                <a:ext cx="338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 smtClean="0"/>
                  <a:t>…</a:t>
                </a:r>
                <a:endParaRPr lang="ko-KR" altLang="en-US" sz="1600" dirty="0"/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645326" y="1557014"/>
                <a:ext cx="1372971" cy="456164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71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155" y="1649402"/>
                <a:ext cx="251949" cy="245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" name="그룹 71"/>
              <p:cNvGrpSpPr/>
              <p:nvPr/>
            </p:nvGrpSpPr>
            <p:grpSpPr>
              <a:xfrm>
                <a:off x="1703382" y="1652190"/>
                <a:ext cx="266265" cy="242272"/>
                <a:chOff x="3385765" y="1360307"/>
                <a:chExt cx="671885" cy="611342"/>
              </a:xfrm>
            </p:grpSpPr>
            <p:pic>
              <p:nvPicPr>
                <p:cNvPr id="85" name="Picture 2" descr="Fluentd_square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0108" y="1360307"/>
                  <a:ext cx="667542" cy="611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2" descr="Fluentd_square.pn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198"/>
                <a:stretch/>
              </p:blipFill>
              <p:spPr bwMode="auto">
                <a:xfrm>
                  <a:off x="3385765" y="1777229"/>
                  <a:ext cx="667542" cy="194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3" name="직사각형 72"/>
              <p:cNvSpPr/>
              <p:nvPr/>
            </p:nvSpPr>
            <p:spPr>
              <a:xfrm>
                <a:off x="645326" y="1451200"/>
                <a:ext cx="541599" cy="271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ko-KR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4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932" y="1649402"/>
                <a:ext cx="251949" cy="245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783" y="1646687"/>
                <a:ext cx="251949" cy="245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모서리가 둥근 직사각형 75"/>
              <p:cNvSpPr/>
              <p:nvPr/>
            </p:nvSpPr>
            <p:spPr>
              <a:xfrm>
                <a:off x="645326" y="2229644"/>
                <a:ext cx="1372971" cy="456164"/>
              </a:xfrm>
              <a:prstGeom prst="round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77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155" y="2322032"/>
                <a:ext cx="251949" cy="245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그룹 77"/>
              <p:cNvGrpSpPr/>
              <p:nvPr/>
            </p:nvGrpSpPr>
            <p:grpSpPr>
              <a:xfrm>
                <a:off x="1703382" y="2324819"/>
                <a:ext cx="266265" cy="242272"/>
                <a:chOff x="3385765" y="1360307"/>
                <a:chExt cx="671885" cy="611342"/>
              </a:xfrm>
            </p:grpSpPr>
            <p:pic>
              <p:nvPicPr>
                <p:cNvPr id="83" name="Picture 2" descr="Fluentd_square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90108" y="1360307"/>
                  <a:ext cx="667542" cy="6113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2" descr="Fluentd_square.png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8198"/>
                <a:stretch/>
              </p:blipFill>
              <p:spPr bwMode="auto">
                <a:xfrm>
                  <a:off x="3385765" y="1777229"/>
                  <a:ext cx="667542" cy="194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9" name="직사각형 78"/>
              <p:cNvSpPr/>
              <p:nvPr/>
            </p:nvSpPr>
            <p:spPr>
              <a:xfrm>
                <a:off x="645326" y="2123830"/>
                <a:ext cx="677377" cy="271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 N</a:t>
                </a:r>
                <a:endParaRPr lang="ko-KR" alt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932" y="2322031"/>
                <a:ext cx="251949" cy="245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2" descr="Pod란? | devlog.akasai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783" y="2319316"/>
                <a:ext cx="251949" cy="245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직사각형 81"/>
              <p:cNvSpPr/>
              <p:nvPr/>
            </p:nvSpPr>
            <p:spPr>
              <a:xfrm>
                <a:off x="1654732" y="2669208"/>
                <a:ext cx="852756" cy="298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Cluster </a:t>
                </a:r>
                <a:r>
                  <a:rPr lang="en-US" altLang="ko-KR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/>
            </a:blip>
            <a:stretch>
              <a:fillRect/>
            </a:stretch>
          </p:blipFill>
          <p:spPr>
            <a:xfrm>
              <a:off x="2473665" y="1178075"/>
              <a:ext cx="632264" cy="73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2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모서리가 둥근 직사각형 100"/>
          <p:cNvSpPr/>
          <p:nvPr/>
        </p:nvSpPr>
        <p:spPr>
          <a:xfrm>
            <a:off x="213360" y="787359"/>
            <a:ext cx="911757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/>
          <p:cNvGrpSpPr/>
          <p:nvPr/>
        </p:nvGrpSpPr>
        <p:grpSpPr>
          <a:xfrm>
            <a:off x="6410364" y="764749"/>
            <a:ext cx="633367" cy="612760"/>
            <a:chOff x="7567245" y="3082290"/>
            <a:chExt cx="866451" cy="838261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/>
          <p:nvPr/>
        </p:nvCxnSpPr>
        <p:spPr>
          <a:xfrm flipV="1">
            <a:off x="5923692" y="1157461"/>
            <a:ext cx="307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>
            <a:off x="7168545" y="1156072"/>
            <a:ext cx="325267" cy="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9653764" y="878568"/>
            <a:ext cx="577402" cy="655493"/>
            <a:chOff x="9876376" y="3221226"/>
            <a:chExt cx="789890" cy="896719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89890" cy="421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9385300" y="1164873"/>
            <a:ext cx="270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8833903" y="891871"/>
            <a:ext cx="419898" cy="573294"/>
            <a:chOff x="9990789" y="3209414"/>
            <a:chExt cx="574419" cy="784270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69721" cy="273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8200219" y="1157459"/>
            <a:ext cx="359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8" y="276333"/>
            <a:ext cx="759939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Shooting (Symbolic Link Missing Prob.)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6" name="직선 연결선 235"/>
          <p:cNvCxnSpPr/>
          <p:nvPr/>
        </p:nvCxnSpPr>
        <p:spPr>
          <a:xfrm>
            <a:off x="4107757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5258129" y="852555"/>
            <a:ext cx="527709" cy="580316"/>
            <a:chOff x="6415008" y="1562618"/>
            <a:chExt cx="721908" cy="793877"/>
          </a:xfrm>
        </p:grpSpPr>
        <p:pic>
          <p:nvPicPr>
            <p:cNvPr id="95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08" y="1562618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6415008" y="2082818"/>
              <a:ext cx="721908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>
            <a:off x="930887" y="1160706"/>
            <a:ext cx="305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362369" y="812192"/>
            <a:ext cx="503764" cy="628045"/>
            <a:chOff x="3519253" y="1513028"/>
            <a:chExt cx="689151" cy="859170"/>
          </a:xfrm>
        </p:grpSpPr>
        <p:pic>
          <p:nvPicPr>
            <p:cNvPr id="93" name="Picture 2" descr="Etl Icons - Free SVG &amp; PNG Etl Images - Noun Project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253" y="1513028"/>
              <a:ext cx="689151" cy="68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31245" y="2098522"/>
              <a:ext cx="476301" cy="27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직선 화살표 연결선 59"/>
          <p:cNvCxnSpPr>
            <a:stCxn id="93" idx="3"/>
            <a:endCxn id="91" idx="1"/>
          </p:cNvCxnSpPr>
          <p:nvPr/>
        </p:nvCxnSpPr>
        <p:spPr>
          <a:xfrm flipV="1">
            <a:off x="3051521" y="1156768"/>
            <a:ext cx="329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3362145" y="872999"/>
            <a:ext cx="498855" cy="583598"/>
            <a:chOff x="4519028" y="1573834"/>
            <a:chExt cx="682434" cy="798366"/>
          </a:xfrm>
        </p:grpSpPr>
        <p:pic>
          <p:nvPicPr>
            <p:cNvPr id="91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519028" y="2098523"/>
              <a:ext cx="682434" cy="27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직선 화살표 연결선 61"/>
          <p:cNvCxnSpPr>
            <a:stCxn id="91" idx="3"/>
            <a:endCxn id="89" idx="1"/>
          </p:cNvCxnSpPr>
          <p:nvPr/>
        </p:nvCxnSpPr>
        <p:spPr>
          <a:xfrm>
            <a:off x="3948345" y="1156768"/>
            <a:ext cx="31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4267170" y="764057"/>
            <a:ext cx="629416" cy="645324"/>
            <a:chOff x="5424052" y="1464892"/>
            <a:chExt cx="861045" cy="882808"/>
          </a:xfrm>
        </p:grpSpPr>
        <p:pic>
          <p:nvPicPr>
            <p:cNvPr id="89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직사각형 89"/>
            <p:cNvSpPr/>
            <p:nvPr/>
          </p:nvSpPr>
          <p:spPr>
            <a:xfrm>
              <a:off x="5453541" y="2074023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4" name="직선 화살표 연결선 63"/>
          <p:cNvCxnSpPr>
            <a:stCxn id="89" idx="3"/>
          </p:cNvCxnSpPr>
          <p:nvPr/>
        </p:nvCxnSpPr>
        <p:spPr>
          <a:xfrm flipV="1">
            <a:off x="5052590" y="1156767"/>
            <a:ext cx="2811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019195" y="1156766"/>
            <a:ext cx="309722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Fluentd_squa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6" y="928987"/>
            <a:ext cx="477281" cy="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직선 연결선 99"/>
          <p:cNvCxnSpPr/>
          <p:nvPr/>
        </p:nvCxnSpPr>
        <p:spPr>
          <a:xfrm>
            <a:off x="8372966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7483915" y="1195566"/>
            <a:ext cx="8435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Queue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blog.kakaocdn.net/dn/ds1j1a/btqY8G9JZH4/LOefmfYQMTrDjqtUnFAXt1/im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0" y="1897821"/>
            <a:ext cx="5179322" cy="48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138824" y="1539971"/>
            <a:ext cx="3871210" cy="34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Docker runtime</a:t>
            </a:r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환경에서의 로그 경로</a:t>
            </a:r>
            <a:endParaRPr lang="en-US" altLang="ko-KR" sz="1600" b="1" dirty="0">
              <a:solidFill>
                <a:schemeClr val="accent5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753279" y="1789240"/>
            <a:ext cx="6586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 (Container 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Rumtime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/lib/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docker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/containers… 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2. (Worker Node) 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/log/pods/ ….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 (Worker </a:t>
            </a:r>
            <a:r>
              <a:rPr lang="en-US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Node) 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/log/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continers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en-US" altLang="ko-KR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….</a:t>
            </a:r>
          </a:p>
          <a:p>
            <a:pPr marL="285750" indent="-285750"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Symlink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Kubelet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생성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data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/lib/</a:t>
            </a: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docker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/…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아래에 존재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Linking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: 1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←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←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 </a:t>
            </a:r>
          </a:p>
          <a:p>
            <a:pPr marL="285750" indent="-285750">
              <a:buFontTx/>
              <a:buChar char="-"/>
            </a:pPr>
            <a:r>
              <a:rPr lang="en-US" altLang="ko-KR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FluentD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참조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8" name="Picture 14" descr="Queue png images | PNGWing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7" y="765174"/>
            <a:ext cx="1135483" cy="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5827346" y="4017885"/>
            <a:ext cx="6126529" cy="2288282"/>
            <a:chOff x="5105475" y="4260868"/>
            <a:chExt cx="5506082" cy="2056543"/>
          </a:xfrm>
        </p:grpSpPr>
        <p:sp>
          <p:nvSpPr>
            <p:cNvPr id="142" name="TextBox 141"/>
            <p:cNvSpPr txBox="1"/>
            <p:nvPr/>
          </p:nvSpPr>
          <p:spPr>
            <a:xfrm>
              <a:off x="5163048" y="4260868"/>
              <a:ext cx="1576753" cy="240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Worker Node</a:t>
              </a:r>
              <a:endParaRPr lang="ko-KR" alt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5105475" y="4560791"/>
              <a:ext cx="5506082" cy="1756620"/>
            </a:xfrm>
            <a:prstGeom prst="round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45" name="그룹 144"/>
            <p:cNvGrpSpPr/>
            <p:nvPr/>
          </p:nvGrpSpPr>
          <p:grpSpPr>
            <a:xfrm>
              <a:off x="5497829" y="5073068"/>
              <a:ext cx="634434" cy="798023"/>
              <a:chOff x="1156445" y="2436606"/>
              <a:chExt cx="731521" cy="920144"/>
            </a:xfrm>
          </p:grpSpPr>
          <p:pic>
            <p:nvPicPr>
              <p:cNvPr id="155" name="Picture 6" descr="K8s – Pods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445" y="2436606"/>
                <a:ext cx="731521" cy="731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6" name="TextBox 155"/>
              <p:cNvSpPr txBox="1"/>
              <p:nvPr/>
            </p:nvSpPr>
            <p:spPr>
              <a:xfrm>
                <a:off x="1298426" y="3095140"/>
                <a:ext cx="4475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dirty="0" smtClean="0"/>
                  <a:t>App</a:t>
                </a:r>
                <a:endParaRPr lang="ko-KR" altLang="en-US" sz="1100" dirty="0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5508955" y="5871091"/>
              <a:ext cx="1318495" cy="20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</a:t>
              </a:r>
              <a:r>
                <a:rPr lang="en-US" altLang="ko-KR" sz="900" dirty="0" err="1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var</a:t>
              </a:r>
              <a:r>
                <a:rPr lang="en-US" altLang="ko-KR" sz="900" dirty="0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/lib/</a:t>
              </a:r>
              <a:r>
                <a:rPr lang="en-US" altLang="ko-KR" sz="900" dirty="0" err="1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docker</a:t>
              </a:r>
              <a:r>
                <a:rPr lang="en-US" altLang="ko-KR" sz="900" dirty="0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/…../***.log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8" name="그룹 147"/>
            <p:cNvGrpSpPr/>
            <p:nvPr/>
          </p:nvGrpSpPr>
          <p:grpSpPr>
            <a:xfrm>
              <a:off x="9691509" y="5102425"/>
              <a:ext cx="816191" cy="667590"/>
              <a:chOff x="1669116" y="2595312"/>
              <a:chExt cx="1403892" cy="1148291"/>
            </a:xfrm>
          </p:grpSpPr>
          <p:pic>
            <p:nvPicPr>
              <p:cNvPr id="151" name="Picture 12" descr="Fluentd란 무엇인가? 구조와 기능 살펴보기 :: 조은우 개발 블로그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669116" y="2595312"/>
                <a:ext cx="1403892" cy="871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TextBox 151"/>
              <p:cNvSpPr txBox="1"/>
              <p:nvPr/>
            </p:nvSpPr>
            <p:spPr>
              <a:xfrm>
                <a:off x="1715058" y="3344659"/>
                <a:ext cx="1357950" cy="39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err="1" smtClean="0"/>
                  <a:t>Fluentd</a:t>
                </a:r>
                <a:endParaRPr lang="ko-KR" altLang="en-US" sz="1400" dirty="0"/>
              </a:p>
            </p:txBody>
          </p:sp>
        </p:grpSp>
        <p:pic>
          <p:nvPicPr>
            <p:cNvPr id="149" name="Picture 2" descr="Log file Icons &amp; Symbols"/>
            <p:cNvPicPr>
              <a:picLocks noChangeAspect="1" noChangeArrowheads="1"/>
            </p:cNvPicPr>
            <p:nvPr/>
          </p:nvPicPr>
          <p:blipFill>
            <a:blip r:embed="rId1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87" y="5477092"/>
              <a:ext cx="433630" cy="433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7" name="직선 화살표 연결선 156"/>
            <p:cNvCxnSpPr/>
            <p:nvPr/>
          </p:nvCxnSpPr>
          <p:spPr>
            <a:xfrm flipH="1">
              <a:off x="6497173" y="5436220"/>
              <a:ext cx="541368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모서리가 둥근 직사각형 11"/>
            <p:cNvSpPr/>
            <p:nvPr/>
          </p:nvSpPr>
          <p:spPr>
            <a:xfrm>
              <a:off x="5410200" y="4829338"/>
              <a:ext cx="1506679" cy="1323812"/>
            </a:xfrm>
            <a:prstGeom prst="roundRect">
              <a:avLst>
                <a:gd name="adj" fmla="val 7635"/>
              </a:avLst>
            </a:prstGeom>
            <a:noFill/>
            <a:ln>
              <a:solidFill>
                <a:srgbClr val="E9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3742" y="4898715"/>
              <a:ext cx="10066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Container</a:t>
              </a:r>
              <a:endParaRPr lang="ko-KR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Symlink Icon - Free PNG &amp; SVG 751815 - Noun Project"/>
            <p:cNvPicPr>
              <a:picLocks noChangeAspect="1" noChangeArrowheads="1"/>
            </p:cNvPicPr>
            <p:nvPr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918" y="5133440"/>
              <a:ext cx="611322" cy="61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9" name="직선 화살표 연결선 158"/>
            <p:cNvCxnSpPr/>
            <p:nvPr/>
          </p:nvCxnSpPr>
          <p:spPr>
            <a:xfrm flipH="1">
              <a:off x="7733070" y="5436220"/>
              <a:ext cx="67137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Picture 2" descr="Symlink Icon - Free PNG &amp; SVG 751815 - Noun Project"/>
            <p:cNvPicPr>
              <a:picLocks noChangeAspect="1" noChangeArrowheads="1"/>
            </p:cNvPicPr>
            <p:nvPr/>
          </p:nvPicPr>
          <p:blipFill>
            <a:blip r:embed="rId1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815" y="5133440"/>
              <a:ext cx="611322" cy="61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7052407" y="5871091"/>
              <a:ext cx="1145616" cy="20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</a:t>
              </a:r>
              <a:r>
                <a:rPr lang="en-US" altLang="ko-KR" sz="900" dirty="0" err="1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var</a:t>
              </a:r>
              <a:r>
                <a:rPr lang="en-US" altLang="ko-KR" sz="900" dirty="0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/log/pods/…/0.log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412879" y="5854436"/>
              <a:ext cx="1514426" cy="20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</a:t>
              </a:r>
              <a:r>
                <a:rPr lang="en-US" altLang="ko-KR" sz="900" dirty="0" err="1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var</a:t>
              </a:r>
              <a:r>
                <a:rPr lang="en-US" altLang="ko-KR" sz="900" dirty="0" smtClean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/log/containers/…/app.log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3" name="직선 화살표 연결선 162"/>
            <p:cNvCxnSpPr/>
            <p:nvPr/>
          </p:nvCxnSpPr>
          <p:spPr>
            <a:xfrm flipH="1">
              <a:off x="9020137" y="5436220"/>
              <a:ext cx="671372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rrow, direction, reload, repeat, right, rotate, rotation icon - Download  on Iconfinder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4398">
            <a:off x="4855578" y="4611804"/>
            <a:ext cx="203393" cy="2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318976" y="815019"/>
            <a:ext cx="689612" cy="680629"/>
            <a:chOff x="1318976" y="815019"/>
            <a:chExt cx="689612" cy="680629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18">
              <a:lum bright="70000" contrast="-70000"/>
              <a:extLst/>
            </a:blip>
            <a:stretch>
              <a:fillRect/>
            </a:stretch>
          </p:blipFill>
          <p:spPr>
            <a:xfrm>
              <a:off x="1442552" y="815019"/>
              <a:ext cx="447731" cy="52099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1318976" y="1295593"/>
              <a:ext cx="6896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7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4" descr="Queue png images | PNGWi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7" y="721631"/>
            <a:ext cx="1135483" cy="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모서리가 둥근 직사각형 100"/>
          <p:cNvSpPr/>
          <p:nvPr/>
        </p:nvSpPr>
        <p:spPr>
          <a:xfrm>
            <a:off x="213360" y="743816"/>
            <a:ext cx="911757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/>
          <p:cNvGrpSpPr/>
          <p:nvPr/>
        </p:nvGrpSpPr>
        <p:grpSpPr>
          <a:xfrm>
            <a:off x="6410364" y="721206"/>
            <a:ext cx="633367" cy="612760"/>
            <a:chOff x="7567245" y="3082290"/>
            <a:chExt cx="866451" cy="838261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/>
          <p:nvPr/>
        </p:nvCxnSpPr>
        <p:spPr>
          <a:xfrm flipV="1">
            <a:off x="5923692" y="1113918"/>
            <a:ext cx="307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>
            <a:off x="7168545" y="1112529"/>
            <a:ext cx="325267" cy="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9653764" y="835025"/>
            <a:ext cx="577402" cy="655493"/>
            <a:chOff x="9876376" y="3221226"/>
            <a:chExt cx="789890" cy="896719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89890" cy="421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9385300" y="1121330"/>
            <a:ext cx="270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8833903" y="848328"/>
            <a:ext cx="419898" cy="573294"/>
            <a:chOff x="9990789" y="3209414"/>
            <a:chExt cx="574419" cy="784270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69721" cy="273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8200219" y="1113916"/>
            <a:ext cx="359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8" y="232790"/>
            <a:ext cx="759939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Shooting (Symbolic Link Missing Prob.)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6" name="직선 연결선 235"/>
          <p:cNvCxnSpPr/>
          <p:nvPr/>
        </p:nvCxnSpPr>
        <p:spPr>
          <a:xfrm>
            <a:off x="4107757" y="742187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5258129" y="809012"/>
            <a:ext cx="527709" cy="580316"/>
            <a:chOff x="6415008" y="1562618"/>
            <a:chExt cx="721908" cy="793877"/>
          </a:xfrm>
        </p:grpSpPr>
        <p:pic>
          <p:nvPicPr>
            <p:cNvPr id="95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08" y="1562618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6415008" y="2082818"/>
              <a:ext cx="721908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>
            <a:off x="930887" y="1117163"/>
            <a:ext cx="305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362369" y="768649"/>
            <a:ext cx="503764" cy="628045"/>
            <a:chOff x="3519253" y="1513028"/>
            <a:chExt cx="689151" cy="859170"/>
          </a:xfrm>
        </p:grpSpPr>
        <p:pic>
          <p:nvPicPr>
            <p:cNvPr id="93" name="Picture 2" descr="Etl Icons - Free SVG &amp; PNG Etl Images - Noun Project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253" y="1513028"/>
              <a:ext cx="689151" cy="68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31245" y="2098522"/>
              <a:ext cx="476301" cy="27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직선 화살표 연결선 59"/>
          <p:cNvCxnSpPr>
            <a:stCxn id="93" idx="3"/>
            <a:endCxn id="91" idx="1"/>
          </p:cNvCxnSpPr>
          <p:nvPr/>
        </p:nvCxnSpPr>
        <p:spPr>
          <a:xfrm flipV="1">
            <a:off x="3051521" y="1113225"/>
            <a:ext cx="329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3362145" y="829456"/>
            <a:ext cx="498855" cy="583598"/>
            <a:chOff x="4519028" y="1573834"/>
            <a:chExt cx="682434" cy="798366"/>
          </a:xfrm>
        </p:grpSpPr>
        <p:pic>
          <p:nvPicPr>
            <p:cNvPr id="91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519028" y="2098523"/>
              <a:ext cx="682434" cy="27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직선 화살표 연결선 61"/>
          <p:cNvCxnSpPr>
            <a:stCxn id="91" idx="3"/>
            <a:endCxn id="89" idx="1"/>
          </p:cNvCxnSpPr>
          <p:nvPr/>
        </p:nvCxnSpPr>
        <p:spPr>
          <a:xfrm>
            <a:off x="3948345" y="1113225"/>
            <a:ext cx="31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4267170" y="720514"/>
            <a:ext cx="629416" cy="645324"/>
            <a:chOff x="5424052" y="1464892"/>
            <a:chExt cx="861045" cy="882808"/>
          </a:xfrm>
        </p:grpSpPr>
        <p:pic>
          <p:nvPicPr>
            <p:cNvPr id="89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직사각형 89"/>
            <p:cNvSpPr/>
            <p:nvPr/>
          </p:nvSpPr>
          <p:spPr>
            <a:xfrm>
              <a:off x="5453541" y="2074023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4" name="직선 화살표 연결선 63"/>
          <p:cNvCxnSpPr>
            <a:stCxn id="89" idx="3"/>
          </p:cNvCxnSpPr>
          <p:nvPr/>
        </p:nvCxnSpPr>
        <p:spPr>
          <a:xfrm flipV="1">
            <a:off x="5052590" y="1113224"/>
            <a:ext cx="2811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019195" y="1113223"/>
            <a:ext cx="309722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Fluentd_squar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6" y="885444"/>
            <a:ext cx="477281" cy="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직선 연결선 99"/>
          <p:cNvCxnSpPr/>
          <p:nvPr/>
        </p:nvCxnSpPr>
        <p:spPr>
          <a:xfrm>
            <a:off x="8372966" y="742187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7483915" y="1152023"/>
            <a:ext cx="8435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Queue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8091" y="4330469"/>
            <a:ext cx="8515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Kubelet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Log rotation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발생 직후 </a:t>
            </a:r>
            <a:r>
              <a:rPr lang="en-US" altLang="ko-KR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Symlink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생성하지 않는 현상 발생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Link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구조를 확인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비어있는 </a:t>
            </a:r>
            <a:r>
              <a:rPr lang="en-US" altLang="ko-KR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Symlink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생성하는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Script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해결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K8S 1.21 version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해결 된 것으로 추정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95321" y="1766937"/>
            <a:ext cx="1576753" cy="24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Worker Node</a:t>
            </a:r>
            <a:endParaRPr lang="ko-KR" altLang="en-US" sz="1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359125" y="2069512"/>
            <a:ext cx="8650132" cy="2324447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5" name="Picture 6" descr="K8s – Pod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78" y="2581790"/>
            <a:ext cx="1304359" cy="13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그룹 147"/>
          <p:cNvGrpSpPr/>
          <p:nvPr/>
        </p:nvGrpSpPr>
        <p:grpSpPr>
          <a:xfrm>
            <a:off x="7953914" y="2611146"/>
            <a:ext cx="816191" cy="743430"/>
            <a:chOff x="1669116" y="2595312"/>
            <a:chExt cx="1403892" cy="1278740"/>
          </a:xfrm>
        </p:grpSpPr>
        <p:pic>
          <p:nvPicPr>
            <p:cNvPr id="151" name="Picture 12" descr="Fluentd란 무엇인가? 구조와 기능 살펴보기 :: 조은우 개발 블로그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69116" y="2595312"/>
              <a:ext cx="1403892" cy="87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/>
            <p:cNvSpPr txBox="1"/>
            <p:nvPr/>
          </p:nvSpPr>
          <p:spPr>
            <a:xfrm>
              <a:off x="1715059" y="3344659"/>
              <a:ext cx="1357949" cy="52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Fluentd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7" name="직선 화살표 연결선 156"/>
          <p:cNvCxnSpPr/>
          <p:nvPr/>
        </p:nvCxnSpPr>
        <p:spPr>
          <a:xfrm flipH="1">
            <a:off x="4759578" y="2944941"/>
            <a:ext cx="69808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663850" y="2338059"/>
            <a:ext cx="4100101" cy="1873443"/>
          </a:xfrm>
          <a:prstGeom prst="roundRect">
            <a:avLst>
              <a:gd name="adj" fmla="val 7635"/>
            </a:avLst>
          </a:prstGeom>
          <a:noFill/>
          <a:ln>
            <a:solidFill>
              <a:srgbClr val="E9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57392" y="2407436"/>
            <a:ext cx="1006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ymlink Icon - Free PNG &amp; SVG 751815 - Noun Projec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23" y="2642161"/>
            <a:ext cx="611322" cy="6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9" name="직선 화살표 연결선 158"/>
          <p:cNvCxnSpPr/>
          <p:nvPr/>
        </p:nvCxnSpPr>
        <p:spPr>
          <a:xfrm flipH="1">
            <a:off x="5995475" y="2944941"/>
            <a:ext cx="6713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2" descr="Symlink Icon - Free PNG &amp; SVG 751815 - Noun Projec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20" y="2642161"/>
            <a:ext cx="611322" cy="6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5048972" y="3294380"/>
            <a:ext cx="1274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9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</a:t>
            </a:r>
            <a:r>
              <a:rPr lang="en-US" altLang="ko-KR" sz="9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/log/pods/…/0.log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503222" y="3316572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9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var</a:t>
            </a:r>
            <a:r>
              <a:rPr lang="en-US" altLang="ko-KR" sz="9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/log/containers/…/app.log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3" name="직선 화살표 연결선 162"/>
          <p:cNvCxnSpPr/>
          <p:nvPr/>
        </p:nvCxnSpPr>
        <p:spPr>
          <a:xfrm flipH="1">
            <a:off x="7282542" y="2944941"/>
            <a:ext cx="6713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 descr="Docker 컨테이너 활성화 | Zadara Cloud Servic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28" y="1922842"/>
            <a:ext cx="1342374" cy="11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585" y="2546219"/>
            <a:ext cx="2617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Docker Daemon logging driver</a:t>
            </a: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Max-size : 10m(default)</a:t>
            </a: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Max-files : 3 (default)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 descr="Log file Icons &amp; Symbols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25" y="2588820"/>
            <a:ext cx="688380" cy="6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2009102" y="3393606"/>
            <a:ext cx="2617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설정된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Max-Size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도달하면 새로운 로그 파일을 만드는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Log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Rotation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 발생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97" name="그림 9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8851" y1="23128" x2="61379" y2="71586"/>
                        <a14:foregroundMark x1="69425" y1="63656" x2="31724" y2="67181"/>
                        <a14:foregroundMark x1="52874" y1="70485" x2="53563" y2="63436"/>
                        <a14:foregroundMark x1="59310" y1="21586" x2="40690" y2="61454"/>
                        <a14:foregroundMark x1="25747" y1="40529" x2="79080" y2="42511"/>
                        <a14:foregroundMark x1="70805" y1="37004" x2="34253" y2="50881"/>
                        <a14:foregroundMark x1="34253" y1="28194" x2="65287" y2="53304"/>
                        <a14:foregroundMark x1="63448" y1="25551" x2="58851" y2="42070"/>
                        <a14:foregroundMark x1="49425" y1="21145" x2="46667" y2="37665"/>
                        <a14:foregroundMark x1="44598" y1="40308" x2="43908" y2="493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1183" y="2391984"/>
            <a:ext cx="1254822" cy="1309630"/>
          </a:xfrm>
          <a:prstGeom prst="rect">
            <a:avLst/>
          </a:prstGeom>
        </p:spPr>
      </p:pic>
      <p:sp>
        <p:nvSpPr>
          <p:cNvPr id="14" name="자유형 13"/>
          <p:cNvSpPr/>
          <p:nvPr/>
        </p:nvSpPr>
        <p:spPr>
          <a:xfrm>
            <a:off x="5733143" y="1654124"/>
            <a:ext cx="4455886" cy="1176162"/>
          </a:xfrm>
          <a:custGeom>
            <a:avLst/>
            <a:gdLst>
              <a:gd name="connsiteX0" fmla="*/ 4455886 w 4455886"/>
              <a:gd name="connsiteY0" fmla="*/ 1060047 h 1176162"/>
              <a:gd name="connsiteX1" fmla="*/ 2293257 w 4455886"/>
              <a:gd name="connsiteY1" fmla="*/ 505 h 1176162"/>
              <a:gd name="connsiteX2" fmla="*/ 0 w 4455886"/>
              <a:gd name="connsiteY2" fmla="*/ 1176162 h 11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5886" h="1176162">
                <a:moveTo>
                  <a:pt x="4455886" y="1060047"/>
                </a:moveTo>
                <a:cubicBezTo>
                  <a:pt x="3745895" y="520600"/>
                  <a:pt x="3035905" y="-18847"/>
                  <a:pt x="2293257" y="505"/>
                </a:cubicBezTo>
                <a:cubicBezTo>
                  <a:pt x="1550609" y="19857"/>
                  <a:pt x="775304" y="598009"/>
                  <a:pt x="0" y="1176162"/>
                </a:cubicBezTo>
              </a:path>
            </a:pathLst>
          </a:custGeom>
          <a:noFill/>
          <a:ln w="53975">
            <a:solidFill>
              <a:srgbClr val="5FB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7155543" y="2060680"/>
            <a:ext cx="2931886" cy="668006"/>
          </a:xfrm>
          <a:custGeom>
            <a:avLst/>
            <a:gdLst>
              <a:gd name="connsiteX0" fmla="*/ 2931886 w 2931886"/>
              <a:gd name="connsiteY0" fmla="*/ 668006 h 668006"/>
              <a:gd name="connsiteX1" fmla="*/ 1161143 w 2931886"/>
              <a:gd name="connsiteY1" fmla="*/ 349 h 668006"/>
              <a:gd name="connsiteX2" fmla="*/ 0 w 2931886"/>
              <a:gd name="connsiteY2" fmla="*/ 595434 h 66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1886" h="668006">
                <a:moveTo>
                  <a:pt x="2931886" y="668006"/>
                </a:moveTo>
                <a:cubicBezTo>
                  <a:pt x="2290838" y="340225"/>
                  <a:pt x="1649791" y="12444"/>
                  <a:pt x="1161143" y="349"/>
                </a:cubicBezTo>
                <a:cubicBezTo>
                  <a:pt x="672495" y="-11746"/>
                  <a:pt x="336247" y="291844"/>
                  <a:pt x="0" y="595434"/>
                </a:cubicBezTo>
              </a:path>
            </a:pathLst>
          </a:custGeom>
          <a:noFill/>
          <a:ln w="53975">
            <a:solidFill>
              <a:srgbClr val="5FB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66567" y="2159752"/>
            <a:ext cx="2237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Symlink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1318976" y="815019"/>
            <a:ext cx="689612" cy="680629"/>
            <a:chOff x="1318976" y="815019"/>
            <a:chExt cx="689612" cy="680629"/>
          </a:xfrm>
        </p:grpSpPr>
        <p:pic>
          <p:nvPicPr>
            <p:cNvPr id="68" name="그림 67"/>
            <p:cNvPicPr>
              <a:picLocks noChangeAspect="1"/>
            </p:cNvPicPr>
            <p:nvPr/>
          </p:nvPicPr>
          <p:blipFill>
            <a:blip r:embed="rId19">
              <a:lum bright="70000" contrast="-70000"/>
              <a:extLst/>
            </a:blip>
            <a:stretch>
              <a:fillRect/>
            </a:stretch>
          </p:blipFill>
          <p:spPr>
            <a:xfrm>
              <a:off x="1442552" y="815019"/>
              <a:ext cx="447731" cy="52099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318976" y="1295593"/>
              <a:ext cx="6896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25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718" y="5675485"/>
            <a:ext cx="167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Filter, Copy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곱셈 기호 7"/>
          <p:cNvSpPr/>
          <p:nvPr/>
        </p:nvSpPr>
        <p:spPr>
          <a:xfrm>
            <a:off x="3973964" y="5080247"/>
            <a:ext cx="815071" cy="815071"/>
          </a:xfrm>
          <a:prstGeom prst="mathMultiply">
            <a:avLst>
              <a:gd name="adj1" fmla="val 7159"/>
            </a:avLst>
          </a:prstGeom>
          <a:solidFill>
            <a:srgbClr val="E0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곱셈 기호 106"/>
          <p:cNvSpPr/>
          <p:nvPr/>
        </p:nvSpPr>
        <p:spPr>
          <a:xfrm>
            <a:off x="6257082" y="5080247"/>
            <a:ext cx="815071" cy="815071"/>
          </a:xfrm>
          <a:prstGeom prst="mathMultiply">
            <a:avLst>
              <a:gd name="adj1" fmla="val 7159"/>
            </a:avLst>
          </a:prstGeom>
          <a:solidFill>
            <a:srgbClr val="E0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도넛 11"/>
          <p:cNvSpPr/>
          <p:nvPr/>
        </p:nvSpPr>
        <p:spPr>
          <a:xfrm>
            <a:off x="4039991" y="5749997"/>
            <a:ext cx="680030" cy="680030"/>
          </a:xfrm>
          <a:prstGeom prst="donut">
            <a:avLst>
              <a:gd name="adj" fmla="val 8650"/>
            </a:avLst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도넛 124"/>
          <p:cNvSpPr/>
          <p:nvPr/>
        </p:nvSpPr>
        <p:spPr>
          <a:xfrm>
            <a:off x="6364857" y="5749997"/>
            <a:ext cx="680030" cy="680030"/>
          </a:xfrm>
          <a:prstGeom prst="donut">
            <a:avLst>
              <a:gd name="adj" fmla="val 8650"/>
            </a:avLst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213360" y="787359"/>
            <a:ext cx="911757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/>
          <p:cNvGrpSpPr/>
          <p:nvPr/>
        </p:nvGrpSpPr>
        <p:grpSpPr>
          <a:xfrm>
            <a:off x="6410364" y="764749"/>
            <a:ext cx="633367" cy="612760"/>
            <a:chOff x="7567245" y="3082290"/>
            <a:chExt cx="866451" cy="838261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/>
          <p:nvPr/>
        </p:nvCxnSpPr>
        <p:spPr>
          <a:xfrm flipV="1">
            <a:off x="5923692" y="1157461"/>
            <a:ext cx="307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>
            <a:off x="7168545" y="1156072"/>
            <a:ext cx="325267" cy="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9653764" y="878568"/>
            <a:ext cx="577402" cy="655493"/>
            <a:chOff x="9876376" y="3221226"/>
            <a:chExt cx="789890" cy="896719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89890" cy="421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9385300" y="1164873"/>
            <a:ext cx="270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8833903" y="891871"/>
            <a:ext cx="419898" cy="573294"/>
            <a:chOff x="9990789" y="3209414"/>
            <a:chExt cx="574419" cy="784270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69721" cy="273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8200219" y="1157459"/>
            <a:ext cx="359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8" y="276333"/>
            <a:ext cx="759939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Shooting (Performance Tune)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6" name="직선 연결선 235"/>
          <p:cNvCxnSpPr/>
          <p:nvPr/>
        </p:nvCxnSpPr>
        <p:spPr>
          <a:xfrm>
            <a:off x="4107757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5258129" y="852555"/>
            <a:ext cx="527709" cy="580316"/>
            <a:chOff x="6415008" y="1562618"/>
            <a:chExt cx="721908" cy="793877"/>
          </a:xfrm>
        </p:grpSpPr>
        <p:pic>
          <p:nvPicPr>
            <p:cNvPr id="95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08" y="1562618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6415008" y="2082818"/>
              <a:ext cx="721908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>
            <a:off x="930887" y="1160706"/>
            <a:ext cx="305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362369" y="812192"/>
            <a:ext cx="503764" cy="628045"/>
            <a:chOff x="3519253" y="1513028"/>
            <a:chExt cx="689151" cy="859170"/>
          </a:xfrm>
        </p:grpSpPr>
        <p:pic>
          <p:nvPicPr>
            <p:cNvPr id="93" name="Picture 2" descr="Etl Icons - Free SVG &amp; PNG Etl Images - Noun Project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253" y="1513028"/>
              <a:ext cx="689151" cy="68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31245" y="2098522"/>
              <a:ext cx="476301" cy="27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직선 화살표 연결선 59"/>
          <p:cNvCxnSpPr>
            <a:stCxn id="93" idx="3"/>
            <a:endCxn id="91" idx="1"/>
          </p:cNvCxnSpPr>
          <p:nvPr/>
        </p:nvCxnSpPr>
        <p:spPr>
          <a:xfrm flipV="1">
            <a:off x="3051521" y="1156768"/>
            <a:ext cx="329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3362145" y="872999"/>
            <a:ext cx="498855" cy="583598"/>
            <a:chOff x="4519028" y="1573834"/>
            <a:chExt cx="682434" cy="798366"/>
          </a:xfrm>
        </p:grpSpPr>
        <p:pic>
          <p:nvPicPr>
            <p:cNvPr id="91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519028" y="2098523"/>
              <a:ext cx="682434" cy="27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직선 화살표 연결선 61"/>
          <p:cNvCxnSpPr>
            <a:stCxn id="91" idx="3"/>
            <a:endCxn id="89" idx="1"/>
          </p:cNvCxnSpPr>
          <p:nvPr/>
        </p:nvCxnSpPr>
        <p:spPr>
          <a:xfrm>
            <a:off x="3948345" y="1156768"/>
            <a:ext cx="31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4267170" y="764057"/>
            <a:ext cx="629416" cy="645324"/>
            <a:chOff x="5424052" y="1464892"/>
            <a:chExt cx="861045" cy="882808"/>
          </a:xfrm>
        </p:grpSpPr>
        <p:pic>
          <p:nvPicPr>
            <p:cNvPr id="89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직사각형 89"/>
            <p:cNvSpPr/>
            <p:nvPr/>
          </p:nvSpPr>
          <p:spPr>
            <a:xfrm>
              <a:off x="5453541" y="2074023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4" name="직선 화살표 연결선 63"/>
          <p:cNvCxnSpPr>
            <a:stCxn id="89" idx="3"/>
          </p:cNvCxnSpPr>
          <p:nvPr/>
        </p:nvCxnSpPr>
        <p:spPr>
          <a:xfrm flipV="1">
            <a:off x="5052590" y="1156767"/>
            <a:ext cx="2811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019195" y="1156766"/>
            <a:ext cx="309722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Fluentd_squa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6" y="928987"/>
            <a:ext cx="477281" cy="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직선 연결선 99"/>
          <p:cNvCxnSpPr/>
          <p:nvPr/>
        </p:nvCxnSpPr>
        <p:spPr>
          <a:xfrm>
            <a:off x="8372966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4" descr="Queue png images | PNGWi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7" y="721631"/>
            <a:ext cx="1135483" cy="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직사각형 118"/>
          <p:cNvSpPr/>
          <p:nvPr/>
        </p:nvSpPr>
        <p:spPr>
          <a:xfrm>
            <a:off x="7483915" y="1152023"/>
            <a:ext cx="8435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Queue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Log file Icons &amp; Symbols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9" y="1993966"/>
            <a:ext cx="1125149" cy="11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직선 화살표 연결선 44"/>
          <p:cNvCxnSpPr/>
          <p:nvPr/>
        </p:nvCxnSpPr>
        <p:spPr>
          <a:xfrm>
            <a:off x="2464694" y="2616328"/>
            <a:ext cx="894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499" y="3538919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[Input] Section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lter - Free technology icons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21" y="1955866"/>
            <a:ext cx="1244724" cy="12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sing - Free files and folders icons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70" y="1993966"/>
            <a:ext cx="1145414" cy="11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완충기 - 무료 소셜 미디어개 아이콘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96" y="1993966"/>
            <a:ext cx="1108134" cy="11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직선 화살표 연결선 51"/>
          <p:cNvCxnSpPr/>
          <p:nvPr/>
        </p:nvCxnSpPr>
        <p:spPr>
          <a:xfrm>
            <a:off x="7447071" y="2616328"/>
            <a:ext cx="894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 descr="Data storage stack variant - Free interface icons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67" y="1993966"/>
            <a:ext cx="1045575" cy="1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직사각형 55"/>
          <p:cNvSpPr/>
          <p:nvPr/>
        </p:nvSpPr>
        <p:spPr>
          <a:xfrm>
            <a:off x="138823" y="1539971"/>
            <a:ext cx="5292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Fluentd</a:t>
            </a:r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Log Event Lifecycle &amp; Performance tune</a:t>
            </a:r>
            <a:endParaRPr lang="en-US" altLang="ko-KR" sz="1600" b="1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69392" y="3538919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[Filter] Section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071284" y="3538919"/>
            <a:ext cx="190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[Output] Section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750" y="31337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Parsing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044476" y="31337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Filtering</a:t>
            </a:r>
            <a:endParaRPr lang="ko-KR" alt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664505" y="31337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Buffering</a:t>
            </a:r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18409" y="3901109"/>
            <a:ext cx="251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Tail, Forward, Http, etc…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Tune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불가</a:t>
            </a:r>
            <a:endParaRPr lang="ko-KR" altLang="en-US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71361" y="3901109"/>
            <a:ext cx="2730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String to Structured Log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JSON Formatter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 Field (time, Log level..)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84269" y="3901109"/>
            <a:ext cx="2730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 K8S Meta data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Rewrite Tag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Multiline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Division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Etc..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770138" y="3901109"/>
            <a:ext cx="2730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Queue log before flush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Log Compression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Flush to Storage, Stream, etc..</a:t>
            </a:r>
          </a:p>
          <a:p>
            <a:pPr marL="285750" indent="-285750">
              <a:buFontTx/>
              <a:buChar char="-"/>
            </a:pP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451" y="5291200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039991" y="5291200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58451" y="5291200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38985" y="5291200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직선 화살표 연결선 100"/>
          <p:cNvCxnSpPr/>
          <p:nvPr/>
        </p:nvCxnSpPr>
        <p:spPr>
          <a:xfrm>
            <a:off x="2045594" y="5434719"/>
            <a:ext cx="15929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/>
          <p:nvPr/>
        </p:nvCxnSpPr>
        <p:spPr>
          <a:xfrm>
            <a:off x="7493812" y="5475866"/>
            <a:ext cx="1757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>
            <a:off x="5158637" y="5475866"/>
            <a:ext cx="894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41451" y="5691364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039991" y="5691364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358451" y="5691364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538985" y="5691364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직선 화살표 연결선 111"/>
          <p:cNvCxnSpPr/>
          <p:nvPr/>
        </p:nvCxnSpPr>
        <p:spPr>
          <a:xfrm>
            <a:off x="2045594" y="5834883"/>
            <a:ext cx="15929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>
            <a:off x="7493812" y="5876030"/>
            <a:ext cx="1757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/>
          <p:cNvCxnSpPr/>
          <p:nvPr/>
        </p:nvCxnSpPr>
        <p:spPr>
          <a:xfrm>
            <a:off x="5158637" y="5876030"/>
            <a:ext cx="8940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039991" y="6060695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80 %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371026" y="6060695"/>
            <a:ext cx="170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80 %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0" name="직선 화살표 연결선 119"/>
          <p:cNvCxnSpPr/>
          <p:nvPr/>
        </p:nvCxnSpPr>
        <p:spPr>
          <a:xfrm>
            <a:off x="2045594" y="5834883"/>
            <a:ext cx="1592956" cy="405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/>
          <p:nvPr/>
        </p:nvCxnSpPr>
        <p:spPr>
          <a:xfrm>
            <a:off x="5158637" y="6240524"/>
            <a:ext cx="894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/>
          <p:nvPr/>
        </p:nvCxnSpPr>
        <p:spPr>
          <a:xfrm flipV="1">
            <a:off x="7493812" y="5895318"/>
            <a:ext cx="1757210" cy="424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0233326" y="3133725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Flushing</a:t>
            </a:r>
            <a:endParaRPr lang="ko-KR" altLang="en-US" dirty="0"/>
          </a:p>
        </p:txBody>
      </p:sp>
      <p:grpSp>
        <p:nvGrpSpPr>
          <p:cNvPr id="98" name="그룹 97"/>
          <p:cNvGrpSpPr/>
          <p:nvPr/>
        </p:nvGrpSpPr>
        <p:grpSpPr>
          <a:xfrm>
            <a:off x="1318976" y="815019"/>
            <a:ext cx="689612" cy="680629"/>
            <a:chOff x="1318976" y="815019"/>
            <a:chExt cx="689612" cy="680629"/>
          </a:xfrm>
        </p:grpSpPr>
        <p:pic>
          <p:nvPicPr>
            <p:cNvPr id="102" name="그림 101"/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/>
            </a:blip>
            <a:stretch>
              <a:fillRect/>
            </a:stretch>
          </p:blipFill>
          <p:spPr>
            <a:xfrm>
              <a:off x="1442552" y="815019"/>
              <a:ext cx="447731" cy="520997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1318976" y="1295593"/>
              <a:ext cx="6896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1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모서리가 둥근 직사각형 100"/>
          <p:cNvSpPr/>
          <p:nvPr/>
        </p:nvSpPr>
        <p:spPr>
          <a:xfrm>
            <a:off x="213360" y="787359"/>
            <a:ext cx="911757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/>
          <p:cNvGrpSpPr/>
          <p:nvPr/>
        </p:nvGrpSpPr>
        <p:grpSpPr>
          <a:xfrm>
            <a:off x="6410364" y="764749"/>
            <a:ext cx="633367" cy="612760"/>
            <a:chOff x="7567245" y="3082290"/>
            <a:chExt cx="866451" cy="838261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/>
          <p:nvPr/>
        </p:nvCxnSpPr>
        <p:spPr>
          <a:xfrm flipV="1">
            <a:off x="5923692" y="1157461"/>
            <a:ext cx="307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>
            <a:off x="7168545" y="1156072"/>
            <a:ext cx="325267" cy="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9653764" y="878568"/>
            <a:ext cx="577402" cy="655493"/>
            <a:chOff x="9876376" y="3221226"/>
            <a:chExt cx="789890" cy="896719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89890" cy="421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9385300" y="1164873"/>
            <a:ext cx="270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8833903" y="891871"/>
            <a:ext cx="419898" cy="573294"/>
            <a:chOff x="9990789" y="3209414"/>
            <a:chExt cx="574419" cy="784270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69721" cy="273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8200219" y="1157459"/>
            <a:ext cx="359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8" y="276333"/>
            <a:ext cx="759939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Shooting (Docker Log Rotation)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6" name="직선 연결선 235"/>
          <p:cNvCxnSpPr/>
          <p:nvPr/>
        </p:nvCxnSpPr>
        <p:spPr>
          <a:xfrm>
            <a:off x="4107757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5258129" y="852555"/>
            <a:ext cx="527709" cy="580316"/>
            <a:chOff x="6415008" y="1562618"/>
            <a:chExt cx="721908" cy="793877"/>
          </a:xfrm>
        </p:grpSpPr>
        <p:pic>
          <p:nvPicPr>
            <p:cNvPr id="95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08" y="1562618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6415008" y="2082818"/>
              <a:ext cx="721908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>
            <a:off x="930887" y="1160706"/>
            <a:ext cx="305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362369" y="812192"/>
            <a:ext cx="503764" cy="628045"/>
            <a:chOff x="3519253" y="1513028"/>
            <a:chExt cx="689151" cy="859170"/>
          </a:xfrm>
        </p:grpSpPr>
        <p:pic>
          <p:nvPicPr>
            <p:cNvPr id="93" name="Picture 2" descr="Etl Icons - Free SVG &amp; PNG Etl Images - Noun Project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253" y="1513028"/>
              <a:ext cx="689151" cy="68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31245" y="2098522"/>
              <a:ext cx="476301" cy="27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직선 화살표 연결선 59"/>
          <p:cNvCxnSpPr>
            <a:stCxn id="93" idx="3"/>
            <a:endCxn id="91" idx="1"/>
          </p:cNvCxnSpPr>
          <p:nvPr/>
        </p:nvCxnSpPr>
        <p:spPr>
          <a:xfrm flipV="1">
            <a:off x="3051521" y="1156768"/>
            <a:ext cx="329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3362145" y="872999"/>
            <a:ext cx="498855" cy="583598"/>
            <a:chOff x="4519028" y="1573834"/>
            <a:chExt cx="682434" cy="798366"/>
          </a:xfrm>
        </p:grpSpPr>
        <p:pic>
          <p:nvPicPr>
            <p:cNvPr id="91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519028" y="2098523"/>
              <a:ext cx="682434" cy="27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직선 화살표 연결선 61"/>
          <p:cNvCxnSpPr>
            <a:stCxn id="91" idx="3"/>
            <a:endCxn id="89" idx="1"/>
          </p:cNvCxnSpPr>
          <p:nvPr/>
        </p:nvCxnSpPr>
        <p:spPr>
          <a:xfrm>
            <a:off x="3948345" y="1156768"/>
            <a:ext cx="31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4267170" y="764057"/>
            <a:ext cx="629416" cy="645324"/>
            <a:chOff x="5424052" y="1464892"/>
            <a:chExt cx="861045" cy="882808"/>
          </a:xfrm>
        </p:grpSpPr>
        <p:pic>
          <p:nvPicPr>
            <p:cNvPr id="89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직사각형 89"/>
            <p:cNvSpPr/>
            <p:nvPr/>
          </p:nvSpPr>
          <p:spPr>
            <a:xfrm>
              <a:off x="5453541" y="2074023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4" name="직선 화살표 연결선 63"/>
          <p:cNvCxnSpPr>
            <a:stCxn id="89" idx="3"/>
          </p:cNvCxnSpPr>
          <p:nvPr/>
        </p:nvCxnSpPr>
        <p:spPr>
          <a:xfrm flipV="1">
            <a:off x="5052590" y="1156767"/>
            <a:ext cx="2811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019195" y="1156766"/>
            <a:ext cx="309722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Fluentd_squa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6" y="928987"/>
            <a:ext cx="477281" cy="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직선 연결선 99"/>
          <p:cNvCxnSpPr/>
          <p:nvPr/>
        </p:nvCxnSpPr>
        <p:spPr>
          <a:xfrm>
            <a:off x="8372966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201155" y="1672983"/>
            <a:ext cx="5279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Docker Log Rotation</a:t>
            </a:r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의한 </a:t>
            </a:r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Agent</a:t>
            </a:r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배포 </a:t>
            </a:r>
            <a:r>
              <a:rPr lang="ko-KR" alt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중</a:t>
            </a:r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Data</a:t>
            </a:r>
            <a:r>
              <a:rPr lang="en-US" altLang="ko-KR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누락</a:t>
            </a:r>
            <a:endParaRPr lang="en-US" altLang="ko-KR" sz="1600" b="1" dirty="0">
              <a:solidFill>
                <a:schemeClr val="accent5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18" name="Picture 14" descr="Queue png images | PNGWi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7" y="721631"/>
            <a:ext cx="1135483" cy="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직사각형 118"/>
          <p:cNvSpPr/>
          <p:nvPr/>
        </p:nvSpPr>
        <p:spPr>
          <a:xfrm>
            <a:off x="7483915" y="1152023"/>
            <a:ext cx="8435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Queue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033" y="2378713"/>
            <a:ext cx="183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Log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(100mb/10sec)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577947" y="2695281"/>
            <a:ext cx="85916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>
            <a:off x="5480934" y="2246690"/>
            <a:ext cx="0" cy="373742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8298801" y="2246690"/>
            <a:ext cx="28615" cy="373742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579033" y="3333359"/>
            <a:ext cx="10804714" cy="553998"/>
            <a:chOff x="579033" y="5409956"/>
            <a:chExt cx="10804714" cy="553998"/>
          </a:xfrm>
        </p:grpSpPr>
        <p:sp>
          <p:nvSpPr>
            <p:cNvPr id="56" name="TextBox 55"/>
            <p:cNvSpPr txBox="1"/>
            <p:nvPr/>
          </p:nvSpPr>
          <p:spPr>
            <a:xfrm>
              <a:off x="579033" y="5409956"/>
              <a:ext cx="228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Fluentd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Life Cycle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2" name="직선 화살표 연결선 121"/>
            <p:cNvCxnSpPr/>
            <p:nvPr/>
          </p:nvCxnSpPr>
          <p:spPr>
            <a:xfrm>
              <a:off x="2577947" y="5565803"/>
              <a:ext cx="2902987" cy="0"/>
            </a:xfrm>
            <a:prstGeom prst="straightConnector1">
              <a:avLst/>
            </a:prstGeom>
            <a:ln w="57150">
              <a:solidFill>
                <a:srgbClr val="008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/>
            <p:cNvCxnSpPr/>
            <p:nvPr/>
          </p:nvCxnSpPr>
          <p:spPr>
            <a:xfrm>
              <a:off x="8348838" y="5565803"/>
              <a:ext cx="2818775" cy="0"/>
            </a:xfrm>
            <a:prstGeom prst="straightConnector1">
              <a:avLst/>
            </a:prstGeom>
            <a:ln w="57150">
              <a:solidFill>
                <a:srgbClr val="008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228795" y="5594622"/>
              <a:ext cx="228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Old </a:t>
              </a:r>
              <a:r>
                <a:rPr lang="en-US" altLang="ko-K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Fluentd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9096647" y="5594622"/>
              <a:ext cx="228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  <a:r>
                <a:rPr lang="en-US" altLang="ko-K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Fluentd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4" name="직선 화살표 연결선 253"/>
            <p:cNvCxnSpPr/>
            <p:nvPr/>
          </p:nvCxnSpPr>
          <p:spPr>
            <a:xfrm>
              <a:off x="5515895" y="5594622"/>
              <a:ext cx="278290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6464818" y="5594622"/>
              <a:ext cx="228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Deploy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타원 31"/>
          <p:cNvSpPr/>
          <p:nvPr/>
        </p:nvSpPr>
        <p:spPr>
          <a:xfrm>
            <a:off x="9252535" y="2070533"/>
            <a:ext cx="252758" cy="2527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82250" y="2019564"/>
            <a:ext cx="183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: Read Position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79033" y="3937766"/>
            <a:ext cx="10588580" cy="1077218"/>
            <a:chOff x="579033" y="4262188"/>
            <a:chExt cx="10588580" cy="1077218"/>
          </a:xfrm>
        </p:grpSpPr>
        <p:sp>
          <p:nvSpPr>
            <p:cNvPr id="55" name="TextBox 54"/>
            <p:cNvSpPr txBox="1"/>
            <p:nvPr/>
          </p:nvSpPr>
          <p:spPr>
            <a:xfrm>
              <a:off x="579033" y="4262188"/>
              <a:ext cx="18398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Docker Log</a:t>
              </a:r>
            </a:p>
            <a:p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Max-Size : 50mb</a:t>
              </a:r>
            </a:p>
            <a:p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Max-Files : </a:t>
              </a:r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8" name="직선 화살표 연결선 107"/>
            <p:cNvCxnSpPr/>
            <p:nvPr/>
          </p:nvCxnSpPr>
          <p:spPr>
            <a:xfrm>
              <a:off x="2577947" y="4743996"/>
              <a:ext cx="4247523" cy="6633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/>
            <p:cNvCxnSpPr/>
            <p:nvPr/>
          </p:nvCxnSpPr>
          <p:spPr>
            <a:xfrm>
              <a:off x="6920090" y="4743996"/>
              <a:ext cx="424752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타원 141"/>
            <p:cNvSpPr/>
            <p:nvPr/>
          </p:nvSpPr>
          <p:spPr>
            <a:xfrm>
              <a:off x="5369878" y="4624250"/>
              <a:ext cx="252758" cy="25275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79033" y="5091090"/>
            <a:ext cx="10590537" cy="1166673"/>
            <a:chOff x="579033" y="3170586"/>
            <a:chExt cx="10590537" cy="1166673"/>
          </a:xfrm>
        </p:grpSpPr>
        <p:sp>
          <p:nvSpPr>
            <p:cNvPr id="53" name="TextBox 52"/>
            <p:cNvSpPr txBox="1"/>
            <p:nvPr/>
          </p:nvSpPr>
          <p:spPr>
            <a:xfrm>
              <a:off x="579033" y="3253320"/>
              <a:ext cx="183981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Docker Log</a:t>
              </a:r>
            </a:p>
            <a:p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Max-Size : 10mb</a:t>
              </a:r>
            </a:p>
            <a:p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Max-Files : 3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직선 화살표 연결선 66"/>
            <p:cNvCxnSpPr/>
            <p:nvPr/>
          </p:nvCxnSpPr>
          <p:spPr>
            <a:xfrm>
              <a:off x="257794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/>
            <p:cNvCxnSpPr/>
            <p:nvPr/>
          </p:nvCxnSpPr>
          <p:spPr>
            <a:xfrm>
              <a:off x="344676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/>
            <p:cNvCxnSpPr/>
            <p:nvPr/>
          </p:nvCxnSpPr>
          <p:spPr>
            <a:xfrm>
              <a:off x="431558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>
              <a:off x="518440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>
              <a:off x="605322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>
            <a:xfrm>
              <a:off x="692204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73"/>
            <p:cNvCxnSpPr/>
            <p:nvPr/>
          </p:nvCxnSpPr>
          <p:spPr>
            <a:xfrm>
              <a:off x="779086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/>
            <p:nvPr/>
          </p:nvCxnSpPr>
          <p:spPr>
            <a:xfrm>
              <a:off x="865968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화살표 연결선 75"/>
            <p:cNvCxnSpPr/>
            <p:nvPr/>
          </p:nvCxnSpPr>
          <p:spPr>
            <a:xfrm>
              <a:off x="952850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/>
            <p:nvPr/>
          </p:nvCxnSpPr>
          <p:spPr>
            <a:xfrm>
              <a:off x="10397327" y="3588060"/>
              <a:ext cx="772243" cy="0"/>
            </a:xfrm>
            <a:prstGeom prst="straightConnector1">
              <a:avLst/>
            </a:prstGeom>
            <a:ln w="57150">
              <a:solidFill>
                <a:srgbClr val="E1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타원 143"/>
            <p:cNvSpPr/>
            <p:nvPr/>
          </p:nvSpPr>
          <p:spPr>
            <a:xfrm>
              <a:off x="5346066" y="3464844"/>
              <a:ext cx="252758" cy="25275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타원 144"/>
            <p:cNvSpPr/>
            <p:nvPr/>
          </p:nvSpPr>
          <p:spPr>
            <a:xfrm>
              <a:off x="7696707" y="3464844"/>
              <a:ext cx="252758" cy="25275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6" name="직선 화살표 연결선 145"/>
            <p:cNvCxnSpPr/>
            <p:nvPr/>
          </p:nvCxnSpPr>
          <p:spPr>
            <a:xfrm>
              <a:off x="5515895" y="3976500"/>
              <a:ext cx="217839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연결선 146"/>
            <p:cNvCxnSpPr/>
            <p:nvPr/>
          </p:nvCxnSpPr>
          <p:spPr>
            <a:xfrm>
              <a:off x="7692515" y="3588148"/>
              <a:ext cx="0" cy="5356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817169" y="3967927"/>
              <a:ext cx="228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Missing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9321" y="3170586"/>
              <a:ext cx="782085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.log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58014" y="3170586"/>
              <a:ext cx="782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.log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850963" y="3196096"/>
              <a:ext cx="782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0.log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850361" y="3170586"/>
              <a:ext cx="112048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(Deleted)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직선 화살표 연결선 41"/>
          <p:cNvCxnSpPr>
            <a:endCxn id="142" idx="7"/>
          </p:cNvCxnSpPr>
          <p:nvPr/>
        </p:nvCxnSpPr>
        <p:spPr>
          <a:xfrm flipH="1">
            <a:off x="5585620" y="3519151"/>
            <a:ext cx="2678220" cy="817693"/>
          </a:xfrm>
          <a:prstGeom prst="straightConnector1">
            <a:avLst/>
          </a:prstGeom>
          <a:ln w="34925">
            <a:solidFill>
              <a:srgbClr val="E07C4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endCxn id="145" idx="0"/>
          </p:cNvCxnSpPr>
          <p:nvPr/>
        </p:nvCxnSpPr>
        <p:spPr>
          <a:xfrm flipH="1">
            <a:off x="7823086" y="3540658"/>
            <a:ext cx="451651" cy="1844690"/>
          </a:xfrm>
          <a:prstGeom prst="straightConnector1">
            <a:avLst/>
          </a:prstGeom>
          <a:ln w="34925">
            <a:solidFill>
              <a:srgbClr val="E07C4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그룹 84"/>
          <p:cNvGrpSpPr/>
          <p:nvPr/>
        </p:nvGrpSpPr>
        <p:grpSpPr>
          <a:xfrm>
            <a:off x="1318976" y="815019"/>
            <a:ext cx="689612" cy="680629"/>
            <a:chOff x="1318976" y="815019"/>
            <a:chExt cx="689612" cy="680629"/>
          </a:xfrm>
        </p:grpSpPr>
        <p:pic>
          <p:nvPicPr>
            <p:cNvPr id="86" name="그림 85"/>
            <p:cNvPicPr>
              <a:picLocks noChangeAspect="1"/>
            </p:cNvPicPr>
            <p:nvPr/>
          </p:nvPicPr>
          <p:blipFill>
            <a:blip r:embed="rId12">
              <a:lum bright="70000" contrast="-70000"/>
              <a:extLst/>
            </a:blip>
            <a:stretch>
              <a:fillRect/>
            </a:stretch>
          </p:blipFill>
          <p:spPr>
            <a:xfrm>
              <a:off x="1442552" y="815019"/>
              <a:ext cx="447731" cy="520997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318976" y="1295593"/>
              <a:ext cx="6896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4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모서리가 둥근 직사각형 100"/>
          <p:cNvSpPr/>
          <p:nvPr/>
        </p:nvSpPr>
        <p:spPr>
          <a:xfrm>
            <a:off x="4191807" y="787359"/>
            <a:ext cx="4019696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" name="그룹 122"/>
          <p:cNvGrpSpPr/>
          <p:nvPr/>
        </p:nvGrpSpPr>
        <p:grpSpPr>
          <a:xfrm>
            <a:off x="6410364" y="764749"/>
            <a:ext cx="633367" cy="612760"/>
            <a:chOff x="7567245" y="3082290"/>
            <a:chExt cx="866451" cy="838261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/>
          <p:nvPr/>
        </p:nvCxnSpPr>
        <p:spPr>
          <a:xfrm flipV="1">
            <a:off x="5923692" y="1157461"/>
            <a:ext cx="307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>
            <a:off x="7168545" y="1156072"/>
            <a:ext cx="325267" cy="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9653764" y="878568"/>
            <a:ext cx="577402" cy="655493"/>
            <a:chOff x="9876376" y="3221226"/>
            <a:chExt cx="789890" cy="896719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89890" cy="421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9385300" y="1164873"/>
            <a:ext cx="270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8833903" y="891871"/>
            <a:ext cx="419898" cy="573294"/>
            <a:chOff x="9990789" y="3209414"/>
            <a:chExt cx="574419" cy="784270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69721" cy="273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8200219" y="1157459"/>
            <a:ext cx="359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9" y="276333"/>
            <a:ext cx="1007596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Shooting (Recovering Strategy using Message 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Queue)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/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6" name="직선 연결선 235"/>
          <p:cNvCxnSpPr/>
          <p:nvPr/>
        </p:nvCxnSpPr>
        <p:spPr>
          <a:xfrm>
            <a:off x="4107757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5258129" y="852555"/>
            <a:ext cx="527709" cy="580316"/>
            <a:chOff x="6415008" y="1562618"/>
            <a:chExt cx="721908" cy="793877"/>
          </a:xfrm>
        </p:grpSpPr>
        <p:pic>
          <p:nvPicPr>
            <p:cNvPr id="95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08" y="1562618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6415008" y="2082818"/>
              <a:ext cx="721908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>
            <a:off x="930887" y="1160706"/>
            <a:ext cx="305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362369" y="812192"/>
            <a:ext cx="503764" cy="628045"/>
            <a:chOff x="3519253" y="1513028"/>
            <a:chExt cx="689151" cy="859170"/>
          </a:xfrm>
        </p:grpSpPr>
        <p:pic>
          <p:nvPicPr>
            <p:cNvPr id="93" name="Picture 2" descr="Etl Icons - Free SVG &amp; PNG Etl Images - Noun Project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253" y="1513028"/>
              <a:ext cx="689151" cy="68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31245" y="2098522"/>
              <a:ext cx="476301" cy="27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직선 화살표 연결선 59"/>
          <p:cNvCxnSpPr>
            <a:stCxn id="93" idx="3"/>
            <a:endCxn id="91" idx="1"/>
          </p:cNvCxnSpPr>
          <p:nvPr/>
        </p:nvCxnSpPr>
        <p:spPr>
          <a:xfrm flipV="1">
            <a:off x="3051521" y="1156768"/>
            <a:ext cx="329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3362145" y="872999"/>
            <a:ext cx="498855" cy="583598"/>
            <a:chOff x="4519028" y="1573834"/>
            <a:chExt cx="682434" cy="798366"/>
          </a:xfrm>
        </p:grpSpPr>
        <p:pic>
          <p:nvPicPr>
            <p:cNvPr id="91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519028" y="2098523"/>
              <a:ext cx="682434" cy="27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직선 화살표 연결선 61"/>
          <p:cNvCxnSpPr>
            <a:stCxn id="91" idx="3"/>
            <a:endCxn id="89" idx="1"/>
          </p:cNvCxnSpPr>
          <p:nvPr/>
        </p:nvCxnSpPr>
        <p:spPr>
          <a:xfrm>
            <a:off x="3948345" y="1156768"/>
            <a:ext cx="31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4267170" y="764057"/>
            <a:ext cx="629416" cy="645324"/>
            <a:chOff x="5424052" y="1464892"/>
            <a:chExt cx="861045" cy="882808"/>
          </a:xfrm>
        </p:grpSpPr>
        <p:pic>
          <p:nvPicPr>
            <p:cNvPr id="89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직사각형 89"/>
            <p:cNvSpPr/>
            <p:nvPr/>
          </p:nvSpPr>
          <p:spPr>
            <a:xfrm>
              <a:off x="5453541" y="2074023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4" name="직선 화살표 연결선 63"/>
          <p:cNvCxnSpPr>
            <a:stCxn id="89" idx="3"/>
          </p:cNvCxnSpPr>
          <p:nvPr/>
        </p:nvCxnSpPr>
        <p:spPr>
          <a:xfrm flipV="1">
            <a:off x="5052590" y="1156767"/>
            <a:ext cx="2811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019195" y="1156766"/>
            <a:ext cx="309722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8372966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flipH="1">
            <a:off x="8200219" y="1157459"/>
            <a:ext cx="359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8372966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4" descr="Queue png images | PNGWi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7" y="721631"/>
            <a:ext cx="1135483" cy="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7483915" y="1152023"/>
            <a:ext cx="8435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Queue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4209110" y="2751085"/>
            <a:ext cx="1170667" cy="1194922"/>
            <a:chOff x="7567245" y="3141926"/>
            <a:chExt cx="785421" cy="801694"/>
          </a:xfrm>
        </p:grpSpPr>
        <p:pic>
          <p:nvPicPr>
            <p:cNvPr id="56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141926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직사각형 66"/>
            <p:cNvSpPr/>
            <p:nvPr/>
          </p:nvSpPr>
          <p:spPr>
            <a:xfrm>
              <a:off x="7602140" y="3737127"/>
              <a:ext cx="691750" cy="206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6079980" y="2831524"/>
            <a:ext cx="1692433" cy="1034044"/>
            <a:chOff x="8570345" y="3166454"/>
            <a:chExt cx="1135483" cy="693758"/>
          </a:xfrm>
        </p:grpSpPr>
        <p:pic>
          <p:nvPicPr>
            <p:cNvPr id="69" name="Picture 14" descr="Queue png images | PNGWing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9130" y1="54297" x2="39130" y2="54297"/>
                          <a14:foregroundMark x1="39022" y1="53516" x2="39022" y2="53516"/>
                          <a14:foregroundMark x1="44239" y1="46875" x2="44239" y2="46875"/>
                          <a14:foregroundMark x1="62500" y1="49609" x2="62500" y2="49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45" y="3166454"/>
              <a:ext cx="1135483" cy="63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직사각형 69"/>
            <p:cNvSpPr/>
            <p:nvPr/>
          </p:nvSpPr>
          <p:spPr>
            <a:xfrm>
              <a:off x="8637627" y="3653719"/>
              <a:ext cx="1004716" cy="206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Message Queue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10705349" y="2718849"/>
            <a:ext cx="971741" cy="1259395"/>
            <a:chOff x="9876376" y="3221226"/>
            <a:chExt cx="627888" cy="813755"/>
          </a:xfrm>
        </p:grpSpPr>
        <p:pic>
          <p:nvPicPr>
            <p:cNvPr id="72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직사각형 72"/>
            <p:cNvSpPr/>
            <p:nvPr/>
          </p:nvSpPr>
          <p:spPr>
            <a:xfrm>
              <a:off x="9876376" y="3696904"/>
              <a:ext cx="627888" cy="338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2" descr="Pod란? | devlog.akas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03" y="2799549"/>
            <a:ext cx="888990" cy="8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직선 화살표 연결선 77"/>
          <p:cNvCxnSpPr/>
          <p:nvPr/>
        </p:nvCxnSpPr>
        <p:spPr>
          <a:xfrm flipV="1">
            <a:off x="1113828" y="334854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/>
          <p:cNvGrpSpPr/>
          <p:nvPr/>
        </p:nvGrpSpPr>
        <p:grpSpPr>
          <a:xfrm>
            <a:off x="2826797" y="2779013"/>
            <a:ext cx="938423" cy="1139067"/>
            <a:chOff x="6534903" y="1562619"/>
            <a:chExt cx="593897" cy="720879"/>
          </a:xfrm>
        </p:grpSpPr>
        <p:pic>
          <p:nvPicPr>
            <p:cNvPr id="142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833" y="1562619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직사각형 142"/>
            <p:cNvSpPr/>
            <p:nvPr/>
          </p:nvSpPr>
          <p:spPr>
            <a:xfrm>
              <a:off x="6534903" y="2088716"/>
              <a:ext cx="552085" cy="194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502812" y="2963091"/>
            <a:ext cx="630301" cy="770910"/>
            <a:chOff x="4519028" y="1573834"/>
            <a:chExt cx="630301" cy="770910"/>
          </a:xfrm>
        </p:grpSpPr>
        <p:pic>
          <p:nvPicPr>
            <p:cNvPr id="130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4519028" y="2098523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1563054" y="2748050"/>
            <a:ext cx="1151722" cy="1200992"/>
            <a:chOff x="5424052" y="1464892"/>
            <a:chExt cx="785421" cy="819021"/>
          </a:xfrm>
        </p:grpSpPr>
        <p:pic>
          <p:nvPicPr>
            <p:cNvPr id="126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직사각형 128"/>
            <p:cNvSpPr/>
            <p:nvPr/>
          </p:nvSpPr>
          <p:spPr>
            <a:xfrm>
              <a:off x="5453541" y="2074023"/>
              <a:ext cx="703129" cy="209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8201" y="3969922"/>
            <a:ext cx="196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Storage Data </a:t>
            </a:r>
            <a:b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input trigger</a:t>
            </a:r>
          </a:p>
        </p:txBody>
      </p:sp>
      <p:sp>
        <p:nvSpPr>
          <p:cNvPr id="9" name="십자형 8"/>
          <p:cNvSpPr/>
          <p:nvPr/>
        </p:nvSpPr>
        <p:spPr>
          <a:xfrm>
            <a:off x="2670277" y="3188921"/>
            <a:ext cx="319250" cy="319250"/>
          </a:xfrm>
          <a:prstGeom prst="plus">
            <a:avLst>
              <a:gd name="adj" fmla="val 361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83462" y="3969922"/>
            <a:ext cx="221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Multi-Cluster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b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6" name="직선 화살표 연결선 145"/>
          <p:cNvCxnSpPr/>
          <p:nvPr/>
        </p:nvCxnSpPr>
        <p:spPr>
          <a:xfrm flipV="1">
            <a:off x="3627486" y="334854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/>
          <p:cNvCxnSpPr/>
          <p:nvPr/>
        </p:nvCxnSpPr>
        <p:spPr>
          <a:xfrm flipV="1">
            <a:off x="5618274" y="334854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화살표 연결선 147"/>
          <p:cNvCxnSpPr/>
          <p:nvPr/>
        </p:nvCxnSpPr>
        <p:spPr>
          <a:xfrm flipH="1">
            <a:off x="7677789" y="3169454"/>
            <a:ext cx="899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/>
          <p:cNvCxnSpPr/>
          <p:nvPr/>
        </p:nvCxnSpPr>
        <p:spPr>
          <a:xfrm>
            <a:off x="9942465" y="3145345"/>
            <a:ext cx="7628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직사각형 149"/>
          <p:cNvSpPr/>
          <p:nvPr/>
        </p:nvSpPr>
        <p:spPr>
          <a:xfrm>
            <a:off x="6117660" y="3969922"/>
            <a:ext cx="212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Storage Address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8015025" y="3969922"/>
            <a:ext cx="266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Consuming Message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직선 화살표 연결선 152"/>
          <p:cNvCxnSpPr/>
          <p:nvPr/>
        </p:nvCxnSpPr>
        <p:spPr>
          <a:xfrm flipH="1">
            <a:off x="7677789" y="3528025"/>
            <a:ext cx="8999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직사각형 153"/>
          <p:cNvSpPr/>
          <p:nvPr/>
        </p:nvSpPr>
        <p:spPr>
          <a:xfrm>
            <a:off x="7625445" y="2763177"/>
            <a:ext cx="1172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9801349" y="2750477"/>
            <a:ext cx="1172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9928569" y="3617226"/>
            <a:ext cx="149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7" name="직선 화살표 연결선 156"/>
          <p:cNvCxnSpPr/>
          <p:nvPr/>
        </p:nvCxnSpPr>
        <p:spPr>
          <a:xfrm flipH="1">
            <a:off x="9891665" y="3528025"/>
            <a:ext cx="7804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직사각형 157"/>
          <p:cNvSpPr/>
          <p:nvPr/>
        </p:nvSpPr>
        <p:spPr>
          <a:xfrm>
            <a:off x="7654871" y="3639482"/>
            <a:ext cx="1494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Delete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1318976" y="815019"/>
            <a:ext cx="689612" cy="680629"/>
            <a:chOff x="1318976" y="815019"/>
            <a:chExt cx="689612" cy="680629"/>
          </a:xfrm>
        </p:grpSpPr>
        <p:pic>
          <p:nvPicPr>
            <p:cNvPr id="81" name="그림 80"/>
            <p:cNvPicPr>
              <a:picLocks noChangeAspect="1"/>
            </p:cNvPicPr>
            <p:nvPr/>
          </p:nvPicPr>
          <p:blipFill>
            <a:blip r:embed="rId15">
              <a:lum bright="70000" contrast="-70000"/>
              <a:extLst/>
            </a:blip>
            <a:stretch>
              <a:fillRect/>
            </a:stretch>
          </p:blipFill>
          <p:spPr>
            <a:xfrm>
              <a:off x="1442552" y="815019"/>
              <a:ext cx="447731" cy="52099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318976" y="1295593"/>
              <a:ext cx="6896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326958" y="895773"/>
            <a:ext cx="647394" cy="544464"/>
            <a:chOff x="-4544332" y="0"/>
            <a:chExt cx="3486150" cy="2931885"/>
          </a:xfrm>
        </p:grpSpPr>
        <p:pic>
          <p:nvPicPr>
            <p:cNvPr id="85" name="그림 84"/>
            <p:cNvPicPr>
              <a:picLocks noChangeAspect="1"/>
            </p:cNvPicPr>
            <p:nvPr/>
          </p:nvPicPr>
          <p:blipFill rotWithShape="1">
            <a:blip r:embed="rId16">
              <a:extLst/>
            </a:blip>
            <a:srcRect t="-1" b="32552"/>
            <a:stretch/>
          </p:blipFill>
          <p:spPr>
            <a:xfrm>
              <a:off x="-4544332" y="0"/>
              <a:ext cx="3486150" cy="1959429"/>
            </a:xfrm>
            <a:prstGeom prst="rect">
              <a:avLst/>
            </a:prstGeom>
          </p:spPr>
        </p:pic>
        <p:pic>
          <p:nvPicPr>
            <p:cNvPr id="97" name="그림 96"/>
            <p:cNvPicPr>
              <a:picLocks noChangeAspect="1"/>
            </p:cNvPicPr>
            <p:nvPr/>
          </p:nvPicPr>
          <p:blipFill rotWithShape="1">
            <a:blip r:embed="rId16">
              <a:lum bright="70000" contrast="-70000"/>
              <a:extLst/>
            </a:blip>
            <a:srcRect t="67198"/>
            <a:stretch/>
          </p:blipFill>
          <p:spPr>
            <a:xfrm>
              <a:off x="-4544332" y="1978932"/>
              <a:ext cx="3486150" cy="952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8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ko-KR" altLang="en-US" sz="28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소개</a:t>
            </a:r>
            <a:endParaRPr lang="ko-KR" altLang="en-US" sz="2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1977776"/>
            <a:ext cx="10353762" cy="4058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1. </a:t>
            </a:r>
            <a:r>
              <a:rPr lang="en-US" altLang="ko-K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en-US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로그 기반 실시간 분석 시스템</a:t>
            </a:r>
            <a:r>
              <a:rPr lang="en-US" altLang="ko-K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로깅 시스템</a:t>
            </a:r>
            <a:r>
              <a:rPr lang="en-US" altLang="ko-KR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분석 시스템</a:t>
            </a:r>
            <a:r>
              <a:rPr lang="en-US" altLang="ko-KR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en-US" altLang="ko-KR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Session 2. </a:t>
            </a:r>
            <a:r>
              <a:rPr lang="en-US" altLang="ko-K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Deep Dive</a:t>
            </a:r>
            <a:endParaRPr lang="en-US" altLang="ko-KR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en-US" altLang="ko-KR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ko-KR" altLang="en-US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폭발 1 121"/>
          <p:cNvSpPr/>
          <p:nvPr/>
        </p:nvSpPr>
        <p:spPr>
          <a:xfrm>
            <a:off x="8508998" y="1865554"/>
            <a:ext cx="1576728" cy="1576728"/>
          </a:xfrm>
          <a:prstGeom prst="irregularSeal1">
            <a:avLst/>
          </a:prstGeom>
          <a:solidFill>
            <a:srgbClr val="E07C4F"/>
          </a:solidFill>
          <a:ln>
            <a:solidFill>
              <a:srgbClr val="E07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폭발 1 8"/>
          <p:cNvSpPr/>
          <p:nvPr/>
        </p:nvSpPr>
        <p:spPr>
          <a:xfrm>
            <a:off x="4072791" y="1865554"/>
            <a:ext cx="1576728" cy="1576728"/>
          </a:xfrm>
          <a:prstGeom prst="irregularSeal1">
            <a:avLst/>
          </a:prstGeom>
          <a:solidFill>
            <a:srgbClr val="E07C4F"/>
          </a:solidFill>
          <a:ln>
            <a:solidFill>
              <a:srgbClr val="E07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폭발 2 7"/>
          <p:cNvSpPr/>
          <p:nvPr/>
        </p:nvSpPr>
        <p:spPr>
          <a:xfrm>
            <a:off x="1388718" y="1836663"/>
            <a:ext cx="2673346" cy="1563369"/>
          </a:xfrm>
          <a:prstGeom prst="irregularSeal2">
            <a:avLst/>
          </a:prstGeom>
          <a:solidFill>
            <a:srgbClr val="E07C4F"/>
          </a:solidFill>
          <a:ln>
            <a:solidFill>
              <a:srgbClr val="E07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7313711" y="787359"/>
            <a:ext cx="989312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3183200" y="787359"/>
            <a:ext cx="832566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9508449" y="787359"/>
            <a:ext cx="832566" cy="746702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/>
          <p:cNvGrpSpPr/>
          <p:nvPr/>
        </p:nvGrpSpPr>
        <p:grpSpPr>
          <a:xfrm>
            <a:off x="6410364" y="764749"/>
            <a:ext cx="633367" cy="612760"/>
            <a:chOff x="7567245" y="3082290"/>
            <a:chExt cx="866451" cy="838261"/>
          </a:xfrm>
        </p:grpSpPr>
        <p:pic>
          <p:nvPicPr>
            <p:cNvPr id="231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082290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" name="직사각형 231"/>
            <p:cNvSpPr/>
            <p:nvPr/>
          </p:nvSpPr>
          <p:spPr>
            <a:xfrm>
              <a:off x="7602140" y="3646874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직선 화살표 연결선 123"/>
          <p:cNvCxnSpPr/>
          <p:nvPr/>
        </p:nvCxnSpPr>
        <p:spPr>
          <a:xfrm flipV="1">
            <a:off x="5923692" y="1157461"/>
            <a:ext cx="30773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>
            <a:off x="7168545" y="1156072"/>
            <a:ext cx="325267" cy="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그룹 132"/>
          <p:cNvGrpSpPr/>
          <p:nvPr/>
        </p:nvGrpSpPr>
        <p:grpSpPr>
          <a:xfrm>
            <a:off x="9653764" y="878568"/>
            <a:ext cx="577402" cy="655493"/>
            <a:chOff x="9876376" y="3221226"/>
            <a:chExt cx="789890" cy="896719"/>
          </a:xfrm>
        </p:grpSpPr>
        <p:pic>
          <p:nvPicPr>
            <p:cNvPr id="140" name="Picture 20" descr="Database icon PNG and SVG Free Download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3393" y="3221226"/>
              <a:ext cx="441991" cy="51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직사각형 140"/>
            <p:cNvSpPr/>
            <p:nvPr/>
          </p:nvSpPr>
          <p:spPr>
            <a:xfrm>
              <a:off x="9876376" y="3696904"/>
              <a:ext cx="789890" cy="421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DataBase</a:t>
              </a:r>
              <a:endPara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NoSQL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4" name="직선 화살표 연결선 133"/>
          <p:cNvCxnSpPr/>
          <p:nvPr/>
        </p:nvCxnSpPr>
        <p:spPr>
          <a:xfrm>
            <a:off x="9385300" y="1164873"/>
            <a:ext cx="270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그룹 134"/>
          <p:cNvGrpSpPr/>
          <p:nvPr/>
        </p:nvGrpSpPr>
        <p:grpSpPr>
          <a:xfrm>
            <a:off x="8833903" y="891871"/>
            <a:ext cx="419898" cy="573294"/>
            <a:chOff x="9990789" y="3209414"/>
            <a:chExt cx="574419" cy="784270"/>
          </a:xfrm>
        </p:grpSpPr>
        <p:pic>
          <p:nvPicPr>
            <p:cNvPr id="138" name="Picture 2" descr="Pod란? | devlog.akasai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89" y="3209414"/>
              <a:ext cx="574419" cy="55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직사각형 138"/>
            <p:cNvSpPr/>
            <p:nvPr/>
          </p:nvSpPr>
          <p:spPr>
            <a:xfrm>
              <a:off x="10091686" y="3720008"/>
              <a:ext cx="469721" cy="273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cxnSp>
        <p:nvCxnSpPr>
          <p:cNvPr id="137" name="직선 화살표 연결선 136"/>
          <p:cNvCxnSpPr/>
          <p:nvPr/>
        </p:nvCxnSpPr>
        <p:spPr>
          <a:xfrm flipH="1">
            <a:off x="8200220" y="1157459"/>
            <a:ext cx="524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제목 1"/>
          <p:cNvSpPr txBox="1">
            <a:spLocks/>
          </p:cNvSpPr>
          <p:nvPr/>
        </p:nvSpPr>
        <p:spPr>
          <a:xfrm>
            <a:off x="312639" y="276333"/>
            <a:ext cx="1140946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Trouble </a:t>
            </a:r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Shooting (Consistency check using K8S 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Cron</a:t>
            </a:r>
            <a:r>
              <a:rPr lang="en-US" altLang="ko-KR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/>
            <a:endParaRPr lang="en-US" altLang="ko-KR" sz="2400" b="1" dirty="0">
              <a:solidFill>
                <a:schemeClr val="tx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36" name="직선 연결선 235"/>
          <p:cNvCxnSpPr/>
          <p:nvPr/>
        </p:nvCxnSpPr>
        <p:spPr>
          <a:xfrm>
            <a:off x="4107757" y="785730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5258129" y="852555"/>
            <a:ext cx="527709" cy="580316"/>
            <a:chOff x="6415008" y="1562618"/>
            <a:chExt cx="721908" cy="793877"/>
          </a:xfrm>
        </p:grpSpPr>
        <p:pic>
          <p:nvPicPr>
            <p:cNvPr id="95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608" y="1562618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직사각형 95"/>
            <p:cNvSpPr/>
            <p:nvPr/>
          </p:nvSpPr>
          <p:spPr>
            <a:xfrm>
              <a:off x="6415008" y="2082818"/>
              <a:ext cx="721908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>
            <a:off x="930887" y="1160706"/>
            <a:ext cx="3056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2362369" y="812192"/>
            <a:ext cx="503764" cy="628045"/>
            <a:chOff x="3519253" y="1513028"/>
            <a:chExt cx="689151" cy="859170"/>
          </a:xfrm>
        </p:grpSpPr>
        <p:pic>
          <p:nvPicPr>
            <p:cNvPr id="93" name="Picture 2" descr="Etl Icons - Free SVG &amp; PNG Etl Images - Noun Project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253" y="1513028"/>
              <a:ext cx="689151" cy="689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631245" y="2098522"/>
              <a:ext cx="476301" cy="273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0" name="직선 화살표 연결선 59"/>
          <p:cNvCxnSpPr>
            <a:stCxn id="93" idx="3"/>
            <a:endCxn id="91" idx="1"/>
          </p:cNvCxnSpPr>
          <p:nvPr/>
        </p:nvCxnSpPr>
        <p:spPr>
          <a:xfrm flipV="1">
            <a:off x="3051521" y="1156768"/>
            <a:ext cx="3292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3362145" y="872999"/>
            <a:ext cx="498855" cy="583598"/>
            <a:chOff x="4519028" y="1573834"/>
            <a:chExt cx="682434" cy="798366"/>
          </a:xfrm>
        </p:grpSpPr>
        <p:pic>
          <p:nvPicPr>
            <p:cNvPr id="91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519028" y="2098523"/>
              <a:ext cx="682434" cy="27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2" name="직선 화살표 연결선 61"/>
          <p:cNvCxnSpPr>
            <a:stCxn id="91" idx="3"/>
            <a:endCxn id="89" idx="1"/>
          </p:cNvCxnSpPr>
          <p:nvPr/>
        </p:nvCxnSpPr>
        <p:spPr>
          <a:xfrm>
            <a:off x="3948345" y="1156768"/>
            <a:ext cx="31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그룹 62"/>
          <p:cNvGrpSpPr/>
          <p:nvPr/>
        </p:nvGrpSpPr>
        <p:grpSpPr>
          <a:xfrm>
            <a:off x="4267170" y="764057"/>
            <a:ext cx="629416" cy="645324"/>
            <a:chOff x="5424052" y="1464892"/>
            <a:chExt cx="861045" cy="882808"/>
          </a:xfrm>
        </p:grpSpPr>
        <p:pic>
          <p:nvPicPr>
            <p:cNvPr id="89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직사각형 89"/>
            <p:cNvSpPr/>
            <p:nvPr/>
          </p:nvSpPr>
          <p:spPr>
            <a:xfrm>
              <a:off x="5453541" y="2074023"/>
              <a:ext cx="831556" cy="27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4" name="직선 화살표 연결선 63"/>
          <p:cNvCxnSpPr>
            <a:stCxn id="89" idx="3"/>
          </p:cNvCxnSpPr>
          <p:nvPr/>
        </p:nvCxnSpPr>
        <p:spPr>
          <a:xfrm flipV="1">
            <a:off x="5052590" y="1156767"/>
            <a:ext cx="28113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019195" y="1156766"/>
            <a:ext cx="309722" cy="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8504326" y="764057"/>
            <a:ext cx="0" cy="75828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4" descr="Queue png images | PNGWi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27" y="721631"/>
            <a:ext cx="1135483" cy="6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직사각형 51"/>
          <p:cNvSpPr/>
          <p:nvPr/>
        </p:nvSpPr>
        <p:spPr>
          <a:xfrm>
            <a:off x="7483915" y="1152023"/>
            <a:ext cx="8435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 Queue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4209110" y="2033015"/>
            <a:ext cx="1170667" cy="1194922"/>
            <a:chOff x="7567245" y="3141926"/>
            <a:chExt cx="785421" cy="801694"/>
          </a:xfrm>
        </p:grpSpPr>
        <p:pic>
          <p:nvPicPr>
            <p:cNvPr id="68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45" y="3141926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직사각형 68"/>
            <p:cNvSpPr/>
            <p:nvPr/>
          </p:nvSpPr>
          <p:spPr>
            <a:xfrm>
              <a:off x="7602140" y="3737127"/>
              <a:ext cx="691750" cy="206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6079980" y="2113454"/>
            <a:ext cx="1692433" cy="1034044"/>
            <a:chOff x="8570345" y="3166454"/>
            <a:chExt cx="1135483" cy="693758"/>
          </a:xfrm>
        </p:grpSpPr>
        <p:pic>
          <p:nvPicPr>
            <p:cNvPr id="71" name="Picture 14" descr="Queue png images | PNGWing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9130" y1="54297" x2="39130" y2="54297"/>
                          <a14:foregroundMark x1="39022" y1="53516" x2="39022" y2="53516"/>
                          <a14:foregroundMark x1="44239" y1="46875" x2="44239" y2="46875"/>
                          <a14:foregroundMark x1="62500" y1="49609" x2="62500" y2="49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345" y="3166454"/>
              <a:ext cx="1135483" cy="631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직사각형 71"/>
            <p:cNvSpPr/>
            <p:nvPr/>
          </p:nvSpPr>
          <p:spPr>
            <a:xfrm>
              <a:off x="8637627" y="3653719"/>
              <a:ext cx="1004716" cy="206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Message Queue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Picture 20" descr="Database icon PNG and SVG Free Download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11" y="2155539"/>
            <a:ext cx="684040" cy="7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Pod란? | devlog.akas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03" y="2081479"/>
            <a:ext cx="888990" cy="8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직선 화살표 연결선 78"/>
          <p:cNvCxnSpPr/>
          <p:nvPr/>
        </p:nvCxnSpPr>
        <p:spPr>
          <a:xfrm flipV="1">
            <a:off x="1113828" y="263047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/>
          <p:cNvGrpSpPr/>
          <p:nvPr/>
        </p:nvGrpSpPr>
        <p:grpSpPr>
          <a:xfrm>
            <a:off x="2826797" y="2060943"/>
            <a:ext cx="938423" cy="1139067"/>
            <a:chOff x="6534903" y="1562619"/>
            <a:chExt cx="593897" cy="720879"/>
          </a:xfrm>
        </p:grpSpPr>
        <p:pic>
          <p:nvPicPr>
            <p:cNvPr id="81" name="Picture 12" descr="Google Cloud Pub/Sub Reviews 2023: Details, Pricing, &amp; Features | G2"/>
            <p:cNvPicPr>
              <a:picLocks noChangeAspect="1" noChangeArrowheads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833" y="1562619"/>
              <a:ext cx="589967" cy="5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직사각형 81"/>
            <p:cNvSpPr/>
            <p:nvPr/>
          </p:nvSpPr>
          <p:spPr>
            <a:xfrm>
              <a:off x="6534903" y="2088716"/>
              <a:ext cx="552085" cy="194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Pub/Sub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502812" y="2245021"/>
            <a:ext cx="630301" cy="770910"/>
            <a:chOff x="4519028" y="1573834"/>
            <a:chExt cx="630301" cy="770910"/>
          </a:xfrm>
        </p:grpSpPr>
        <p:pic>
          <p:nvPicPr>
            <p:cNvPr id="84" name="Picture 4" descr="Data storage stack variant - Free interface icons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690" y="1573834"/>
              <a:ext cx="567538" cy="56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4519028" y="2098523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ko-KR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1563054" y="2029980"/>
            <a:ext cx="1151722" cy="1200992"/>
            <a:chOff x="5424052" y="1464892"/>
            <a:chExt cx="785421" cy="819021"/>
          </a:xfrm>
        </p:grpSpPr>
        <p:pic>
          <p:nvPicPr>
            <p:cNvPr id="97" name="Picture 6" descr="Serverless Icons - Free SVG &amp; PNG Serverless Images - Noun Project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52" y="1464892"/>
              <a:ext cx="785421" cy="78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직사각형 97"/>
            <p:cNvSpPr/>
            <p:nvPr/>
          </p:nvSpPr>
          <p:spPr>
            <a:xfrm>
              <a:off x="5453541" y="2074023"/>
              <a:ext cx="703129" cy="2098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Serverless</a:t>
              </a:r>
              <a:endParaRPr lang="ko-KR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십자형 102"/>
          <p:cNvSpPr/>
          <p:nvPr/>
        </p:nvSpPr>
        <p:spPr>
          <a:xfrm>
            <a:off x="2670277" y="2470851"/>
            <a:ext cx="319250" cy="319250"/>
          </a:xfrm>
          <a:prstGeom prst="plus">
            <a:avLst>
              <a:gd name="adj" fmla="val 3613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직선 화살표 연결선 104"/>
          <p:cNvCxnSpPr/>
          <p:nvPr/>
        </p:nvCxnSpPr>
        <p:spPr>
          <a:xfrm flipV="1">
            <a:off x="3627486" y="263047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flipV="1">
            <a:off x="5618274" y="263047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/>
          <p:cNvCxnSpPr/>
          <p:nvPr/>
        </p:nvCxnSpPr>
        <p:spPr>
          <a:xfrm rot="10800000" flipV="1">
            <a:off x="7870547" y="263047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/>
          <p:nvPr/>
        </p:nvCxnSpPr>
        <p:spPr>
          <a:xfrm flipV="1">
            <a:off x="10161967" y="2630475"/>
            <a:ext cx="417470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꺾인 연결선 103"/>
          <p:cNvCxnSpPr/>
          <p:nvPr/>
        </p:nvCxnSpPr>
        <p:spPr>
          <a:xfrm>
            <a:off x="692246" y="3272768"/>
            <a:ext cx="5258238" cy="1200380"/>
          </a:xfrm>
          <a:prstGeom prst="bentConnector3">
            <a:avLst>
              <a:gd name="adj1" fmla="val 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꺾인 연결선 108"/>
          <p:cNvCxnSpPr/>
          <p:nvPr/>
        </p:nvCxnSpPr>
        <p:spPr>
          <a:xfrm rot="5400000">
            <a:off x="8777138" y="2037762"/>
            <a:ext cx="1257906" cy="357025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/>
          <p:nvPr/>
        </p:nvCxnSpPr>
        <p:spPr>
          <a:xfrm flipV="1">
            <a:off x="6926196" y="3142402"/>
            <a:ext cx="0" cy="5024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379777" y="5080000"/>
            <a:ext cx="4782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Storage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원본 데이터와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DB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혹은 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Application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가공 데이터의 비교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불일치 검출 데이터의 재입력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2" name="꺾인 연결선 111"/>
          <p:cNvCxnSpPr/>
          <p:nvPr/>
        </p:nvCxnSpPr>
        <p:spPr>
          <a:xfrm>
            <a:off x="930887" y="3215907"/>
            <a:ext cx="4992805" cy="1045846"/>
          </a:xfrm>
          <a:prstGeom prst="bentConnector3">
            <a:avLst>
              <a:gd name="adj1" fmla="val 17"/>
            </a:avLst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/>
          <p:nvPr/>
        </p:nvCxnSpPr>
        <p:spPr>
          <a:xfrm flipV="1">
            <a:off x="7307427" y="3055330"/>
            <a:ext cx="995596" cy="767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95716" y="4562358"/>
            <a:ext cx="258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원본 데이터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647527" y="4575169"/>
            <a:ext cx="258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가공 데이터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95716" y="3823275"/>
            <a:ext cx="258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Pipeline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재입력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84499" y="3458680"/>
            <a:ext cx="258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Consumer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재입력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1318976" y="815019"/>
            <a:ext cx="689612" cy="680629"/>
            <a:chOff x="1318976" y="815019"/>
            <a:chExt cx="689612" cy="680629"/>
          </a:xfrm>
        </p:grpSpPr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15">
              <a:lum bright="70000" contrast="-70000"/>
              <a:extLst/>
            </a:blip>
            <a:stretch>
              <a:fillRect/>
            </a:stretch>
          </p:blipFill>
          <p:spPr>
            <a:xfrm>
              <a:off x="1442552" y="815019"/>
              <a:ext cx="447731" cy="520997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1318976" y="1295593"/>
              <a:ext cx="6896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 Stream</a:t>
              </a:r>
              <a:endParaRPr lang="ko-KR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326958" y="895773"/>
            <a:ext cx="647394" cy="544464"/>
            <a:chOff x="-4544332" y="0"/>
            <a:chExt cx="3486150" cy="2931885"/>
          </a:xfrm>
        </p:grpSpPr>
        <p:pic>
          <p:nvPicPr>
            <p:cNvPr id="121" name="그림 120"/>
            <p:cNvPicPr>
              <a:picLocks noChangeAspect="1"/>
            </p:cNvPicPr>
            <p:nvPr/>
          </p:nvPicPr>
          <p:blipFill rotWithShape="1">
            <a:blip r:embed="rId16">
              <a:extLst/>
            </a:blip>
            <a:srcRect t="-1" b="32552"/>
            <a:stretch/>
          </p:blipFill>
          <p:spPr>
            <a:xfrm>
              <a:off x="-4544332" y="0"/>
              <a:ext cx="3486150" cy="1959429"/>
            </a:xfrm>
            <a:prstGeom prst="rect">
              <a:avLst/>
            </a:prstGeom>
          </p:spPr>
        </p:pic>
        <p:pic>
          <p:nvPicPr>
            <p:cNvPr id="125" name="그림 124"/>
            <p:cNvPicPr>
              <a:picLocks noChangeAspect="1"/>
            </p:cNvPicPr>
            <p:nvPr/>
          </p:nvPicPr>
          <p:blipFill rotWithShape="1">
            <a:blip r:embed="rId16">
              <a:lum bright="70000" contrast="-70000"/>
              <a:extLst/>
            </a:blip>
            <a:srcRect t="67198"/>
            <a:stretch/>
          </p:blipFill>
          <p:spPr>
            <a:xfrm>
              <a:off x="-4544332" y="1978932"/>
              <a:ext cx="3486150" cy="952953"/>
            </a:xfrm>
            <a:prstGeom prst="rect">
              <a:avLst/>
            </a:prstGeom>
          </p:spPr>
        </p:pic>
      </p:grpSp>
      <p:pic>
        <p:nvPicPr>
          <p:cNvPr id="87" name="Picture 2" descr="Pod란? | devlog.akas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01" y="3950574"/>
            <a:ext cx="888990" cy="8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Kubernetes Icons Set &amp; Kubernetes ressources map - Qii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64" y="3823205"/>
            <a:ext cx="1040613" cy="10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" grpId="0" animBg="1"/>
      <p:bldP spid="8" grpId="0" animBg="1"/>
      <p:bldP spid="111" grpId="0"/>
      <p:bldP spid="3" grpId="0"/>
      <p:bldP spid="115" grpId="0"/>
      <p:bldP spid="116" grpId="0"/>
      <p:bldP spid="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913795" y="2764221"/>
            <a:ext cx="10353762" cy="970450"/>
          </a:xfrm>
        </p:spPr>
        <p:txBody>
          <a:bodyPr>
            <a:noAutofit/>
          </a:bodyPr>
          <a:lstStyle/>
          <a:p>
            <a:r>
              <a:rPr lang="en-US" altLang="ko-K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ko-KR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목표</a:t>
            </a: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MSA</a:t>
            </a:r>
            <a:r>
              <a:rPr lang="ko-KR" altLang="ko-KR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구조에서의 로깅 시스템</a:t>
            </a:r>
            <a:endParaRPr lang="en-US" altLang="ko-KR" dirty="0" smtClean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ko-KR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분리된 환경</a:t>
            </a: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ko-KR" altLang="ko-KR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중앙</a:t>
            </a: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집중형</a:t>
            </a:r>
            <a:r>
              <a:rPr lang="ko-KR" altLang="ko-KR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로깅 시스템 구축</a:t>
            </a:r>
            <a:endParaRPr lang="en-US" altLang="ko-KR" dirty="0" smtClean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dirty="0" smtClean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로깅 시스템을 이용한 분석 서비스 확장성</a:t>
            </a:r>
            <a:endParaRPr lang="en-US" altLang="ko-KR" dirty="0" smtClean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6900" indent="0">
              <a:buNone/>
            </a:pPr>
            <a:endParaRPr lang="en-US" altLang="ko-KR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요구사항과 서비스 설계에 대한 생각</a:t>
            </a:r>
            <a:endParaRPr lang="en-US" altLang="ko-KR" dirty="0" smtClean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06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85774" y="409331"/>
            <a:ext cx="10315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채팅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+?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: GSMA RCS </a:t>
            </a:r>
            <a:r>
              <a:rPr lang="ko-KR" altLang="en-US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표준에 기반한 서비스로 국내 약 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</a:t>
            </a:r>
            <a:r>
              <a:rPr lang="ko-KR" altLang="en-US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천만 가입자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하루 약 </a:t>
            </a:r>
            <a:r>
              <a:rPr lang="en-US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9,000</a:t>
            </a:r>
            <a:r>
              <a:rPr lang="ko-KR" altLang="en-US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만 건의 메시지 전송</a:t>
            </a:r>
            <a:endParaRPr lang="en-US" altLang="ko-KR" dirty="0" smtClean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9" name="차트 8"/>
          <p:cNvGraphicFramePr/>
          <p:nvPr>
            <p:extLst/>
          </p:nvPr>
        </p:nvGraphicFramePr>
        <p:xfrm>
          <a:off x="485774" y="1672683"/>
          <a:ext cx="8758587" cy="460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직사각형 2"/>
          <p:cNvSpPr/>
          <p:nvPr/>
        </p:nvSpPr>
        <p:spPr>
          <a:xfrm>
            <a:off x="1880115" y="6119561"/>
            <a:ext cx="5969904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채팅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누적 가입자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 약 </a:t>
            </a:r>
            <a:r>
              <a:rPr lang="en-US" altLang="ko-KR" b="1" dirty="0" smtClean="0">
                <a:solidFill>
                  <a:srgbClr val="FFAE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3,100</a:t>
            </a:r>
            <a:r>
              <a:rPr lang="ko-KR" altLang="en-US" b="1" dirty="0" smtClean="0">
                <a:solidFill>
                  <a:srgbClr val="FFAE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</a:t>
            </a:r>
            <a:r>
              <a:rPr lang="ko-KR" altLang="en-US" b="1" dirty="0">
                <a:solidFill>
                  <a:srgbClr val="FFAE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1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직선 연결선 91"/>
          <p:cNvCxnSpPr>
            <a:endCxn id="157" idx="8"/>
          </p:cNvCxnSpPr>
          <p:nvPr/>
        </p:nvCxnSpPr>
        <p:spPr>
          <a:xfrm flipV="1">
            <a:off x="1397722" y="3384193"/>
            <a:ext cx="956938" cy="245657"/>
          </a:xfrm>
          <a:prstGeom prst="line">
            <a:avLst/>
          </a:prstGeom>
          <a:ln w="19050">
            <a:solidFill>
              <a:srgbClr val="098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384251" y="3749581"/>
            <a:ext cx="970409" cy="435581"/>
          </a:xfrm>
          <a:prstGeom prst="line">
            <a:avLst/>
          </a:prstGeom>
          <a:ln w="19050">
            <a:solidFill>
              <a:srgbClr val="098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/>
          <p:cNvCxnSpPr/>
          <p:nvPr/>
        </p:nvCxnSpPr>
        <p:spPr>
          <a:xfrm>
            <a:off x="1091036" y="4023354"/>
            <a:ext cx="0" cy="297585"/>
          </a:xfrm>
          <a:prstGeom prst="line">
            <a:avLst/>
          </a:prstGeom>
          <a:ln w="19050">
            <a:solidFill>
              <a:srgbClr val="098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>
            <a:endCxn id="159" idx="4"/>
          </p:cNvCxnSpPr>
          <p:nvPr/>
        </p:nvCxnSpPr>
        <p:spPr>
          <a:xfrm>
            <a:off x="1393798" y="2683535"/>
            <a:ext cx="954818" cy="359072"/>
          </a:xfrm>
          <a:prstGeom prst="line">
            <a:avLst/>
          </a:prstGeom>
          <a:ln w="19050">
            <a:solidFill>
              <a:srgbClr val="098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122" idx="3"/>
            <a:endCxn id="132" idx="12"/>
          </p:cNvCxnSpPr>
          <p:nvPr/>
        </p:nvCxnSpPr>
        <p:spPr>
          <a:xfrm>
            <a:off x="1094692" y="3031032"/>
            <a:ext cx="0" cy="297585"/>
          </a:xfrm>
          <a:prstGeom prst="line">
            <a:avLst/>
          </a:prstGeom>
          <a:ln w="19050">
            <a:solidFill>
              <a:srgbClr val="098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>
            <a:stCxn id="157" idx="3"/>
            <a:endCxn id="164" idx="0"/>
          </p:cNvCxnSpPr>
          <p:nvPr/>
        </p:nvCxnSpPr>
        <p:spPr>
          <a:xfrm flipH="1">
            <a:off x="2646529" y="3553757"/>
            <a:ext cx="482" cy="278013"/>
          </a:xfrm>
          <a:prstGeom prst="line">
            <a:avLst/>
          </a:prstGeom>
          <a:ln w="19050">
            <a:solidFill>
              <a:srgbClr val="098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구부러진 연결선 78"/>
          <p:cNvCxnSpPr>
            <a:stCxn id="133" idx="3"/>
            <a:endCxn id="255" idx="1"/>
          </p:cNvCxnSpPr>
          <p:nvPr/>
        </p:nvCxnSpPr>
        <p:spPr>
          <a:xfrm flipV="1">
            <a:off x="1437570" y="3604544"/>
            <a:ext cx="3598282" cy="325726"/>
          </a:xfrm>
          <a:prstGeom prst="curvedConnector3">
            <a:avLst>
              <a:gd name="adj1" fmla="val 60059"/>
            </a:avLst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구부러진 연결선 76"/>
          <p:cNvCxnSpPr>
            <a:stCxn id="123" idx="3"/>
            <a:endCxn id="255" idx="0"/>
          </p:cNvCxnSpPr>
          <p:nvPr/>
        </p:nvCxnSpPr>
        <p:spPr>
          <a:xfrm>
            <a:off x="1437570" y="2954429"/>
            <a:ext cx="3846401" cy="369917"/>
          </a:xfrm>
          <a:prstGeom prst="curvedConnector2">
            <a:avLst/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639" y="276333"/>
            <a:ext cx="4860473" cy="551998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MSA</a:t>
            </a:r>
            <a:r>
              <a:rPr lang="ko-KR" altLang="ko-KR" sz="2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400" b="1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구조에서의 로깅 시스템</a:t>
            </a:r>
            <a:endParaRPr lang="ko-KR" alt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99812" y="1804727"/>
            <a:ext cx="622213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상황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사업자 환경에 따라 나뉜 여러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Cluster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에서 매일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TB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단위의 로그 발생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고민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여러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Cluster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나뉜 로그를 하나의 환경에서 분석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활용할 수 없을까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</a:p>
          <a:p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용도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14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VoC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분석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서비스 모니터링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통계 지표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해결책</a:t>
            </a:r>
            <a:endParaRPr lang="en-US" altLang="ko-KR" sz="1400" b="1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Log agent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에서 하나의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repo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데이터를 모아서 관리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12639" y="845136"/>
            <a:ext cx="1057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요구사항</a:t>
            </a:r>
            <a:endParaRPr lang="en-US" altLang="ko-KR" sz="1600" b="1" dirty="0">
              <a:solidFill>
                <a:schemeClr val="accent5">
                  <a:lumMod val="20000"/>
                  <a:lumOff val="8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46" name="자유형 245"/>
          <p:cNvSpPr/>
          <p:nvPr/>
        </p:nvSpPr>
        <p:spPr>
          <a:xfrm>
            <a:off x="312639" y="1804727"/>
            <a:ext cx="4260490" cy="3170988"/>
          </a:xfrm>
          <a:custGeom>
            <a:avLst/>
            <a:gdLst>
              <a:gd name="connsiteX0" fmla="*/ 170309 w 5322427"/>
              <a:gd name="connsiteY0" fmla="*/ 0 h 3961365"/>
              <a:gd name="connsiteX1" fmla="*/ 5155126 w 5322427"/>
              <a:gd name="connsiteY1" fmla="*/ 0 h 3961365"/>
              <a:gd name="connsiteX2" fmla="*/ 5312052 w 5322427"/>
              <a:gd name="connsiteY2" fmla="*/ 104017 h 3961365"/>
              <a:gd name="connsiteX3" fmla="*/ 5322427 w 5322427"/>
              <a:gd name="connsiteY3" fmla="*/ 155408 h 3961365"/>
              <a:gd name="connsiteX4" fmla="*/ 5307526 w 5322427"/>
              <a:gd name="connsiteY4" fmla="*/ 152400 h 3961365"/>
              <a:gd name="connsiteX5" fmla="*/ 322709 w 5322427"/>
              <a:gd name="connsiteY5" fmla="*/ 152400 h 3961365"/>
              <a:gd name="connsiteX6" fmla="*/ 152400 w 5322427"/>
              <a:gd name="connsiteY6" fmla="*/ 322709 h 3961365"/>
              <a:gd name="connsiteX7" fmla="*/ 152400 w 5322427"/>
              <a:gd name="connsiteY7" fmla="*/ 3946464 h 3961365"/>
              <a:gd name="connsiteX8" fmla="*/ 155408 w 5322427"/>
              <a:gd name="connsiteY8" fmla="*/ 3961365 h 3961365"/>
              <a:gd name="connsiteX9" fmla="*/ 104017 w 5322427"/>
              <a:gd name="connsiteY9" fmla="*/ 3950989 h 3961365"/>
              <a:gd name="connsiteX10" fmla="*/ 0 w 5322427"/>
              <a:gd name="connsiteY10" fmla="*/ 3794064 h 3961365"/>
              <a:gd name="connsiteX11" fmla="*/ 0 w 5322427"/>
              <a:gd name="connsiteY11" fmla="*/ 170309 h 3961365"/>
              <a:gd name="connsiteX12" fmla="*/ 170309 w 5322427"/>
              <a:gd name="connsiteY12" fmla="*/ 0 h 39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22427" h="3961365">
                <a:moveTo>
                  <a:pt x="170309" y="0"/>
                </a:moveTo>
                <a:lnTo>
                  <a:pt x="5155126" y="0"/>
                </a:lnTo>
                <a:cubicBezTo>
                  <a:pt x="5225670" y="0"/>
                  <a:pt x="5286197" y="42891"/>
                  <a:pt x="5312052" y="104017"/>
                </a:cubicBezTo>
                <a:lnTo>
                  <a:pt x="5322427" y="155408"/>
                </a:lnTo>
                <a:lnTo>
                  <a:pt x="5307526" y="152400"/>
                </a:lnTo>
                <a:lnTo>
                  <a:pt x="322709" y="152400"/>
                </a:lnTo>
                <a:cubicBezTo>
                  <a:pt x="228650" y="152400"/>
                  <a:pt x="152400" y="228650"/>
                  <a:pt x="152400" y="322709"/>
                </a:cubicBezTo>
                <a:lnTo>
                  <a:pt x="152400" y="3946464"/>
                </a:lnTo>
                <a:lnTo>
                  <a:pt x="155408" y="3961365"/>
                </a:lnTo>
                <a:lnTo>
                  <a:pt x="104017" y="3950989"/>
                </a:lnTo>
                <a:cubicBezTo>
                  <a:pt x="42891" y="3925135"/>
                  <a:pt x="0" y="3864609"/>
                  <a:pt x="0" y="3794064"/>
                </a:cubicBezTo>
                <a:lnTo>
                  <a:pt x="0" y="170309"/>
                </a:lnTo>
                <a:cubicBezTo>
                  <a:pt x="0" y="76250"/>
                  <a:pt x="76250" y="0"/>
                  <a:pt x="170309" y="0"/>
                </a:cubicBezTo>
                <a:close/>
              </a:path>
            </a:pathLst>
          </a:custGeom>
          <a:noFill/>
          <a:ln w="3175">
            <a:solidFill>
              <a:schemeClr val="tx1">
                <a:lumMod val="95000"/>
                <a:alpha val="32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554217" y="2046305"/>
            <a:ext cx="4262897" cy="3173396"/>
          </a:xfrm>
          <a:prstGeom prst="roundRect">
            <a:avLst>
              <a:gd name="adj" fmla="val 4296"/>
            </a:avLst>
          </a:prstGeom>
          <a:noFill/>
          <a:ln w="3175">
            <a:solidFill>
              <a:schemeClr val="tx1">
                <a:lumMod val="95000"/>
                <a:alpha val="32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8" name="자유형 247"/>
          <p:cNvSpPr/>
          <p:nvPr/>
        </p:nvSpPr>
        <p:spPr>
          <a:xfrm>
            <a:off x="434632" y="1926720"/>
            <a:ext cx="4260490" cy="3170988"/>
          </a:xfrm>
          <a:custGeom>
            <a:avLst/>
            <a:gdLst>
              <a:gd name="connsiteX0" fmla="*/ 170309 w 5322427"/>
              <a:gd name="connsiteY0" fmla="*/ 0 h 3961365"/>
              <a:gd name="connsiteX1" fmla="*/ 5155126 w 5322427"/>
              <a:gd name="connsiteY1" fmla="*/ 0 h 3961365"/>
              <a:gd name="connsiteX2" fmla="*/ 5312052 w 5322427"/>
              <a:gd name="connsiteY2" fmla="*/ 104017 h 3961365"/>
              <a:gd name="connsiteX3" fmla="*/ 5322427 w 5322427"/>
              <a:gd name="connsiteY3" fmla="*/ 155408 h 3961365"/>
              <a:gd name="connsiteX4" fmla="*/ 5307526 w 5322427"/>
              <a:gd name="connsiteY4" fmla="*/ 152400 h 3961365"/>
              <a:gd name="connsiteX5" fmla="*/ 322709 w 5322427"/>
              <a:gd name="connsiteY5" fmla="*/ 152400 h 3961365"/>
              <a:gd name="connsiteX6" fmla="*/ 152400 w 5322427"/>
              <a:gd name="connsiteY6" fmla="*/ 322709 h 3961365"/>
              <a:gd name="connsiteX7" fmla="*/ 152400 w 5322427"/>
              <a:gd name="connsiteY7" fmla="*/ 3946464 h 3961365"/>
              <a:gd name="connsiteX8" fmla="*/ 155408 w 5322427"/>
              <a:gd name="connsiteY8" fmla="*/ 3961365 h 3961365"/>
              <a:gd name="connsiteX9" fmla="*/ 104017 w 5322427"/>
              <a:gd name="connsiteY9" fmla="*/ 3950989 h 3961365"/>
              <a:gd name="connsiteX10" fmla="*/ 0 w 5322427"/>
              <a:gd name="connsiteY10" fmla="*/ 3794064 h 3961365"/>
              <a:gd name="connsiteX11" fmla="*/ 0 w 5322427"/>
              <a:gd name="connsiteY11" fmla="*/ 170309 h 3961365"/>
              <a:gd name="connsiteX12" fmla="*/ 170309 w 5322427"/>
              <a:gd name="connsiteY12" fmla="*/ 0 h 396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22427" h="3961365">
                <a:moveTo>
                  <a:pt x="170309" y="0"/>
                </a:moveTo>
                <a:lnTo>
                  <a:pt x="5155126" y="0"/>
                </a:lnTo>
                <a:cubicBezTo>
                  <a:pt x="5225670" y="0"/>
                  <a:pt x="5286197" y="42891"/>
                  <a:pt x="5312052" y="104017"/>
                </a:cubicBezTo>
                <a:lnTo>
                  <a:pt x="5322427" y="155408"/>
                </a:lnTo>
                <a:lnTo>
                  <a:pt x="5307526" y="152400"/>
                </a:lnTo>
                <a:lnTo>
                  <a:pt x="322709" y="152400"/>
                </a:lnTo>
                <a:cubicBezTo>
                  <a:pt x="228650" y="152400"/>
                  <a:pt x="152400" y="228650"/>
                  <a:pt x="152400" y="322709"/>
                </a:cubicBezTo>
                <a:lnTo>
                  <a:pt x="152400" y="3946464"/>
                </a:lnTo>
                <a:lnTo>
                  <a:pt x="155408" y="3961365"/>
                </a:lnTo>
                <a:lnTo>
                  <a:pt x="104017" y="3950989"/>
                </a:lnTo>
                <a:cubicBezTo>
                  <a:pt x="42891" y="3925135"/>
                  <a:pt x="0" y="3864609"/>
                  <a:pt x="0" y="3794064"/>
                </a:cubicBezTo>
                <a:lnTo>
                  <a:pt x="0" y="170309"/>
                </a:lnTo>
                <a:cubicBezTo>
                  <a:pt x="0" y="76250"/>
                  <a:pt x="76250" y="0"/>
                  <a:pt x="170309" y="0"/>
                </a:cubicBezTo>
                <a:close/>
              </a:path>
            </a:pathLst>
          </a:custGeom>
          <a:noFill/>
          <a:ln w="3175">
            <a:solidFill>
              <a:schemeClr val="tx1">
                <a:lumMod val="95000"/>
                <a:alpha val="32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5" name="Picture 20" descr="Database icon PNG and SVG Free Download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52" y="3324346"/>
            <a:ext cx="496238" cy="5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직사각형 273"/>
          <p:cNvSpPr/>
          <p:nvPr/>
        </p:nvSpPr>
        <p:spPr>
          <a:xfrm>
            <a:off x="4071432" y="4970924"/>
            <a:ext cx="772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N</a:t>
            </a: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5" name="그룹 274"/>
          <p:cNvGrpSpPr/>
          <p:nvPr/>
        </p:nvGrpSpPr>
        <p:grpSpPr>
          <a:xfrm rot="5400000">
            <a:off x="1952034" y="3658845"/>
            <a:ext cx="21748" cy="143465"/>
            <a:chOff x="1718197" y="3429917"/>
            <a:chExt cx="34013" cy="224374"/>
          </a:xfrm>
        </p:grpSpPr>
        <p:sp>
          <p:nvSpPr>
            <p:cNvPr id="276" name="타원 275"/>
            <p:cNvSpPr/>
            <p:nvPr/>
          </p:nvSpPr>
          <p:spPr>
            <a:xfrm>
              <a:off x="1718197" y="3429917"/>
              <a:ext cx="34013" cy="346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77" name="타원 276"/>
            <p:cNvSpPr/>
            <p:nvPr/>
          </p:nvSpPr>
          <p:spPr>
            <a:xfrm>
              <a:off x="1718197" y="3523856"/>
              <a:ext cx="34013" cy="346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78" name="타원 277"/>
            <p:cNvSpPr/>
            <p:nvPr/>
          </p:nvSpPr>
          <p:spPr>
            <a:xfrm>
              <a:off x="1718197" y="3619594"/>
              <a:ext cx="34013" cy="346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cxnSp>
        <p:nvCxnSpPr>
          <p:cNvPr id="308" name="직선 연결선 307"/>
          <p:cNvCxnSpPr/>
          <p:nvPr/>
        </p:nvCxnSpPr>
        <p:spPr>
          <a:xfrm>
            <a:off x="5730950" y="1331494"/>
            <a:ext cx="0" cy="4759925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자유형 138"/>
          <p:cNvSpPr/>
          <p:nvPr/>
        </p:nvSpPr>
        <p:spPr>
          <a:xfrm rot="19800000">
            <a:off x="835637" y="4307953"/>
            <a:ext cx="517309" cy="298814"/>
          </a:xfrm>
          <a:custGeom>
            <a:avLst/>
            <a:gdLst>
              <a:gd name="connsiteX0" fmla="*/ 427425 w 641234"/>
              <a:gd name="connsiteY0" fmla="*/ 0 h 370397"/>
              <a:gd name="connsiteX1" fmla="*/ 641234 w 641234"/>
              <a:gd name="connsiteY1" fmla="*/ 368636 h 370397"/>
              <a:gd name="connsiteX2" fmla="*/ 214831 w 641234"/>
              <a:gd name="connsiteY2" fmla="*/ 368636 h 370397"/>
              <a:gd name="connsiteX3" fmla="*/ 213809 w 641234"/>
              <a:gd name="connsiteY3" fmla="*/ 370397 h 370397"/>
              <a:gd name="connsiteX4" fmla="*/ 0 w 641234"/>
              <a:gd name="connsiteY4" fmla="*/ 1761 h 370397"/>
              <a:gd name="connsiteX5" fmla="*/ 426404 w 641234"/>
              <a:gd name="connsiteY5" fmla="*/ 1761 h 37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234" h="370397">
                <a:moveTo>
                  <a:pt x="427425" y="0"/>
                </a:moveTo>
                <a:lnTo>
                  <a:pt x="641234" y="368636"/>
                </a:lnTo>
                <a:lnTo>
                  <a:pt x="214831" y="368636"/>
                </a:lnTo>
                <a:lnTo>
                  <a:pt x="213809" y="370397"/>
                </a:lnTo>
                <a:lnTo>
                  <a:pt x="0" y="1761"/>
                </a:lnTo>
                <a:lnTo>
                  <a:pt x="426404" y="1761"/>
                </a:lnTo>
                <a:close/>
              </a:path>
            </a:pathLst>
          </a:custGeom>
          <a:solidFill>
            <a:srgbClr val="5FB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5" name="구부러진 연결선 74"/>
          <p:cNvCxnSpPr>
            <a:stCxn id="138" idx="3"/>
            <a:endCxn id="255" idx="2"/>
          </p:cNvCxnSpPr>
          <p:nvPr/>
        </p:nvCxnSpPr>
        <p:spPr>
          <a:xfrm flipV="1">
            <a:off x="1437570" y="3884742"/>
            <a:ext cx="3846401" cy="1008333"/>
          </a:xfrm>
          <a:prstGeom prst="curvedConnector2">
            <a:avLst/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구부러진 연결선 81"/>
          <p:cNvCxnSpPr>
            <a:stCxn id="163" idx="3"/>
            <a:endCxn id="255" idx="2"/>
          </p:cNvCxnSpPr>
          <p:nvPr/>
        </p:nvCxnSpPr>
        <p:spPr>
          <a:xfrm flipV="1">
            <a:off x="2989889" y="3884742"/>
            <a:ext cx="2294082" cy="555217"/>
          </a:xfrm>
          <a:prstGeom prst="curvedConnector2">
            <a:avLst/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구부러진 연결선 83"/>
          <p:cNvCxnSpPr>
            <a:stCxn id="158" idx="3"/>
            <a:endCxn id="255" idx="1"/>
          </p:cNvCxnSpPr>
          <p:nvPr/>
        </p:nvCxnSpPr>
        <p:spPr>
          <a:xfrm>
            <a:off x="2989889" y="3477154"/>
            <a:ext cx="2045963" cy="127390"/>
          </a:xfrm>
          <a:prstGeom prst="curvedConnector3">
            <a:avLst>
              <a:gd name="adj1" fmla="val 97486"/>
            </a:avLst>
          </a:prstGeom>
          <a:ln w="19050">
            <a:solidFill>
              <a:srgbClr val="C1DFF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그룹 165"/>
          <p:cNvGrpSpPr/>
          <p:nvPr/>
        </p:nvGrpSpPr>
        <p:grpSpPr>
          <a:xfrm>
            <a:off x="801022" y="2352776"/>
            <a:ext cx="636548" cy="720672"/>
            <a:chOff x="801022" y="2352776"/>
            <a:chExt cx="636548" cy="720672"/>
          </a:xfrm>
        </p:grpSpPr>
        <p:grpSp>
          <p:nvGrpSpPr>
            <p:cNvPr id="121" name="그룹 120"/>
            <p:cNvGrpSpPr/>
            <p:nvPr/>
          </p:nvGrpSpPr>
          <p:grpSpPr>
            <a:xfrm>
              <a:off x="801022" y="2352776"/>
              <a:ext cx="636548" cy="720672"/>
              <a:chOff x="5901826" y="2391815"/>
              <a:chExt cx="636548" cy="720672"/>
            </a:xfrm>
          </p:grpSpPr>
          <p:sp>
            <p:nvSpPr>
              <p:cNvPr id="122" name="자유형 121"/>
              <p:cNvSpPr/>
              <p:nvPr/>
            </p:nvSpPr>
            <p:spPr>
              <a:xfrm rot="5400000">
                <a:off x="5856368" y="2437273"/>
                <a:ext cx="678256" cy="587340"/>
              </a:xfrm>
              <a:custGeom>
                <a:avLst/>
                <a:gdLst>
                  <a:gd name="connsiteX0" fmla="*/ 700945 w 2816486"/>
                  <a:gd name="connsiteY0" fmla="*/ 0 h 2438953"/>
                  <a:gd name="connsiteX1" fmla="*/ 2115537 w 2816486"/>
                  <a:gd name="connsiteY1" fmla="*/ 0 h 2438953"/>
                  <a:gd name="connsiteX2" fmla="*/ 2112363 w 2816486"/>
                  <a:gd name="connsiteY2" fmla="*/ 5473 h 2438953"/>
                  <a:gd name="connsiteX3" fmla="*/ 2816486 w 2816486"/>
                  <a:gd name="connsiteY3" fmla="*/ 1219476 h 2438953"/>
                  <a:gd name="connsiteX4" fmla="*/ 2816486 w 2816486"/>
                  <a:gd name="connsiteY4" fmla="*/ 1219476 h 2438953"/>
                  <a:gd name="connsiteX5" fmla="*/ 2816486 w 2816486"/>
                  <a:gd name="connsiteY5" fmla="*/ 1219476 h 2438953"/>
                  <a:gd name="connsiteX6" fmla="*/ 2816486 w 2816486"/>
                  <a:gd name="connsiteY6" fmla="*/ 1219477 h 2438953"/>
                  <a:gd name="connsiteX7" fmla="*/ 2816486 w 2816486"/>
                  <a:gd name="connsiteY7" fmla="*/ 1219477 h 2438953"/>
                  <a:gd name="connsiteX8" fmla="*/ 2112365 w 2816486"/>
                  <a:gd name="connsiteY8" fmla="*/ 2433477 h 2438953"/>
                  <a:gd name="connsiteX9" fmla="*/ 2115541 w 2816486"/>
                  <a:gd name="connsiteY9" fmla="*/ 2438953 h 2438953"/>
                  <a:gd name="connsiteX10" fmla="*/ 700949 w 2816486"/>
                  <a:gd name="connsiteY10" fmla="*/ 2438953 h 2438953"/>
                  <a:gd name="connsiteX11" fmla="*/ 704123 w 2816486"/>
                  <a:gd name="connsiteY11" fmla="*/ 2433481 h 2438953"/>
                  <a:gd name="connsiteX12" fmla="*/ 0 w 2816486"/>
                  <a:gd name="connsiteY12" fmla="*/ 1219477 h 2438953"/>
                  <a:gd name="connsiteX13" fmla="*/ 0 w 2816486"/>
                  <a:gd name="connsiteY13" fmla="*/ 1219477 h 2438953"/>
                  <a:gd name="connsiteX14" fmla="*/ 0 w 2816486"/>
                  <a:gd name="connsiteY14" fmla="*/ 1219476 h 2438953"/>
                  <a:gd name="connsiteX15" fmla="*/ 0 w 2816486"/>
                  <a:gd name="connsiteY15" fmla="*/ 1219476 h 2438953"/>
                  <a:gd name="connsiteX16" fmla="*/ 0 w 2816486"/>
                  <a:gd name="connsiteY16" fmla="*/ 1219476 h 2438953"/>
                  <a:gd name="connsiteX17" fmla="*/ 704121 w 2816486"/>
                  <a:gd name="connsiteY17" fmla="*/ 5476 h 243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486" h="2438953">
                    <a:moveTo>
                      <a:pt x="700945" y="0"/>
                    </a:moveTo>
                    <a:lnTo>
                      <a:pt x="2115537" y="0"/>
                    </a:lnTo>
                    <a:lnTo>
                      <a:pt x="2112363" y="5473"/>
                    </a:lnTo>
                    <a:lnTo>
                      <a:pt x="2816486" y="1219476"/>
                    </a:lnTo>
                    <a:lnTo>
                      <a:pt x="2816486" y="1219476"/>
                    </a:lnTo>
                    <a:lnTo>
                      <a:pt x="2816486" y="1219476"/>
                    </a:lnTo>
                    <a:lnTo>
                      <a:pt x="2816486" y="1219477"/>
                    </a:lnTo>
                    <a:lnTo>
                      <a:pt x="2816486" y="1219477"/>
                    </a:lnTo>
                    <a:lnTo>
                      <a:pt x="2112365" y="2433477"/>
                    </a:lnTo>
                    <a:lnTo>
                      <a:pt x="2115541" y="2438953"/>
                    </a:lnTo>
                    <a:lnTo>
                      <a:pt x="700949" y="2438953"/>
                    </a:lnTo>
                    <a:lnTo>
                      <a:pt x="704123" y="2433481"/>
                    </a:lnTo>
                    <a:lnTo>
                      <a:pt x="0" y="1219477"/>
                    </a:lnTo>
                    <a:lnTo>
                      <a:pt x="0" y="1219477"/>
                    </a:lnTo>
                    <a:lnTo>
                      <a:pt x="0" y="1219476"/>
                    </a:lnTo>
                    <a:lnTo>
                      <a:pt x="0" y="1219476"/>
                    </a:lnTo>
                    <a:lnTo>
                      <a:pt x="0" y="1219476"/>
                    </a:lnTo>
                    <a:lnTo>
                      <a:pt x="704121" y="5476"/>
                    </a:lnTo>
                    <a:close/>
                  </a:path>
                </a:pathLst>
              </a:custGeom>
              <a:noFill/>
              <a:ln w="25400">
                <a:solidFill>
                  <a:srgbClr val="5FB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23" name="Picture 2" descr="Log file Icons &amp; Symbols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335" y="2874448"/>
                <a:ext cx="238039" cy="238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" name="자유형 123"/>
              <p:cNvSpPr/>
              <p:nvPr/>
            </p:nvSpPr>
            <p:spPr>
              <a:xfrm rot="19800000">
                <a:off x="5936441" y="2408346"/>
                <a:ext cx="517309" cy="298814"/>
              </a:xfrm>
              <a:custGeom>
                <a:avLst/>
                <a:gdLst>
                  <a:gd name="connsiteX0" fmla="*/ 427425 w 641234"/>
                  <a:gd name="connsiteY0" fmla="*/ 0 h 370397"/>
                  <a:gd name="connsiteX1" fmla="*/ 641234 w 641234"/>
                  <a:gd name="connsiteY1" fmla="*/ 368636 h 370397"/>
                  <a:gd name="connsiteX2" fmla="*/ 214831 w 641234"/>
                  <a:gd name="connsiteY2" fmla="*/ 368636 h 370397"/>
                  <a:gd name="connsiteX3" fmla="*/ 213809 w 641234"/>
                  <a:gd name="connsiteY3" fmla="*/ 370397 h 370397"/>
                  <a:gd name="connsiteX4" fmla="*/ 0 w 641234"/>
                  <a:gd name="connsiteY4" fmla="*/ 1761 h 370397"/>
                  <a:gd name="connsiteX5" fmla="*/ 426404 w 641234"/>
                  <a:gd name="connsiteY5" fmla="*/ 1761 h 37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234" h="370397">
                    <a:moveTo>
                      <a:pt x="427425" y="0"/>
                    </a:moveTo>
                    <a:lnTo>
                      <a:pt x="641234" y="368636"/>
                    </a:lnTo>
                    <a:lnTo>
                      <a:pt x="214831" y="368636"/>
                    </a:lnTo>
                    <a:lnTo>
                      <a:pt x="213809" y="370397"/>
                    </a:lnTo>
                    <a:lnTo>
                      <a:pt x="0" y="1761"/>
                    </a:lnTo>
                    <a:lnTo>
                      <a:pt x="426404" y="1761"/>
                    </a:lnTo>
                    <a:close/>
                  </a:path>
                </a:pathLst>
              </a:custGeom>
              <a:solidFill>
                <a:srgbClr val="5FB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020960" y="2711550"/>
                <a:ext cx="34176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FT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0" name="그림 9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85" b="99043" l="9328" r="8955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8477" y="2407316"/>
              <a:ext cx="272430" cy="212455"/>
            </a:xfrm>
            <a:prstGeom prst="rect">
              <a:avLst/>
            </a:prstGeom>
          </p:spPr>
        </p:pic>
      </p:grpSp>
      <p:grpSp>
        <p:nvGrpSpPr>
          <p:cNvPr id="111" name="그룹 110"/>
          <p:cNvGrpSpPr/>
          <p:nvPr/>
        </p:nvGrpSpPr>
        <p:grpSpPr>
          <a:xfrm>
            <a:off x="765496" y="4287570"/>
            <a:ext cx="672074" cy="724524"/>
            <a:chOff x="765496" y="4287570"/>
            <a:chExt cx="672074" cy="724524"/>
          </a:xfrm>
        </p:grpSpPr>
        <p:sp>
          <p:nvSpPr>
            <p:cNvPr id="135" name="TextBox 134"/>
            <p:cNvSpPr txBox="1"/>
            <p:nvPr/>
          </p:nvSpPr>
          <p:spPr>
            <a:xfrm>
              <a:off x="765496" y="4567269"/>
              <a:ext cx="6719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Account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자유형 136"/>
            <p:cNvSpPr/>
            <p:nvPr/>
          </p:nvSpPr>
          <p:spPr>
            <a:xfrm rot="5400000">
              <a:off x="755564" y="4336880"/>
              <a:ext cx="678256" cy="587340"/>
            </a:xfrm>
            <a:custGeom>
              <a:avLst/>
              <a:gdLst>
                <a:gd name="connsiteX0" fmla="*/ 700945 w 2816486"/>
                <a:gd name="connsiteY0" fmla="*/ 0 h 2438953"/>
                <a:gd name="connsiteX1" fmla="*/ 2115537 w 2816486"/>
                <a:gd name="connsiteY1" fmla="*/ 0 h 2438953"/>
                <a:gd name="connsiteX2" fmla="*/ 2112363 w 2816486"/>
                <a:gd name="connsiteY2" fmla="*/ 5473 h 2438953"/>
                <a:gd name="connsiteX3" fmla="*/ 2816486 w 2816486"/>
                <a:gd name="connsiteY3" fmla="*/ 1219476 h 2438953"/>
                <a:gd name="connsiteX4" fmla="*/ 2816486 w 2816486"/>
                <a:gd name="connsiteY4" fmla="*/ 1219476 h 2438953"/>
                <a:gd name="connsiteX5" fmla="*/ 2816486 w 2816486"/>
                <a:gd name="connsiteY5" fmla="*/ 1219476 h 2438953"/>
                <a:gd name="connsiteX6" fmla="*/ 2816486 w 2816486"/>
                <a:gd name="connsiteY6" fmla="*/ 1219477 h 2438953"/>
                <a:gd name="connsiteX7" fmla="*/ 2816486 w 2816486"/>
                <a:gd name="connsiteY7" fmla="*/ 1219477 h 2438953"/>
                <a:gd name="connsiteX8" fmla="*/ 2112365 w 2816486"/>
                <a:gd name="connsiteY8" fmla="*/ 2433477 h 2438953"/>
                <a:gd name="connsiteX9" fmla="*/ 2115541 w 2816486"/>
                <a:gd name="connsiteY9" fmla="*/ 2438953 h 2438953"/>
                <a:gd name="connsiteX10" fmla="*/ 700949 w 2816486"/>
                <a:gd name="connsiteY10" fmla="*/ 2438953 h 2438953"/>
                <a:gd name="connsiteX11" fmla="*/ 704123 w 2816486"/>
                <a:gd name="connsiteY11" fmla="*/ 2433481 h 2438953"/>
                <a:gd name="connsiteX12" fmla="*/ 0 w 2816486"/>
                <a:gd name="connsiteY12" fmla="*/ 1219477 h 2438953"/>
                <a:gd name="connsiteX13" fmla="*/ 0 w 2816486"/>
                <a:gd name="connsiteY13" fmla="*/ 1219477 h 2438953"/>
                <a:gd name="connsiteX14" fmla="*/ 0 w 2816486"/>
                <a:gd name="connsiteY14" fmla="*/ 1219476 h 2438953"/>
                <a:gd name="connsiteX15" fmla="*/ 0 w 2816486"/>
                <a:gd name="connsiteY15" fmla="*/ 1219476 h 2438953"/>
                <a:gd name="connsiteX16" fmla="*/ 0 w 2816486"/>
                <a:gd name="connsiteY16" fmla="*/ 1219476 h 2438953"/>
                <a:gd name="connsiteX17" fmla="*/ 704121 w 2816486"/>
                <a:gd name="connsiteY17" fmla="*/ 5476 h 243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486" h="2438953">
                  <a:moveTo>
                    <a:pt x="700945" y="0"/>
                  </a:moveTo>
                  <a:lnTo>
                    <a:pt x="2115537" y="0"/>
                  </a:lnTo>
                  <a:lnTo>
                    <a:pt x="2112363" y="5473"/>
                  </a:lnTo>
                  <a:lnTo>
                    <a:pt x="2816486" y="1219476"/>
                  </a:lnTo>
                  <a:lnTo>
                    <a:pt x="2816486" y="1219476"/>
                  </a:lnTo>
                  <a:lnTo>
                    <a:pt x="2816486" y="1219476"/>
                  </a:lnTo>
                  <a:lnTo>
                    <a:pt x="2816486" y="1219477"/>
                  </a:lnTo>
                  <a:lnTo>
                    <a:pt x="2816486" y="1219477"/>
                  </a:lnTo>
                  <a:lnTo>
                    <a:pt x="2112365" y="2433477"/>
                  </a:lnTo>
                  <a:lnTo>
                    <a:pt x="2115541" y="2438953"/>
                  </a:lnTo>
                  <a:lnTo>
                    <a:pt x="700949" y="2438953"/>
                  </a:lnTo>
                  <a:lnTo>
                    <a:pt x="704123" y="2433481"/>
                  </a:lnTo>
                  <a:lnTo>
                    <a:pt x="0" y="1219477"/>
                  </a:lnTo>
                  <a:lnTo>
                    <a:pt x="0" y="1219477"/>
                  </a:lnTo>
                  <a:lnTo>
                    <a:pt x="0" y="1219476"/>
                  </a:lnTo>
                  <a:lnTo>
                    <a:pt x="0" y="1219476"/>
                  </a:lnTo>
                  <a:lnTo>
                    <a:pt x="0" y="1219476"/>
                  </a:lnTo>
                  <a:lnTo>
                    <a:pt x="704121" y="5476"/>
                  </a:lnTo>
                  <a:close/>
                </a:path>
              </a:pathLst>
            </a:custGeom>
            <a:noFill/>
            <a:ln w="25400">
              <a:solidFill>
                <a:srgbClr val="5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8" name="Picture 2" descr="Log file Icons &amp; Symbols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31" y="4774055"/>
              <a:ext cx="238039" cy="238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38" b="96273" l="9831" r="89888">
                          <a14:foregroundMark x1="50000" y1="35404" x2="43258" y2="45342"/>
                          <a14:foregroundMark x1="54213" y1="63665" x2="33146" y2="658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4633" y="4287570"/>
              <a:ext cx="369133" cy="333879"/>
            </a:xfrm>
            <a:prstGeom prst="rect">
              <a:avLst/>
            </a:prstGeom>
          </p:spPr>
        </p:pic>
      </p:grpSp>
      <p:grpSp>
        <p:nvGrpSpPr>
          <p:cNvPr id="167" name="그룹 166"/>
          <p:cNvGrpSpPr/>
          <p:nvPr/>
        </p:nvGrpSpPr>
        <p:grpSpPr>
          <a:xfrm>
            <a:off x="2283170" y="2861957"/>
            <a:ext cx="731290" cy="734216"/>
            <a:chOff x="2283170" y="2861957"/>
            <a:chExt cx="731290" cy="734216"/>
          </a:xfrm>
        </p:grpSpPr>
        <p:grpSp>
          <p:nvGrpSpPr>
            <p:cNvPr id="156" name="그룹 155"/>
            <p:cNvGrpSpPr/>
            <p:nvPr/>
          </p:nvGrpSpPr>
          <p:grpSpPr>
            <a:xfrm>
              <a:off x="2283170" y="2875501"/>
              <a:ext cx="731290" cy="720672"/>
              <a:chOff x="5831655" y="2391815"/>
              <a:chExt cx="731290" cy="720672"/>
            </a:xfrm>
          </p:grpSpPr>
          <p:sp>
            <p:nvSpPr>
              <p:cNvPr id="157" name="자유형 156"/>
              <p:cNvSpPr/>
              <p:nvPr/>
            </p:nvSpPr>
            <p:spPr>
              <a:xfrm rot="5400000">
                <a:off x="5856368" y="2437273"/>
                <a:ext cx="678256" cy="587340"/>
              </a:xfrm>
              <a:custGeom>
                <a:avLst/>
                <a:gdLst>
                  <a:gd name="connsiteX0" fmla="*/ 700945 w 2816486"/>
                  <a:gd name="connsiteY0" fmla="*/ 0 h 2438953"/>
                  <a:gd name="connsiteX1" fmla="*/ 2115537 w 2816486"/>
                  <a:gd name="connsiteY1" fmla="*/ 0 h 2438953"/>
                  <a:gd name="connsiteX2" fmla="*/ 2112363 w 2816486"/>
                  <a:gd name="connsiteY2" fmla="*/ 5473 h 2438953"/>
                  <a:gd name="connsiteX3" fmla="*/ 2816486 w 2816486"/>
                  <a:gd name="connsiteY3" fmla="*/ 1219476 h 2438953"/>
                  <a:gd name="connsiteX4" fmla="*/ 2816486 w 2816486"/>
                  <a:gd name="connsiteY4" fmla="*/ 1219476 h 2438953"/>
                  <a:gd name="connsiteX5" fmla="*/ 2816486 w 2816486"/>
                  <a:gd name="connsiteY5" fmla="*/ 1219476 h 2438953"/>
                  <a:gd name="connsiteX6" fmla="*/ 2816486 w 2816486"/>
                  <a:gd name="connsiteY6" fmla="*/ 1219477 h 2438953"/>
                  <a:gd name="connsiteX7" fmla="*/ 2816486 w 2816486"/>
                  <a:gd name="connsiteY7" fmla="*/ 1219477 h 2438953"/>
                  <a:gd name="connsiteX8" fmla="*/ 2112365 w 2816486"/>
                  <a:gd name="connsiteY8" fmla="*/ 2433477 h 2438953"/>
                  <a:gd name="connsiteX9" fmla="*/ 2115541 w 2816486"/>
                  <a:gd name="connsiteY9" fmla="*/ 2438953 h 2438953"/>
                  <a:gd name="connsiteX10" fmla="*/ 700949 w 2816486"/>
                  <a:gd name="connsiteY10" fmla="*/ 2438953 h 2438953"/>
                  <a:gd name="connsiteX11" fmla="*/ 704123 w 2816486"/>
                  <a:gd name="connsiteY11" fmla="*/ 2433481 h 2438953"/>
                  <a:gd name="connsiteX12" fmla="*/ 0 w 2816486"/>
                  <a:gd name="connsiteY12" fmla="*/ 1219477 h 2438953"/>
                  <a:gd name="connsiteX13" fmla="*/ 0 w 2816486"/>
                  <a:gd name="connsiteY13" fmla="*/ 1219477 h 2438953"/>
                  <a:gd name="connsiteX14" fmla="*/ 0 w 2816486"/>
                  <a:gd name="connsiteY14" fmla="*/ 1219476 h 2438953"/>
                  <a:gd name="connsiteX15" fmla="*/ 0 w 2816486"/>
                  <a:gd name="connsiteY15" fmla="*/ 1219476 h 2438953"/>
                  <a:gd name="connsiteX16" fmla="*/ 0 w 2816486"/>
                  <a:gd name="connsiteY16" fmla="*/ 1219476 h 2438953"/>
                  <a:gd name="connsiteX17" fmla="*/ 704121 w 2816486"/>
                  <a:gd name="connsiteY17" fmla="*/ 5476 h 243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486" h="2438953">
                    <a:moveTo>
                      <a:pt x="700945" y="0"/>
                    </a:moveTo>
                    <a:lnTo>
                      <a:pt x="2115537" y="0"/>
                    </a:lnTo>
                    <a:lnTo>
                      <a:pt x="2112363" y="5473"/>
                    </a:lnTo>
                    <a:lnTo>
                      <a:pt x="2816486" y="1219476"/>
                    </a:lnTo>
                    <a:lnTo>
                      <a:pt x="2816486" y="1219476"/>
                    </a:lnTo>
                    <a:lnTo>
                      <a:pt x="2816486" y="1219476"/>
                    </a:lnTo>
                    <a:lnTo>
                      <a:pt x="2816486" y="1219477"/>
                    </a:lnTo>
                    <a:lnTo>
                      <a:pt x="2816486" y="1219477"/>
                    </a:lnTo>
                    <a:lnTo>
                      <a:pt x="2112365" y="2433477"/>
                    </a:lnTo>
                    <a:lnTo>
                      <a:pt x="2115541" y="2438953"/>
                    </a:lnTo>
                    <a:lnTo>
                      <a:pt x="700949" y="2438953"/>
                    </a:lnTo>
                    <a:lnTo>
                      <a:pt x="704123" y="2433481"/>
                    </a:lnTo>
                    <a:lnTo>
                      <a:pt x="0" y="1219477"/>
                    </a:lnTo>
                    <a:lnTo>
                      <a:pt x="0" y="1219477"/>
                    </a:lnTo>
                    <a:lnTo>
                      <a:pt x="0" y="1219476"/>
                    </a:lnTo>
                    <a:lnTo>
                      <a:pt x="0" y="1219476"/>
                    </a:lnTo>
                    <a:lnTo>
                      <a:pt x="0" y="1219476"/>
                    </a:lnTo>
                    <a:lnTo>
                      <a:pt x="704121" y="5476"/>
                    </a:lnTo>
                    <a:close/>
                  </a:path>
                </a:pathLst>
              </a:custGeom>
              <a:noFill/>
              <a:ln w="25400">
                <a:solidFill>
                  <a:srgbClr val="5FB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58" name="Picture 2" descr="Log file Icons &amp; Symbols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335" y="2874448"/>
                <a:ext cx="238039" cy="238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9" name="자유형 158"/>
              <p:cNvSpPr/>
              <p:nvPr/>
            </p:nvSpPr>
            <p:spPr>
              <a:xfrm rot="19800000">
                <a:off x="5936441" y="2408346"/>
                <a:ext cx="517309" cy="298814"/>
              </a:xfrm>
              <a:custGeom>
                <a:avLst/>
                <a:gdLst>
                  <a:gd name="connsiteX0" fmla="*/ 427425 w 641234"/>
                  <a:gd name="connsiteY0" fmla="*/ 0 h 370397"/>
                  <a:gd name="connsiteX1" fmla="*/ 641234 w 641234"/>
                  <a:gd name="connsiteY1" fmla="*/ 368636 h 370397"/>
                  <a:gd name="connsiteX2" fmla="*/ 214831 w 641234"/>
                  <a:gd name="connsiteY2" fmla="*/ 368636 h 370397"/>
                  <a:gd name="connsiteX3" fmla="*/ 213809 w 641234"/>
                  <a:gd name="connsiteY3" fmla="*/ 370397 h 370397"/>
                  <a:gd name="connsiteX4" fmla="*/ 0 w 641234"/>
                  <a:gd name="connsiteY4" fmla="*/ 1761 h 370397"/>
                  <a:gd name="connsiteX5" fmla="*/ 426404 w 641234"/>
                  <a:gd name="connsiteY5" fmla="*/ 1761 h 37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234" h="370397">
                    <a:moveTo>
                      <a:pt x="427425" y="0"/>
                    </a:moveTo>
                    <a:lnTo>
                      <a:pt x="641234" y="368636"/>
                    </a:lnTo>
                    <a:lnTo>
                      <a:pt x="214831" y="368636"/>
                    </a:lnTo>
                    <a:lnTo>
                      <a:pt x="213809" y="370397"/>
                    </a:lnTo>
                    <a:lnTo>
                      <a:pt x="0" y="1761"/>
                    </a:lnTo>
                    <a:lnTo>
                      <a:pt x="426404" y="1761"/>
                    </a:lnTo>
                    <a:close/>
                  </a:path>
                </a:pathLst>
              </a:custGeom>
              <a:solidFill>
                <a:srgbClr val="5FB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831655" y="2683223"/>
                <a:ext cx="7312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Service A</a:t>
                </a:r>
                <a:endParaRPr lang="ko-KR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" name="직사각형 103"/>
            <p:cNvSpPr/>
            <p:nvPr/>
          </p:nvSpPr>
          <p:spPr>
            <a:xfrm>
              <a:off x="2492116" y="2861957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?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그룹 167"/>
          <p:cNvGrpSpPr/>
          <p:nvPr/>
        </p:nvGrpSpPr>
        <p:grpSpPr>
          <a:xfrm>
            <a:off x="2353341" y="3824651"/>
            <a:ext cx="636548" cy="734327"/>
            <a:chOff x="2353341" y="3824651"/>
            <a:chExt cx="636548" cy="734327"/>
          </a:xfrm>
        </p:grpSpPr>
        <p:grpSp>
          <p:nvGrpSpPr>
            <p:cNvPr id="161" name="그룹 160"/>
            <p:cNvGrpSpPr/>
            <p:nvPr/>
          </p:nvGrpSpPr>
          <p:grpSpPr>
            <a:xfrm>
              <a:off x="2353341" y="3838306"/>
              <a:ext cx="636548" cy="720672"/>
              <a:chOff x="5901826" y="2391815"/>
              <a:chExt cx="636548" cy="720672"/>
            </a:xfrm>
          </p:grpSpPr>
          <p:sp>
            <p:nvSpPr>
              <p:cNvPr id="162" name="자유형 161"/>
              <p:cNvSpPr/>
              <p:nvPr/>
            </p:nvSpPr>
            <p:spPr>
              <a:xfrm rot="5400000">
                <a:off x="5856368" y="2437273"/>
                <a:ext cx="678256" cy="587340"/>
              </a:xfrm>
              <a:custGeom>
                <a:avLst/>
                <a:gdLst>
                  <a:gd name="connsiteX0" fmla="*/ 700945 w 2816486"/>
                  <a:gd name="connsiteY0" fmla="*/ 0 h 2438953"/>
                  <a:gd name="connsiteX1" fmla="*/ 2115537 w 2816486"/>
                  <a:gd name="connsiteY1" fmla="*/ 0 h 2438953"/>
                  <a:gd name="connsiteX2" fmla="*/ 2112363 w 2816486"/>
                  <a:gd name="connsiteY2" fmla="*/ 5473 h 2438953"/>
                  <a:gd name="connsiteX3" fmla="*/ 2816486 w 2816486"/>
                  <a:gd name="connsiteY3" fmla="*/ 1219476 h 2438953"/>
                  <a:gd name="connsiteX4" fmla="*/ 2816486 w 2816486"/>
                  <a:gd name="connsiteY4" fmla="*/ 1219476 h 2438953"/>
                  <a:gd name="connsiteX5" fmla="*/ 2816486 w 2816486"/>
                  <a:gd name="connsiteY5" fmla="*/ 1219476 h 2438953"/>
                  <a:gd name="connsiteX6" fmla="*/ 2816486 w 2816486"/>
                  <a:gd name="connsiteY6" fmla="*/ 1219477 h 2438953"/>
                  <a:gd name="connsiteX7" fmla="*/ 2816486 w 2816486"/>
                  <a:gd name="connsiteY7" fmla="*/ 1219477 h 2438953"/>
                  <a:gd name="connsiteX8" fmla="*/ 2112365 w 2816486"/>
                  <a:gd name="connsiteY8" fmla="*/ 2433477 h 2438953"/>
                  <a:gd name="connsiteX9" fmla="*/ 2115541 w 2816486"/>
                  <a:gd name="connsiteY9" fmla="*/ 2438953 h 2438953"/>
                  <a:gd name="connsiteX10" fmla="*/ 700949 w 2816486"/>
                  <a:gd name="connsiteY10" fmla="*/ 2438953 h 2438953"/>
                  <a:gd name="connsiteX11" fmla="*/ 704123 w 2816486"/>
                  <a:gd name="connsiteY11" fmla="*/ 2433481 h 2438953"/>
                  <a:gd name="connsiteX12" fmla="*/ 0 w 2816486"/>
                  <a:gd name="connsiteY12" fmla="*/ 1219477 h 2438953"/>
                  <a:gd name="connsiteX13" fmla="*/ 0 w 2816486"/>
                  <a:gd name="connsiteY13" fmla="*/ 1219477 h 2438953"/>
                  <a:gd name="connsiteX14" fmla="*/ 0 w 2816486"/>
                  <a:gd name="connsiteY14" fmla="*/ 1219476 h 2438953"/>
                  <a:gd name="connsiteX15" fmla="*/ 0 w 2816486"/>
                  <a:gd name="connsiteY15" fmla="*/ 1219476 h 2438953"/>
                  <a:gd name="connsiteX16" fmla="*/ 0 w 2816486"/>
                  <a:gd name="connsiteY16" fmla="*/ 1219476 h 2438953"/>
                  <a:gd name="connsiteX17" fmla="*/ 704121 w 2816486"/>
                  <a:gd name="connsiteY17" fmla="*/ 5476 h 2438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486" h="2438953">
                    <a:moveTo>
                      <a:pt x="700945" y="0"/>
                    </a:moveTo>
                    <a:lnTo>
                      <a:pt x="2115537" y="0"/>
                    </a:lnTo>
                    <a:lnTo>
                      <a:pt x="2112363" y="5473"/>
                    </a:lnTo>
                    <a:lnTo>
                      <a:pt x="2816486" y="1219476"/>
                    </a:lnTo>
                    <a:lnTo>
                      <a:pt x="2816486" y="1219476"/>
                    </a:lnTo>
                    <a:lnTo>
                      <a:pt x="2816486" y="1219476"/>
                    </a:lnTo>
                    <a:lnTo>
                      <a:pt x="2816486" y="1219477"/>
                    </a:lnTo>
                    <a:lnTo>
                      <a:pt x="2816486" y="1219477"/>
                    </a:lnTo>
                    <a:lnTo>
                      <a:pt x="2112365" y="2433477"/>
                    </a:lnTo>
                    <a:lnTo>
                      <a:pt x="2115541" y="2438953"/>
                    </a:lnTo>
                    <a:lnTo>
                      <a:pt x="700949" y="2438953"/>
                    </a:lnTo>
                    <a:lnTo>
                      <a:pt x="704123" y="2433481"/>
                    </a:lnTo>
                    <a:lnTo>
                      <a:pt x="0" y="1219477"/>
                    </a:lnTo>
                    <a:lnTo>
                      <a:pt x="0" y="1219477"/>
                    </a:lnTo>
                    <a:lnTo>
                      <a:pt x="0" y="1219476"/>
                    </a:lnTo>
                    <a:lnTo>
                      <a:pt x="0" y="1219476"/>
                    </a:lnTo>
                    <a:lnTo>
                      <a:pt x="0" y="1219476"/>
                    </a:lnTo>
                    <a:lnTo>
                      <a:pt x="704121" y="5476"/>
                    </a:lnTo>
                    <a:close/>
                  </a:path>
                </a:pathLst>
              </a:custGeom>
              <a:noFill/>
              <a:ln w="25400">
                <a:solidFill>
                  <a:srgbClr val="5FB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3" name="Picture 2" descr="Log file Icons &amp; Symbols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335" y="2874448"/>
                <a:ext cx="238039" cy="238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" name="자유형 163"/>
              <p:cNvSpPr/>
              <p:nvPr/>
            </p:nvSpPr>
            <p:spPr>
              <a:xfrm rot="19800000">
                <a:off x="5936441" y="2408346"/>
                <a:ext cx="517309" cy="298814"/>
              </a:xfrm>
              <a:custGeom>
                <a:avLst/>
                <a:gdLst>
                  <a:gd name="connsiteX0" fmla="*/ 427425 w 641234"/>
                  <a:gd name="connsiteY0" fmla="*/ 0 h 370397"/>
                  <a:gd name="connsiteX1" fmla="*/ 641234 w 641234"/>
                  <a:gd name="connsiteY1" fmla="*/ 368636 h 370397"/>
                  <a:gd name="connsiteX2" fmla="*/ 214831 w 641234"/>
                  <a:gd name="connsiteY2" fmla="*/ 368636 h 370397"/>
                  <a:gd name="connsiteX3" fmla="*/ 213809 w 641234"/>
                  <a:gd name="connsiteY3" fmla="*/ 370397 h 370397"/>
                  <a:gd name="connsiteX4" fmla="*/ 0 w 641234"/>
                  <a:gd name="connsiteY4" fmla="*/ 1761 h 370397"/>
                  <a:gd name="connsiteX5" fmla="*/ 426404 w 641234"/>
                  <a:gd name="connsiteY5" fmla="*/ 1761 h 37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234" h="370397">
                    <a:moveTo>
                      <a:pt x="427425" y="0"/>
                    </a:moveTo>
                    <a:lnTo>
                      <a:pt x="641234" y="368636"/>
                    </a:lnTo>
                    <a:lnTo>
                      <a:pt x="214831" y="368636"/>
                    </a:lnTo>
                    <a:lnTo>
                      <a:pt x="213809" y="370397"/>
                    </a:lnTo>
                    <a:lnTo>
                      <a:pt x="0" y="1761"/>
                    </a:lnTo>
                    <a:lnTo>
                      <a:pt x="426404" y="1761"/>
                    </a:lnTo>
                    <a:close/>
                  </a:path>
                </a:pathLst>
              </a:custGeom>
              <a:solidFill>
                <a:srgbClr val="5FB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11" name="직사각형 210"/>
            <p:cNvSpPr/>
            <p:nvPr/>
          </p:nvSpPr>
          <p:spPr>
            <a:xfrm>
              <a:off x="2492116" y="3824651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?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746259" y="3328617"/>
            <a:ext cx="710451" cy="720672"/>
            <a:chOff x="746259" y="3328617"/>
            <a:chExt cx="710451" cy="720672"/>
          </a:xfrm>
        </p:grpSpPr>
        <p:sp>
          <p:nvSpPr>
            <p:cNvPr id="134" name="자유형 133"/>
            <p:cNvSpPr/>
            <p:nvPr/>
          </p:nvSpPr>
          <p:spPr>
            <a:xfrm rot="19800000">
              <a:off x="835637" y="3345148"/>
              <a:ext cx="517309" cy="298814"/>
            </a:xfrm>
            <a:custGeom>
              <a:avLst/>
              <a:gdLst>
                <a:gd name="connsiteX0" fmla="*/ 427425 w 641234"/>
                <a:gd name="connsiteY0" fmla="*/ 0 h 370397"/>
                <a:gd name="connsiteX1" fmla="*/ 641234 w 641234"/>
                <a:gd name="connsiteY1" fmla="*/ 368636 h 370397"/>
                <a:gd name="connsiteX2" fmla="*/ 214831 w 641234"/>
                <a:gd name="connsiteY2" fmla="*/ 368636 h 370397"/>
                <a:gd name="connsiteX3" fmla="*/ 213809 w 641234"/>
                <a:gd name="connsiteY3" fmla="*/ 370397 h 370397"/>
                <a:gd name="connsiteX4" fmla="*/ 0 w 641234"/>
                <a:gd name="connsiteY4" fmla="*/ 1761 h 370397"/>
                <a:gd name="connsiteX5" fmla="*/ 426404 w 641234"/>
                <a:gd name="connsiteY5" fmla="*/ 1761 h 37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234" h="370397">
                  <a:moveTo>
                    <a:pt x="427425" y="0"/>
                  </a:moveTo>
                  <a:lnTo>
                    <a:pt x="641234" y="368636"/>
                  </a:lnTo>
                  <a:lnTo>
                    <a:pt x="214831" y="368636"/>
                  </a:lnTo>
                  <a:lnTo>
                    <a:pt x="213809" y="370397"/>
                  </a:lnTo>
                  <a:lnTo>
                    <a:pt x="0" y="1761"/>
                  </a:lnTo>
                  <a:lnTo>
                    <a:pt x="426404" y="1761"/>
                  </a:lnTo>
                  <a:close/>
                </a:path>
              </a:pathLst>
            </a:custGeom>
            <a:solidFill>
              <a:srgbClr val="5FB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746259" y="3606260"/>
              <a:ext cx="7104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Messasge</a:t>
              </a:r>
              <a:endParaRPr lang="ko-KR" alt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3" name="그림 21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008" b="96386" l="3817" r="93130">
                          <a14:foregroundMark x1="42366" y1="38554" x2="58779" y2="50602"/>
                          <a14:foregroundMark x1="35496" y1="40562" x2="61450" y2="417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3415" y="3343135"/>
              <a:ext cx="322553" cy="306548"/>
            </a:xfrm>
            <a:prstGeom prst="rect">
              <a:avLst/>
            </a:prstGeom>
          </p:spPr>
        </p:pic>
        <p:sp>
          <p:nvSpPr>
            <p:cNvPr id="132" name="자유형 131"/>
            <p:cNvSpPr/>
            <p:nvPr/>
          </p:nvSpPr>
          <p:spPr>
            <a:xfrm rot="5400000">
              <a:off x="755564" y="3374075"/>
              <a:ext cx="678256" cy="587340"/>
            </a:xfrm>
            <a:custGeom>
              <a:avLst/>
              <a:gdLst>
                <a:gd name="connsiteX0" fmla="*/ 700945 w 2816486"/>
                <a:gd name="connsiteY0" fmla="*/ 0 h 2438953"/>
                <a:gd name="connsiteX1" fmla="*/ 2115537 w 2816486"/>
                <a:gd name="connsiteY1" fmla="*/ 0 h 2438953"/>
                <a:gd name="connsiteX2" fmla="*/ 2112363 w 2816486"/>
                <a:gd name="connsiteY2" fmla="*/ 5473 h 2438953"/>
                <a:gd name="connsiteX3" fmla="*/ 2816486 w 2816486"/>
                <a:gd name="connsiteY3" fmla="*/ 1219476 h 2438953"/>
                <a:gd name="connsiteX4" fmla="*/ 2816486 w 2816486"/>
                <a:gd name="connsiteY4" fmla="*/ 1219476 h 2438953"/>
                <a:gd name="connsiteX5" fmla="*/ 2816486 w 2816486"/>
                <a:gd name="connsiteY5" fmla="*/ 1219476 h 2438953"/>
                <a:gd name="connsiteX6" fmla="*/ 2816486 w 2816486"/>
                <a:gd name="connsiteY6" fmla="*/ 1219477 h 2438953"/>
                <a:gd name="connsiteX7" fmla="*/ 2816486 w 2816486"/>
                <a:gd name="connsiteY7" fmla="*/ 1219477 h 2438953"/>
                <a:gd name="connsiteX8" fmla="*/ 2112365 w 2816486"/>
                <a:gd name="connsiteY8" fmla="*/ 2433477 h 2438953"/>
                <a:gd name="connsiteX9" fmla="*/ 2115541 w 2816486"/>
                <a:gd name="connsiteY9" fmla="*/ 2438953 h 2438953"/>
                <a:gd name="connsiteX10" fmla="*/ 700949 w 2816486"/>
                <a:gd name="connsiteY10" fmla="*/ 2438953 h 2438953"/>
                <a:gd name="connsiteX11" fmla="*/ 704123 w 2816486"/>
                <a:gd name="connsiteY11" fmla="*/ 2433481 h 2438953"/>
                <a:gd name="connsiteX12" fmla="*/ 0 w 2816486"/>
                <a:gd name="connsiteY12" fmla="*/ 1219477 h 2438953"/>
                <a:gd name="connsiteX13" fmla="*/ 0 w 2816486"/>
                <a:gd name="connsiteY13" fmla="*/ 1219477 h 2438953"/>
                <a:gd name="connsiteX14" fmla="*/ 0 w 2816486"/>
                <a:gd name="connsiteY14" fmla="*/ 1219476 h 2438953"/>
                <a:gd name="connsiteX15" fmla="*/ 0 w 2816486"/>
                <a:gd name="connsiteY15" fmla="*/ 1219476 h 2438953"/>
                <a:gd name="connsiteX16" fmla="*/ 0 w 2816486"/>
                <a:gd name="connsiteY16" fmla="*/ 1219476 h 2438953"/>
                <a:gd name="connsiteX17" fmla="*/ 704121 w 2816486"/>
                <a:gd name="connsiteY17" fmla="*/ 5476 h 2438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486" h="2438953">
                  <a:moveTo>
                    <a:pt x="700945" y="0"/>
                  </a:moveTo>
                  <a:lnTo>
                    <a:pt x="2115537" y="0"/>
                  </a:lnTo>
                  <a:lnTo>
                    <a:pt x="2112363" y="5473"/>
                  </a:lnTo>
                  <a:lnTo>
                    <a:pt x="2816486" y="1219476"/>
                  </a:lnTo>
                  <a:lnTo>
                    <a:pt x="2816486" y="1219476"/>
                  </a:lnTo>
                  <a:lnTo>
                    <a:pt x="2816486" y="1219476"/>
                  </a:lnTo>
                  <a:lnTo>
                    <a:pt x="2816486" y="1219477"/>
                  </a:lnTo>
                  <a:lnTo>
                    <a:pt x="2816486" y="1219477"/>
                  </a:lnTo>
                  <a:lnTo>
                    <a:pt x="2112365" y="2433477"/>
                  </a:lnTo>
                  <a:lnTo>
                    <a:pt x="2115541" y="2438953"/>
                  </a:lnTo>
                  <a:lnTo>
                    <a:pt x="700949" y="2438953"/>
                  </a:lnTo>
                  <a:lnTo>
                    <a:pt x="704123" y="2433481"/>
                  </a:lnTo>
                  <a:lnTo>
                    <a:pt x="0" y="1219477"/>
                  </a:lnTo>
                  <a:lnTo>
                    <a:pt x="0" y="1219477"/>
                  </a:lnTo>
                  <a:lnTo>
                    <a:pt x="0" y="1219476"/>
                  </a:lnTo>
                  <a:lnTo>
                    <a:pt x="0" y="1219476"/>
                  </a:lnTo>
                  <a:lnTo>
                    <a:pt x="0" y="1219476"/>
                  </a:lnTo>
                  <a:lnTo>
                    <a:pt x="704121" y="5476"/>
                  </a:lnTo>
                  <a:close/>
                </a:path>
              </a:pathLst>
            </a:custGeom>
            <a:noFill/>
            <a:ln w="25400">
              <a:solidFill>
                <a:srgbClr val="5FB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3" name="Picture 2" descr="Log file Icons &amp; Symbols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531" y="3811250"/>
              <a:ext cx="238039" cy="238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1" name="TextBox 230"/>
          <p:cNvSpPr txBox="1"/>
          <p:nvPr/>
        </p:nvSpPr>
        <p:spPr>
          <a:xfrm>
            <a:off x="2282026" y="4128221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B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제목 1"/>
          <p:cNvSpPr txBox="1">
            <a:spLocks/>
          </p:cNvSpPr>
          <p:nvPr/>
        </p:nvSpPr>
        <p:spPr>
          <a:xfrm>
            <a:off x="312639" y="276333"/>
            <a:ext cx="4860473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로깅 시스템 환경 구축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312639" y="1331494"/>
            <a:ext cx="5201536" cy="4548311"/>
            <a:chOff x="343189" y="1010848"/>
            <a:chExt cx="6216410" cy="5435735"/>
          </a:xfrm>
        </p:grpSpPr>
        <p:sp>
          <p:nvSpPr>
            <p:cNvPr id="68" name="TextBox 67"/>
            <p:cNvSpPr txBox="1"/>
            <p:nvPr/>
          </p:nvSpPr>
          <p:spPr>
            <a:xfrm>
              <a:off x="2402592" y="4237777"/>
              <a:ext cx="373608" cy="43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 smtClean="0"/>
                <a:t>…</a:t>
              </a:r>
              <a:endParaRPr lang="ko-KR" altLang="en-US" sz="2800" dirty="0"/>
            </a:p>
          </p:txBody>
        </p:sp>
        <p:sp>
          <p:nvSpPr>
            <p:cNvPr id="69" name="모서리가 둥근 직사각형 68"/>
            <p:cNvSpPr/>
            <p:nvPr/>
          </p:nvSpPr>
          <p:spPr>
            <a:xfrm>
              <a:off x="864858" y="1710264"/>
              <a:ext cx="3464512" cy="115106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70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912" y="1943393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직사각형 71"/>
            <p:cNvSpPr/>
            <p:nvPr/>
          </p:nvSpPr>
          <p:spPr>
            <a:xfrm>
              <a:off x="864858" y="1443257"/>
              <a:ext cx="6875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Node 1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25" y="1943392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200" y="1936541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모서리가 둥근 직사각형 74"/>
            <p:cNvSpPr/>
            <p:nvPr/>
          </p:nvSpPr>
          <p:spPr>
            <a:xfrm>
              <a:off x="864858" y="3153146"/>
              <a:ext cx="3464512" cy="115106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76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912" y="3386275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직사각형 77"/>
            <p:cNvSpPr/>
            <p:nvPr/>
          </p:nvSpPr>
          <p:spPr>
            <a:xfrm>
              <a:off x="864858" y="2886139"/>
              <a:ext cx="6960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Node 2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25" y="3386274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200" y="3379423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모서리가 둥근 직사각형 80"/>
            <p:cNvSpPr/>
            <p:nvPr/>
          </p:nvSpPr>
          <p:spPr>
            <a:xfrm>
              <a:off x="864858" y="4981946"/>
              <a:ext cx="3464512" cy="115106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82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912" y="5215075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직사각형 83"/>
            <p:cNvSpPr/>
            <p:nvPr/>
          </p:nvSpPr>
          <p:spPr>
            <a:xfrm>
              <a:off x="864858" y="4714939"/>
              <a:ext cx="7040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Node N</a:t>
              </a:r>
              <a:endParaRPr lang="ko-KR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5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25" y="5215074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Pod란? | devlog.akasa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200" y="5208223"/>
              <a:ext cx="635759" cy="6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직사각형 86"/>
            <p:cNvSpPr/>
            <p:nvPr/>
          </p:nvSpPr>
          <p:spPr>
            <a:xfrm>
              <a:off x="3910741" y="6073613"/>
              <a:ext cx="1039067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Cluster N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343189" y="1010848"/>
              <a:ext cx="6216410" cy="5435735"/>
              <a:chOff x="343189" y="1010848"/>
              <a:chExt cx="6216410" cy="5435735"/>
            </a:xfrm>
          </p:grpSpPr>
          <p:grpSp>
            <p:nvGrpSpPr>
              <p:cNvPr id="64" name="그룹 63"/>
              <p:cNvGrpSpPr/>
              <p:nvPr/>
            </p:nvGrpSpPr>
            <p:grpSpPr>
              <a:xfrm>
                <a:off x="5009004" y="3386274"/>
                <a:ext cx="1550595" cy="1152112"/>
                <a:chOff x="4980952" y="4983524"/>
                <a:chExt cx="1269666" cy="947969"/>
              </a:xfrm>
            </p:grpSpPr>
            <p:pic>
              <p:nvPicPr>
                <p:cNvPr id="65" name="Picture 20" descr="Database icon PNG and SVG Free Download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30464" y="4983524"/>
                  <a:ext cx="441991" cy="516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직사각형 65"/>
                <p:cNvSpPr/>
                <p:nvPr/>
              </p:nvSpPr>
              <p:spPr>
                <a:xfrm>
                  <a:off x="4980952" y="5511134"/>
                  <a:ext cx="1269666" cy="4203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sz="12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DataBase</a:t>
                  </a:r>
                  <a:endParaRPr lang="en-US" altLang="ko-KR" sz="12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ko-KR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Search Engine</a:t>
                  </a:r>
                  <a:endParaRPr lang="ko-KR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8" name="자유형 87"/>
              <p:cNvSpPr/>
              <p:nvPr/>
            </p:nvSpPr>
            <p:spPr>
              <a:xfrm>
                <a:off x="343189" y="1010848"/>
                <a:ext cx="4799371" cy="5435735"/>
              </a:xfrm>
              <a:custGeom>
                <a:avLst/>
                <a:gdLst>
                  <a:gd name="connsiteX0" fmla="*/ 331080 w 4799371"/>
                  <a:gd name="connsiteY0" fmla="*/ 5286436 h 5435735"/>
                  <a:gd name="connsiteX1" fmla="*/ 347565 w 4799371"/>
                  <a:gd name="connsiteY1" fmla="*/ 5291554 h 5435735"/>
                  <a:gd name="connsiteX2" fmla="*/ 339045 w 4799371"/>
                  <a:gd name="connsiteY2" fmla="*/ 5290266 h 5435735"/>
                  <a:gd name="connsiteX3" fmla="*/ 269518 w 4799371"/>
                  <a:gd name="connsiteY3" fmla="*/ 5256842 h 5435735"/>
                  <a:gd name="connsiteX4" fmla="*/ 331080 w 4799371"/>
                  <a:gd name="connsiteY4" fmla="*/ 5286436 h 5435735"/>
                  <a:gd name="connsiteX5" fmla="*/ 314640 w 4799371"/>
                  <a:gd name="connsiteY5" fmla="*/ 5281333 h 5435735"/>
                  <a:gd name="connsiteX6" fmla="*/ 219374 w 4799371"/>
                  <a:gd name="connsiteY6" fmla="*/ 5211279 h 5435735"/>
                  <a:gd name="connsiteX7" fmla="*/ 269517 w 4799371"/>
                  <a:gd name="connsiteY7" fmla="*/ 5256841 h 5435735"/>
                  <a:gd name="connsiteX8" fmla="*/ 230204 w 4799371"/>
                  <a:gd name="connsiteY8" fmla="*/ 5224405 h 5435735"/>
                  <a:gd name="connsiteX9" fmla="*/ 208667 w 4799371"/>
                  <a:gd name="connsiteY9" fmla="*/ 5198302 h 5435735"/>
                  <a:gd name="connsiteX10" fmla="*/ 219374 w 4799371"/>
                  <a:gd name="connsiteY10" fmla="*/ 5211279 h 5435735"/>
                  <a:gd name="connsiteX11" fmla="*/ 213059 w 4799371"/>
                  <a:gd name="connsiteY11" fmla="*/ 5205541 h 5435735"/>
                  <a:gd name="connsiteX12" fmla="*/ 173277 w 4799371"/>
                  <a:gd name="connsiteY12" fmla="*/ 5139972 h 5435735"/>
                  <a:gd name="connsiteX13" fmla="*/ 208667 w 4799371"/>
                  <a:gd name="connsiteY13" fmla="*/ 5198302 h 5435735"/>
                  <a:gd name="connsiteX14" fmla="*/ 197767 w 4799371"/>
                  <a:gd name="connsiteY14" fmla="*/ 5185091 h 5435735"/>
                  <a:gd name="connsiteX15" fmla="*/ 4571527 w 4799371"/>
                  <a:gd name="connsiteY15" fmla="*/ 269518 h 5435735"/>
                  <a:gd name="connsiteX16" fmla="*/ 4583137 w 4799371"/>
                  <a:gd name="connsiteY16" fmla="*/ 290907 h 5435735"/>
                  <a:gd name="connsiteX17" fmla="*/ 4587269 w 4799371"/>
                  <a:gd name="connsiteY17" fmla="*/ 291324 h 5435735"/>
                  <a:gd name="connsiteX18" fmla="*/ 4799371 w 4799371"/>
                  <a:gd name="connsiteY18" fmla="*/ 551564 h 5435735"/>
                  <a:gd name="connsiteX19" fmla="*/ 4799371 w 4799371"/>
                  <a:gd name="connsiteY19" fmla="*/ 5170098 h 5435735"/>
                  <a:gd name="connsiteX20" fmla="*/ 4533734 w 4799371"/>
                  <a:gd name="connsiteY20" fmla="*/ 5435735 h 5435735"/>
                  <a:gd name="connsiteX21" fmla="*/ 600515 w 4799371"/>
                  <a:gd name="connsiteY21" fmla="*/ 5435735 h 5435735"/>
                  <a:gd name="connsiteX22" fmla="*/ 380245 w 4799371"/>
                  <a:gd name="connsiteY22" fmla="*/ 5318618 h 5435735"/>
                  <a:gd name="connsiteX23" fmla="*/ 368635 w 4799371"/>
                  <a:gd name="connsiteY23" fmla="*/ 5297228 h 5435735"/>
                  <a:gd name="connsiteX24" fmla="*/ 364502 w 4799371"/>
                  <a:gd name="connsiteY24" fmla="*/ 5296811 h 5435735"/>
                  <a:gd name="connsiteX25" fmla="*/ 347565 w 4799371"/>
                  <a:gd name="connsiteY25" fmla="*/ 5291554 h 5435735"/>
                  <a:gd name="connsiteX26" fmla="*/ 367163 w 4799371"/>
                  <a:gd name="connsiteY26" fmla="*/ 5294517 h 5435735"/>
                  <a:gd name="connsiteX27" fmla="*/ 355753 w 4799371"/>
                  <a:gd name="connsiteY27" fmla="*/ 5273496 h 5435735"/>
                  <a:gd name="connsiteX28" fmla="*/ 334878 w 4799371"/>
                  <a:gd name="connsiteY28" fmla="*/ 5170098 h 5435735"/>
                  <a:gd name="connsiteX29" fmla="*/ 334878 w 4799371"/>
                  <a:gd name="connsiteY29" fmla="*/ 551564 h 5435735"/>
                  <a:gd name="connsiteX30" fmla="*/ 600515 w 4799371"/>
                  <a:gd name="connsiteY30" fmla="*/ 285927 h 5435735"/>
                  <a:gd name="connsiteX31" fmla="*/ 4533734 w 4799371"/>
                  <a:gd name="connsiteY31" fmla="*/ 285927 h 5435735"/>
                  <a:gd name="connsiteX32" fmla="*/ 4581742 w 4799371"/>
                  <a:gd name="connsiteY32" fmla="*/ 290767 h 5435735"/>
                  <a:gd name="connsiteX33" fmla="*/ 4525964 w 4799371"/>
                  <a:gd name="connsiteY33" fmla="*/ 219374 h 5435735"/>
                  <a:gd name="connsiteX34" fmla="*/ 4539090 w 4799371"/>
                  <a:gd name="connsiteY34" fmla="*/ 230204 h 5435735"/>
                  <a:gd name="connsiteX35" fmla="*/ 4571526 w 4799371"/>
                  <a:gd name="connsiteY35" fmla="*/ 269517 h 5435735"/>
                  <a:gd name="connsiteX36" fmla="*/ 4512987 w 4799371"/>
                  <a:gd name="connsiteY36" fmla="*/ 208667 h 5435735"/>
                  <a:gd name="connsiteX37" fmla="*/ 4520226 w 4799371"/>
                  <a:gd name="connsiteY37" fmla="*/ 213059 h 5435735"/>
                  <a:gd name="connsiteX38" fmla="*/ 4525964 w 4799371"/>
                  <a:gd name="connsiteY38" fmla="*/ 219374 h 5435735"/>
                  <a:gd name="connsiteX39" fmla="*/ 4454658 w 4799371"/>
                  <a:gd name="connsiteY39" fmla="*/ 173278 h 5435735"/>
                  <a:gd name="connsiteX40" fmla="*/ 4499776 w 4799371"/>
                  <a:gd name="connsiteY40" fmla="*/ 197767 h 5435735"/>
                  <a:gd name="connsiteX41" fmla="*/ 4512987 w 4799371"/>
                  <a:gd name="connsiteY41" fmla="*/ 208667 h 5435735"/>
                  <a:gd name="connsiteX42" fmla="*/ 265637 w 4799371"/>
                  <a:gd name="connsiteY42" fmla="*/ 0 h 5435735"/>
                  <a:gd name="connsiteX43" fmla="*/ 4198856 w 4799371"/>
                  <a:gd name="connsiteY43" fmla="*/ 0 h 5435735"/>
                  <a:gd name="connsiteX44" fmla="*/ 4443618 w 4799371"/>
                  <a:gd name="connsiteY44" fmla="*/ 162239 h 5435735"/>
                  <a:gd name="connsiteX45" fmla="*/ 4446232 w 4799371"/>
                  <a:gd name="connsiteY45" fmla="*/ 170661 h 5435735"/>
                  <a:gd name="connsiteX46" fmla="*/ 4404791 w 4799371"/>
                  <a:gd name="connsiteY46" fmla="*/ 157797 h 5435735"/>
                  <a:gd name="connsiteX47" fmla="*/ 4351256 w 4799371"/>
                  <a:gd name="connsiteY47" fmla="*/ 152400 h 5435735"/>
                  <a:gd name="connsiteX48" fmla="*/ 418037 w 4799371"/>
                  <a:gd name="connsiteY48" fmla="*/ 152400 h 5435735"/>
                  <a:gd name="connsiteX49" fmla="*/ 152400 w 4799371"/>
                  <a:gd name="connsiteY49" fmla="*/ 418037 h 5435735"/>
                  <a:gd name="connsiteX50" fmla="*/ 152400 w 4799371"/>
                  <a:gd name="connsiteY50" fmla="*/ 5036571 h 5435735"/>
                  <a:gd name="connsiteX51" fmla="*/ 157797 w 4799371"/>
                  <a:gd name="connsiteY51" fmla="*/ 5090106 h 5435735"/>
                  <a:gd name="connsiteX52" fmla="*/ 170661 w 4799371"/>
                  <a:gd name="connsiteY52" fmla="*/ 5131547 h 5435735"/>
                  <a:gd name="connsiteX53" fmla="*/ 162240 w 4799371"/>
                  <a:gd name="connsiteY53" fmla="*/ 5128933 h 5435735"/>
                  <a:gd name="connsiteX54" fmla="*/ 0 w 4799371"/>
                  <a:gd name="connsiteY54" fmla="*/ 4884171 h 5435735"/>
                  <a:gd name="connsiteX55" fmla="*/ 0 w 4799371"/>
                  <a:gd name="connsiteY55" fmla="*/ 265637 h 5435735"/>
                  <a:gd name="connsiteX56" fmla="*/ 265637 w 4799371"/>
                  <a:gd name="connsiteY56" fmla="*/ 0 h 543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799371" h="5435735">
                    <a:moveTo>
                      <a:pt x="331080" y="5286436"/>
                    </a:moveTo>
                    <a:lnTo>
                      <a:pt x="347565" y="5291554"/>
                    </a:lnTo>
                    <a:lnTo>
                      <a:pt x="339045" y="5290266"/>
                    </a:lnTo>
                    <a:close/>
                    <a:moveTo>
                      <a:pt x="269518" y="5256842"/>
                    </a:moveTo>
                    <a:lnTo>
                      <a:pt x="331080" y="5286436"/>
                    </a:lnTo>
                    <a:lnTo>
                      <a:pt x="314640" y="5281333"/>
                    </a:lnTo>
                    <a:close/>
                    <a:moveTo>
                      <a:pt x="219374" y="5211279"/>
                    </a:moveTo>
                    <a:lnTo>
                      <a:pt x="269517" y="5256841"/>
                    </a:lnTo>
                    <a:lnTo>
                      <a:pt x="230204" y="5224405"/>
                    </a:lnTo>
                    <a:close/>
                    <a:moveTo>
                      <a:pt x="208667" y="5198302"/>
                    </a:moveTo>
                    <a:lnTo>
                      <a:pt x="219374" y="5211279"/>
                    </a:lnTo>
                    <a:lnTo>
                      <a:pt x="213059" y="5205541"/>
                    </a:lnTo>
                    <a:close/>
                    <a:moveTo>
                      <a:pt x="173277" y="5139972"/>
                    </a:moveTo>
                    <a:lnTo>
                      <a:pt x="208667" y="5198302"/>
                    </a:lnTo>
                    <a:lnTo>
                      <a:pt x="197767" y="5185091"/>
                    </a:lnTo>
                    <a:close/>
                    <a:moveTo>
                      <a:pt x="4571527" y="269518"/>
                    </a:moveTo>
                    <a:lnTo>
                      <a:pt x="4583137" y="290907"/>
                    </a:lnTo>
                    <a:lnTo>
                      <a:pt x="4587269" y="291324"/>
                    </a:lnTo>
                    <a:cubicBezTo>
                      <a:pt x="4708315" y="316094"/>
                      <a:pt x="4799371" y="423196"/>
                      <a:pt x="4799371" y="551564"/>
                    </a:cubicBezTo>
                    <a:lnTo>
                      <a:pt x="4799371" y="5170098"/>
                    </a:lnTo>
                    <a:cubicBezTo>
                      <a:pt x="4799371" y="5316805"/>
                      <a:pt x="4680441" y="5435735"/>
                      <a:pt x="4533734" y="5435735"/>
                    </a:cubicBezTo>
                    <a:lnTo>
                      <a:pt x="600515" y="5435735"/>
                    </a:lnTo>
                    <a:cubicBezTo>
                      <a:pt x="508823" y="5435735"/>
                      <a:pt x="427982" y="5389278"/>
                      <a:pt x="380245" y="5318618"/>
                    </a:cubicBezTo>
                    <a:lnTo>
                      <a:pt x="368635" y="5297228"/>
                    </a:lnTo>
                    <a:lnTo>
                      <a:pt x="364502" y="5296811"/>
                    </a:lnTo>
                    <a:lnTo>
                      <a:pt x="347565" y="5291554"/>
                    </a:lnTo>
                    <a:lnTo>
                      <a:pt x="367163" y="5294517"/>
                    </a:lnTo>
                    <a:lnTo>
                      <a:pt x="355753" y="5273496"/>
                    </a:lnTo>
                    <a:cubicBezTo>
                      <a:pt x="342311" y="5241716"/>
                      <a:pt x="334878" y="5206775"/>
                      <a:pt x="334878" y="5170098"/>
                    </a:cubicBezTo>
                    <a:lnTo>
                      <a:pt x="334878" y="551564"/>
                    </a:lnTo>
                    <a:cubicBezTo>
                      <a:pt x="334878" y="404857"/>
                      <a:pt x="453808" y="285927"/>
                      <a:pt x="600515" y="285927"/>
                    </a:cubicBezTo>
                    <a:lnTo>
                      <a:pt x="4533734" y="285927"/>
                    </a:lnTo>
                    <a:lnTo>
                      <a:pt x="4581742" y="290767"/>
                    </a:lnTo>
                    <a:close/>
                    <a:moveTo>
                      <a:pt x="4525964" y="219374"/>
                    </a:moveTo>
                    <a:lnTo>
                      <a:pt x="4539090" y="230204"/>
                    </a:lnTo>
                    <a:cubicBezTo>
                      <a:pt x="4551107" y="242221"/>
                      <a:pt x="4561979" y="255385"/>
                      <a:pt x="4571526" y="269517"/>
                    </a:cubicBezTo>
                    <a:close/>
                    <a:moveTo>
                      <a:pt x="4512987" y="208667"/>
                    </a:moveTo>
                    <a:lnTo>
                      <a:pt x="4520226" y="213059"/>
                    </a:lnTo>
                    <a:lnTo>
                      <a:pt x="4525964" y="219374"/>
                    </a:lnTo>
                    <a:close/>
                    <a:moveTo>
                      <a:pt x="4454658" y="173278"/>
                    </a:moveTo>
                    <a:lnTo>
                      <a:pt x="4499776" y="197767"/>
                    </a:lnTo>
                    <a:lnTo>
                      <a:pt x="4512987" y="208667"/>
                    </a:lnTo>
                    <a:close/>
                    <a:moveTo>
                      <a:pt x="265637" y="0"/>
                    </a:moveTo>
                    <a:lnTo>
                      <a:pt x="4198856" y="0"/>
                    </a:lnTo>
                    <a:cubicBezTo>
                      <a:pt x="4308886" y="0"/>
                      <a:pt x="4403292" y="66898"/>
                      <a:pt x="4443618" y="162239"/>
                    </a:cubicBezTo>
                    <a:lnTo>
                      <a:pt x="4446232" y="170661"/>
                    </a:lnTo>
                    <a:lnTo>
                      <a:pt x="4404791" y="157797"/>
                    </a:lnTo>
                    <a:cubicBezTo>
                      <a:pt x="4387499" y="154258"/>
                      <a:pt x="4369594" y="152400"/>
                      <a:pt x="4351256" y="152400"/>
                    </a:cubicBezTo>
                    <a:lnTo>
                      <a:pt x="418037" y="152400"/>
                    </a:lnTo>
                    <a:cubicBezTo>
                      <a:pt x="271330" y="152400"/>
                      <a:pt x="152400" y="271330"/>
                      <a:pt x="152400" y="418037"/>
                    </a:cubicBezTo>
                    <a:lnTo>
                      <a:pt x="152400" y="5036571"/>
                    </a:lnTo>
                    <a:cubicBezTo>
                      <a:pt x="152400" y="5054910"/>
                      <a:pt x="154259" y="5072814"/>
                      <a:pt x="157797" y="5090106"/>
                    </a:cubicBezTo>
                    <a:lnTo>
                      <a:pt x="170661" y="5131547"/>
                    </a:lnTo>
                    <a:lnTo>
                      <a:pt x="162240" y="5128933"/>
                    </a:lnTo>
                    <a:cubicBezTo>
                      <a:pt x="66898" y="5088607"/>
                      <a:pt x="0" y="4994201"/>
                      <a:pt x="0" y="4884171"/>
                    </a:cubicBezTo>
                    <a:lnTo>
                      <a:pt x="0" y="265637"/>
                    </a:lnTo>
                    <a:cubicBezTo>
                      <a:pt x="0" y="118930"/>
                      <a:pt x="118930" y="0"/>
                      <a:pt x="265637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0" name="꺾인 연결선 9"/>
              <p:cNvCxnSpPr>
                <a:endCxn id="65" idx="0"/>
              </p:cNvCxnSpPr>
              <p:nvPr/>
            </p:nvCxnSpPr>
            <p:spPr>
              <a:xfrm>
                <a:off x="4206607" y="2256097"/>
                <a:ext cx="1621263" cy="1130177"/>
              </a:xfrm>
              <a:prstGeom prst="bentConnector2">
                <a:avLst/>
              </a:prstGeom>
              <a:ln w="19050">
                <a:solidFill>
                  <a:schemeClr val="tx1">
                    <a:lumMod val="9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화살표 연결선 11"/>
              <p:cNvCxnSpPr>
                <a:endCxn id="65" idx="1"/>
              </p:cNvCxnSpPr>
              <p:nvPr/>
            </p:nvCxnSpPr>
            <p:spPr>
              <a:xfrm>
                <a:off x="4206607" y="3698979"/>
                <a:ext cx="1351369" cy="1260"/>
              </a:xfrm>
              <a:prstGeom prst="straightConnector1">
                <a:avLst/>
              </a:prstGeom>
              <a:ln w="19050">
                <a:solidFill>
                  <a:schemeClr val="tx1">
                    <a:lumMod val="9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꺾인 연결선 21"/>
              <p:cNvCxnSpPr>
                <a:endCxn id="66" idx="2"/>
              </p:cNvCxnSpPr>
              <p:nvPr/>
            </p:nvCxnSpPr>
            <p:spPr>
              <a:xfrm flipV="1">
                <a:off x="4206607" y="4538386"/>
                <a:ext cx="1577695" cy="989393"/>
              </a:xfrm>
              <a:prstGeom prst="bentConnector2">
                <a:avLst/>
              </a:prstGeom>
              <a:ln w="19050">
                <a:solidFill>
                  <a:schemeClr val="tx1">
                    <a:lumMod val="9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직선 연결선 96"/>
          <p:cNvCxnSpPr/>
          <p:nvPr/>
        </p:nvCxnSpPr>
        <p:spPr>
          <a:xfrm>
            <a:off x="5730950" y="1331494"/>
            <a:ext cx="0" cy="4759925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5899812" y="2239449"/>
            <a:ext cx="62221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>
                <a:ea typeface="맑은 고딕" panose="020B0503020000020004" pitchFamily="50" charset="-127"/>
                <a:cs typeface="Arial" panose="020B0604020202020204" pitchFamily="34" charset="0"/>
              </a:rPr>
              <a:t>대규모 </a:t>
            </a:r>
            <a:r>
              <a:rPr lang="ko-KR" altLang="en-US" sz="1400" dirty="0" smtClean="0">
                <a:ea typeface="맑은 고딕" panose="020B0503020000020004" pitchFamily="50" charset="-127"/>
                <a:cs typeface="Arial" panose="020B0604020202020204" pitchFamily="34" charset="0"/>
              </a:rPr>
              <a:t>로그 분산처리 </a:t>
            </a:r>
            <a:r>
              <a:rPr lang="ko-KR" altLang="en-US" sz="1400" dirty="0">
                <a:ea typeface="맑은 고딕" panose="020B0503020000020004" pitchFamily="50" charset="-127"/>
                <a:cs typeface="Arial" panose="020B0604020202020204" pitchFamily="34" charset="0"/>
              </a:rPr>
              <a:t>시스템</a:t>
            </a:r>
            <a:r>
              <a:rPr lang="en-US" altLang="ko-KR" sz="1400" dirty="0"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ea typeface="맑은 고딕" panose="020B0503020000020004" pitchFamily="50" charset="-127"/>
                <a:cs typeface="Arial" panose="020B0604020202020204" pitchFamily="34" charset="0"/>
              </a:rPr>
              <a:t>통합 분석</a:t>
            </a:r>
            <a:r>
              <a:rPr lang="en-US" altLang="ko-KR" sz="1400" dirty="0">
                <a:ea typeface="맑은 고딕" panose="020B0503020000020004" pitchFamily="50" charset="-127"/>
                <a:cs typeface="Arial" panose="020B0604020202020204" pitchFamily="34" charset="0"/>
              </a:rPr>
              <a:t>, API </a:t>
            </a:r>
            <a:r>
              <a:rPr lang="ko-KR" altLang="en-US" sz="1400" dirty="0">
                <a:ea typeface="맑은 고딕" panose="020B0503020000020004" pitchFamily="50" charset="-127"/>
                <a:cs typeface="Arial" panose="020B0604020202020204" pitchFamily="34" charset="0"/>
              </a:rPr>
              <a:t>응답 시간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dirty="0"/>
          </a:p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장점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 충족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구현이 쉬움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 복잡도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낮음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검색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자유로움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결정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Log agent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DB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직접 연결 구조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로깅 시스템에 많이 사용되는 검색 엔진 기반 시스템 사용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12639" y="845136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초기</a:t>
            </a:r>
            <a:r>
              <a:rPr lang="en-US" altLang="ko-KR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b="1" dirty="0" smtClean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구조</a:t>
            </a:r>
            <a:endParaRPr lang="en-US" altLang="ko-KR" sz="1600" b="1" dirty="0">
              <a:solidFill>
                <a:srgbClr val="E5E5E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2933709" y="2133949"/>
            <a:ext cx="667368" cy="561262"/>
            <a:chOff x="-4544332" y="0"/>
            <a:chExt cx="3486150" cy="2931885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54">
                          <a14:foregroundMark x1="12568" y1="80656" x2="12568" y2="80656"/>
                          <a14:foregroundMark x1="22131" y1="83279" x2="22131" y2="83279"/>
                          <a14:foregroundMark x1="29235" y1="84918" x2="29235" y2="84918"/>
                          <a14:foregroundMark x1="44809" y1="87869" x2="44809" y2="87869"/>
                          <a14:foregroundMark x1="58197" y1="89836" x2="58197" y2="89836"/>
                          <a14:foregroundMark x1="75137" y1="82623" x2="75137" y2="82623"/>
                          <a14:foregroundMark x1="90710" y1="80656" x2="90710" y2="80656"/>
                          <a14:foregroundMark x1="74317" y1="78033" x2="74317" y2="78033"/>
                          <a14:foregroundMark x1="43716" y1="83934" x2="43716" y2="83934"/>
                          <a14:backgroundMark x1="77049" y1="84262" x2="75683" y2="82951"/>
                          <a14:backgroundMark x1="75956" y1="83607" x2="75683" y2="82295"/>
                          <a14:backgroundMark x1="75683" y1="82623" x2="75683" y2="82623"/>
                          <a14:backgroundMark x1="45628" y1="88197" x2="45628" y2="88197"/>
                          <a14:backgroundMark x1="45355" y1="87541" x2="45355" y2="875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-1" b="32552"/>
            <a:stretch/>
          </p:blipFill>
          <p:spPr>
            <a:xfrm>
              <a:off x="-4544332" y="0"/>
              <a:ext cx="3486150" cy="1959429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54">
                          <a14:foregroundMark x1="12568" y1="80656" x2="12568" y2="80656"/>
                          <a14:foregroundMark x1="22131" y1="83279" x2="22131" y2="83279"/>
                          <a14:foregroundMark x1="29235" y1="84918" x2="29235" y2="84918"/>
                          <a14:foregroundMark x1="44809" y1="87869" x2="44809" y2="87869"/>
                          <a14:foregroundMark x1="58197" y1="89836" x2="58197" y2="89836"/>
                          <a14:foregroundMark x1="75137" y1="82623" x2="75137" y2="82623"/>
                          <a14:foregroundMark x1="90710" y1="80656" x2="90710" y2="80656"/>
                          <a14:foregroundMark x1="74317" y1="78033" x2="74317" y2="78033"/>
                          <a14:foregroundMark x1="43716" y1="83934" x2="43716" y2="83934"/>
                          <a14:backgroundMark x1="77049" y1="84262" x2="75683" y2="82951"/>
                          <a14:backgroundMark x1="75956" y1="83607" x2="75683" y2="82295"/>
                          <a14:backgroundMark x1="75683" y1="82623" x2="75683" y2="82623"/>
                          <a14:backgroundMark x1="45628" y1="88197" x2="45628" y2="88197"/>
                          <a14:backgroundMark x1="45355" y1="87541" x2="45355" y2="875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67198"/>
            <a:stretch/>
          </p:blipFill>
          <p:spPr>
            <a:xfrm>
              <a:off x="-4544332" y="1978932"/>
              <a:ext cx="3486150" cy="952953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2933709" y="3313382"/>
            <a:ext cx="667368" cy="561262"/>
            <a:chOff x="-4544332" y="0"/>
            <a:chExt cx="3486150" cy="2931885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54">
                          <a14:foregroundMark x1="12568" y1="80656" x2="12568" y2="80656"/>
                          <a14:foregroundMark x1="22131" y1="83279" x2="22131" y2="83279"/>
                          <a14:foregroundMark x1="29235" y1="84918" x2="29235" y2="84918"/>
                          <a14:foregroundMark x1="44809" y1="87869" x2="44809" y2="87869"/>
                          <a14:foregroundMark x1="58197" y1="89836" x2="58197" y2="89836"/>
                          <a14:foregroundMark x1="75137" y1="82623" x2="75137" y2="82623"/>
                          <a14:foregroundMark x1="90710" y1="80656" x2="90710" y2="80656"/>
                          <a14:foregroundMark x1="74317" y1="78033" x2="74317" y2="78033"/>
                          <a14:foregroundMark x1="43716" y1="83934" x2="43716" y2="83934"/>
                          <a14:backgroundMark x1="77049" y1="84262" x2="75683" y2="82951"/>
                          <a14:backgroundMark x1="75956" y1="83607" x2="75683" y2="82295"/>
                          <a14:backgroundMark x1="75683" y1="82623" x2="75683" y2="82623"/>
                          <a14:backgroundMark x1="45628" y1="88197" x2="45628" y2="88197"/>
                          <a14:backgroundMark x1="45355" y1="87541" x2="45355" y2="875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-1" b="32552"/>
            <a:stretch/>
          </p:blipFill>
          <p:spPr>
            <a:xfrm>
              <a:off x="-4544332" y="0"/>
              <a:ext cx="3486150" cy="1959429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54">
                          <a14:foregroundMark x1="12568" y1="80656" x2="12568" y2="80656"/>
                          <a14:foregroundMark x1="22131" y1="83279" x2="22131" y2="83279"/>
                          <a14:foregroundMark x1="29235" y1="84918" x2="29235" y2="84918"/>
                          <a14:foregroundMark x1="44809" y1="87869" x2="44809" y2="87869"/>
                          <a14:foregroundMark x1="58197" y1="89836" x2="58197" y2="89836"/>
                          <a14:foregroundMark x1="75137" y1="82623" x2="75137" y2="82623"/>
                          <a14:foregroundMark x1="90710" y1="80656" x2="90710" y2="80656"/>
                          <a14:foregroundMark x1="74317" y1="78033" x2="74317" y2="78033"/>
                          <a14:foregroundMark x1="43716" y1="83934" x2="43716" y2="83934"/>
                          <a14:backgroundMark x1="77049" y1="84262" x2="75683" y2="82951"/>
                          <a14:backgroundMark x1="75956" y1="83607" x2="75683" y2="82295"/>
                          <a14:backgroundMark x1="75683" y1="82623" x2="75683" y2="82623"/>
                          <a14:backgroundMark x1="45628" y1="88197" x2="45628" y2="88197"/>
                          <a14:backgroundMark x1="45355" y1="87541" x2="45355" y2="875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67198"/>
            <a:stretch/>
          </p:blipFill>
          <p:spPr>
            <a:xfrm>
              <a:off x="-4544332" y="1978932"/>
              <a:ext cx="3486150" cy="952953"/>
            </a:xfrm>
            <a:prstGeom prst="rect">
              <a:avLst/>
            </a:prstGeom>
          </p:spPr>
        </p:pic>
      </p:grpSp>
      <p:grpSp>
        <p:nvGrpSpPr>
          <p:cNvPr id="49" name="그룹 48"/>
          <p:cNvGrpSpPr/>
          <p:nvPr/>
        </p:nvGrpSpPr>
        <p:grpSpPr>
          <a:xfrm>
            <a:off x="2933709" y="4864230"/>
            <a:ext cx="667368" cy="561262"/>
            <a:chOff x="-4544332" y="0"/>
            <a:chExt cx="3486150" cy="2931885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54">
                          <a14:foregroundMark x1="12568" y1="80656" x2="12568" y2="80656"/>
                          <a14:foregroundMark x1="22131" y1="83279" x2="22131" y2="83279"/>
                          <a14:foregroundMark x1="29235" y1="84918" x2="29235" y2="84918"/>
                          <a14:foregroundMark x1="44809" y1="87869" x2="44809" y2="87869"/>
                          <a14:foregroundMark x1="58197" y1="89836" x2="58197" y2="89836"/>
                          <a14:foregroundMark x1="75137" y1="82623" x2="75137" y2="82623"/>
                          <a14:foregroundMark x1="90710" y1="80656" x2="90710" y2="80656"/>
                          <a14:foregroundMark x1="74317" y1="78033" x2="74317" y2="78033"/>
                          <a14:foregroundMark x1="43716" y1="83934" x2="43716" y2="83934"/>
                          <a14:backgroundMark x1="77049" y1="84262" x2="75683" y2="82951"/>
                          <a14:backgroundMark x1="75956" y1="83607" x2="75683" y2="82295"/>
                          <a14:backgroundMark x1="75683" y1="82623" x2="75683" y2="82623"/>
                          <a14:backgroundMark x1="45628" y1="88197" x2="45628" y2="88197"/>
                          <a14:backgroundMark x1="45355" y1="87541" x2="45355" y2="875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-1" b="32552"/>
            <a:stretch/>
          </p:blipFill>
          <p:spPr>
            <a:xfrm>
              <a:off x="-4544332" y="0"/>
              <a:ext cx="3486150" cy="1959429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454">
                          <a14:foregroundMark x1="12568" y1="80656" x2="12568" y2="80656"/>
                          <a14:foregroundMark x1="22131" y1="83279" x2="22131" y2="83279"/>
                          <a14:foregroundMark x1="29235" y1="84918" x2="29235" y2="84918"/>
                          <a14:foregroundMark x1="44809" y1="87869" x2="44809" y2="87869"/>
                          <a14:foregroundMark x1="58197" y1="89836" x2="58197" y2="89836"/>
                          <a14:foregroundMark x1="75137" y1="82623" x2="75137" y2="82623"/>
                          <a14:foregroundMark x1="90710" y1="80656" x2="90710" y2="80656"/>
                          <a14:foregroundMark x1="74317" y1="78033" x2="74317" y2="78033"/>
                          <a14:foregroundMark x1="43716" y1="83934" x2="43716" y2="83934"/>
                          <a14:backgroundMark x1="77049" y1="84262" x2="75683" y2="82951"/>
                          <a14:backgroundMark x1="75956" y1="83607" x2="75683" y2="82295"/>
                          <a14:backgroundMark x1="75683" y1="82623" x2="75683" y2="82623"/>
                          <a14:backgroundMark x1="45628" y1="88197" x2="45628" y2="88197"/>
                          <a14:backgroundMark x1="45355" y1="87541" x2="45355" y2="875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67198"/>
            <a:stretch/>
          </p:blipFill>
          <p:spPr>
            <a:xfrm>
              <a:off x="-4544332" y="1978932"/>
              <a:ext cx="3486150" cy="952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5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77415" y="9525"/>
            <a:ext cx="6114585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769630" y="6319544"/>
            <a:ext cx="4311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rgbClr val="E98052"/>
                </a:solidFill>
              </a:rPr>
              <a:t>OpenInfra</a:t>
            </a:r>
            <a:r>
              <a:rPr lang="en-US" altLang="ko-KR" dirty="0" smtClean="0">
                <a:solidFill>
                  <a:srgbClr val="E98052"/>
                </a:solidFill>
              </a:rPr>
              <a:t> &amp; Cloud Native Day Korea 2023</a:t>
            </a:r>
            <a:endParaRPr lang="ko-KR" altLang="en-US" dirty="0" smtClean="0">
              <a:solidFill>
                <a:srgbClr val="E98052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12639" y="828331"/>
            <a:ext cx="1073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상황 분석</a:t>
            </a:r>
            <a:endParaRPr lang="en-US" altLang="ko-KR" sz="1600" b="1" dirty="0">
              <a:solidFill>
                <a:srgbClr val="E5E5E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12639" y="276333"/>
            <a:ext cx="3383061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로깅 시스템 환경 구축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472776" y="1871400"/>
            <a:ext cx="5165822" cy="1138773"/>
            <a:chOff x="345943" y="1871400"/>
            <a:chExt cx="5165822" cy="1138773"/>
          </a:xfrm>
        </p:grpSpPr>
        <p:sp>
          <p:nvSpPr>
            <p:cNvPr id="3" name="직사각형 2"/>
            <p:cNvSpPr/>
            <p:nvPr/>
          </p:nvSpPr>
          <p:spPr>
            <a:xfrm>
              <a:off x="651292" y="1871400"/>
              <a:ext cx="4860473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명확한 사업자 </a:t>
              </a:r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요구사항</a:t>
              </a:r>
              <a:endPara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사업자와 사전 정의된 </a:t>
              </a:r>
              <a:r>
                <a: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API </a:t>
              </a: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문서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응답 속도에 대한 요구사항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보관 기간 명시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3" name="1.png" descr="1.png"/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345943" y="1943231"/>
              <a:ext cx="305349" cy="225671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10" name="그룹 9"/>
          <p:cNvGrpSpPr/>
          <p:nvPr/>
        </p:nvGrpSpPr>
        <p:grpSpPr>
          <a:xfrm>
            <a:off x="412239" y="1877110"/>
            <a:ext cx="4780645" cy="646331"/>
            <a:chOff x="6437702" y="1877110"/>
            <a:chExt cx="4780645" cy="646331"/>
          </a:xfrm>
        </p:grpSpPr>
        <p:sp>
          <p:nvSpPr>
            <p:cNvPr id="11" name="직사각형 10"/>
            <p:cNvSpPr/>
            <p:nvPr/>
          </p:nvSpPr>
          <p:spPr>
            <a:xfrm>
              <a:off x="6728015" y="1877110"/>
              <a:ext cx="44903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검색 엔진의 높은 </a:t>
              </a:r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비용</a:t>
              </a:r>
              <a:endPara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높은 비용으로 인한 데이터 장기간 보관 문제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4" name="1.png" descr="1.png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7702" y="1937657"/>
              <a:ext cx="247676" cy="248238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9" name="그룹 8"/>
          <p:cNvGrpSpPr/>
          <p:nvPr/>
        </p:nvGrpSpPr>
        <p:grpSpPr>
          <a:xfrm>
            <a:off x="412239" y="3267502"/>
            <a:ext cx="3682588" cy="892552"/>
            <a:chOff x="6437702" y="3106348"/>
            <a:chExt cx="3682588" cy="892552"/>
          </a:xfrm>
        </p:grpSpPr>
        <p:sp>
          <p:nvSpPr>
            <p:cNvPr id="15" name="직사각형 14"/>
            <p:cNvSpPr/>
            <p:nvPr/>
          </p:nvSpPr>
          <p:spPr>
            <a:xfrm>
              <a:off x="6728015" y="3106348"/>
              <a:ext cx="3392275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</a:t>
              </a:r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복원의 어려움</a:t>
              </a:r>
              <a:endPara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문제 발생 시 데이터 복원 어려움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신뢰성 보장 문제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8" name="1.png" descr="1.png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7702" y="3180762"/>
              <a:ext cx="247676" cy="248238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8" name="그룹 7"/>
          <p:cNvGrpSpPr/>
          <p:nvPr/>
        </p:nvGrpSpPr>
        <p:grpSpPr>
          <a:xfrm>
            <a:off x="412239" y="4904115"/>
            <a:ext cx="4806293" cy="892552"/>
            <a:chOff x="6437702" y="4335586"/>
            <a:chExt cx="4806293" cy="892552"/>
          </a:xfrm>
        </p:grpSpPr>
        <p:sp>
          <p:nvSpPr>
            <p:cNvPr id="16" name="직사각형 15"/>
            <p:cNvSpPr/>
            <p:nvPr/>
          </p:nvSpPr>
          <p:spPr>
            <a:xfrm>
              <a:off x="6728015" y="4335586"/>
              <a:ext cx="4515980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실시간 서비스 제공 </a:t>
              </a:r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어려움</a:t>
              </a:r>
              <a:endPara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실시간 데이터 취합</a:t>
              </a:r>
              <a:r>
                <a: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</a:t>
              </a: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병합</a:t>
              </a:r>
              <a:r>
                <a: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</a:t>
              </a: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전달 요구사항 발생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불필요한 쿼리로</a:t>
              </a:r>
              <a:r>
                <a:rPr lang="en-US" altLang="ko-KR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실시간성 저하</a:t>
              </a:r>
              <a:endPara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9" name="1.png" descr="1.png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7702" y="4423867"/>
              <a:ext cx="247676" cy="248238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22" name="그룹 21"/>
          <p:cNvGrpSpPr/>
          <p:nvPr/>
        </p:nvGrpSpPr>
        <p:grpSpPr>
          <a:xfrm>
            <a:off x="6474307" y="3590154"/>
            <a:ext cx="4516831" cy="892552"/>
            <a:chOff x="347474" y="3914839"/>
            <a:chExt cx="4516831" cy="892552"/>
          </a:xfrm>
        </p:grpSpPr>
        <p:sp>
          <p:nvSpPr>
            <p:cNvPr id="4" name="직사각형 3"/>
            <p:cNvSpPr/>
            <p:nvPr/>
          </p:nvSpPr>
          <p:spPr>
            <a:xfrm>
              <a:off x="651292" y="3914839"/>
              <a:ext cx="4213013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정형화된 데이터 규격</a:t>
              </a:r>
              <a:endPara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로그 규격이 정형화 됨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추가되는 데이터 포맷도 비슷한 규격 사용</a:t>
              </a:r>
              <a:endPara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20" name="1.png" descr="1.png"/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347474" y="3986670"/>
              <a:ext cx="305349" cy="225671"/>
            </a:xfrm>
            <a:prstGeom prst="rect">
              <a:avLst/>
            </a:prstGeom>
            <a:ln w="3175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7413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2639" y="828331"/>
            <a:ext cx="1073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문제점</a:t>
            </a:r>
            <a:endParaRPr lang="en-US" altLang="ko-KR" sz="1600" b="1" dirty="0" smtClean="0">
              <a:solidFill>
                <a:srgbClr val="E5E5E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12639" y="276333"/>
            <a:ext cx="4860473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로깅 시스템 환경 구축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1355938" y="2148940"/>
            <a:ext cx="2348720" cy="2352260"/>
            <a:chOff x="1355938" y="2148940"/>
            <a:chExt cx="2348720" cy="2352260"/>
          </a:xfrm>
        </p:grpSpPr>
        <p:sp>
          <p:nvSpPr>
            <p:cNvPr id="5" name="직사각형 4"/>
            <p:cNvSpPr/>
            <p:nvPr/>
          </p:nvSpPr>
          <p:spPr>
            <a:xfrm>
              <a:off x="1355938" y="4101090"/>
              <a:ext cx="23487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 smtClean="0">
                  <a:ea typeface="맑은 고딕" panose="020B0503020000020004" pitchFamily="50" charset="-127"/>
                  <a:cs typeface="Arial" panose="020B0604020202020204" pitchFamily="34" charset="0"/>
                </a:rPr>
                <a:t>데이터 신뢰도 부족</a:t>
              </a: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1507948" y="2148940"/>
              <a:ext cx="2044700" cy="1968500"/>
              <a:chOff x="1507948" y="2148940"/>
              <a:chExt cx="2044700" cy="1968500"/>
            </a:xfrm>
          </p:grpSpPr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backgroundMark x1="52885" y1="81068" x2="52885" y2="81068"/>
                            <a14:backgroundMark x1="28846" y1="54612" x2="28846" y2="54612"/>
                            <a14:backgroundMark x1="26202" y1="59951" x2="26202" y2="59951"/>
                            <a14:backgroundMark x1="26202" y1="59951" x2="26202" y2="59951"/>
                            <a14:backgroundMark x1="38221" y1="59951" x2="38221" y2="59951"/>
                            <a14:backgroundMark x1="38221" y1="59709" x2="38221" y2="59709"/>
                            <a14:backgroundMark x1="59615" y1="56068" x2="59615" y2="56068"/>
                            <a14:backgroundMark x1="59615" y1="56068" x2="59615" y2="56068"/>
                            <a14:backgroundMark x1="65625" y1="59951" x2="65625" y2="59951"/>
                            <a14:backgroundMark x1="65625" y1="59709" x2="65625" y2="59709"/>
                            <a14:backgroundMark x1="64423" y1="57524" x2="64423" y2="57524"/>
                            <a14:backgroundMark x1="64423" y1="57524" x2="64423" y2="57524"/>
                            <a14:backgroundMark x1="71394" y1="53398" x2="71394" y2="53398"/>
                            <a14:backgroundMark x1="71394" y1="53398" x2="71394" y2="53398"/>
                            <a14:backgroundMark x1="35096" y1="57767" x2="35096" y2="57767"/>
                            <a14:backgroundMark x1="35096" y1="57767" x2="35096" y2="57767"/>
                            <a14:backgroundMark x1="52163" y1="64078" x2="52163" y2="64078"/>
                            <a14:backgroundMark x1="52163" y1="64078" x2="52163" y2="64078"/>
                            <a14:backgroundMark x1="61538" y1="66505" x2="61538" y2="66505"/>
                            <a14:backgroundMark x1="61538" y1="66505" x2="61538" y2="66505"/>
                            <a14:backgroundMark x1="57452" y1="71602" x2="57452" y2="71602"/>
                            <a14:backgroundMark x1="57452" y1="71602" x2="57452" y2="71602"/>
                            <a14:backgroundMark x1="56250" y1="76942" x2="56250" y2="76942"/>
                            <a14:backgroundMark x1="56250" y1="76942" x2="56250" y2="76942"/>
                            <a14:backgroundMark x1="49038" y1="79126" x2="49038" y2="79126"/>
                            <a14:backgroundMark x1="49038" y1="79126" x2="49038" y2="79126"/>
                            <a14:backgroundMark x1="45673" y1="75485" x2="45673" y2="75485"/>
                            <a14:backgroundMark x1="45673" y1="75485" x2="45673" y2="75485"/>
                            <a14:backgroundMark x1="42067" y1="70874" x2="42067" y2="70874"/>
                            <a14:backgroundMark x1="42067" y1="70874" x2="42067" y2="70874"/>
                            <a14:backgroundMark x1="39183" y1="66505" x2="39183" y2="66505"/>
                            <a14:backgroundMark x1="39183" y1="66505" x2="39183" y2="66505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7877" t="23137" r="15515" b="12114"/>
              <a:stretch/>
            </p:blipFill>
            <p:spPr>
              <a:xfrm>
                <a:off x="1507948" y="2148940"/>
                <a:ext cx="2044700" cy="1968500"/>
              </a:xfrm>
              <a:prstGeom prst="rect">
                <a:avLst/>
              </a:prstGeom>
              <a:effectLst>
                <a:softEdge rad="0"/>
              </a:effectLst>
            </p:spPr>
          </p:pic>
          <p:grpSp>
            <p:nvGrpSpPr>
              <p:cNvPr id="7" name="그룹 6"/>
              <p:cNvGrpSpPr/>
              <p:nvPr/>
            </p:nvGrpSpPr>
            <p:grpSpPr>
              <a:xfrm>
                <a:off x="2339798" y="2443488"/>
                <a:ext cx="381000" cy="381000"/>
                <a:chOff x="552450" y="4517550"/>
                <a:chExt cx="495300" cy="495300"/>
              </a:xfrm>
            </p:grpSpPr>
            <p:sp>
              <p:nvSpPr>
                <p:cNvPr id="4" name="타원 3"/>
                <p:cNvSpPr/>
                <p:nvPr/>
              </p:nvSpPr>
              <p:spPr>
                <a:xfrm>
                  <a:off x="552450" y="4517550"/>
                  <a:ext cx="495300" cy="495300"/>
                </a:xfrm>
                <a:prstGeom prst="ellipse">
                  <a:avLst/>
                </a:prstGeom>
                <a:noFill/>
                <a:ln w="63500">
                  <a:solidFill>
                    <a:srgbClr val="B9BAC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2" name="1.png" descr="1.png"/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76262" y="4641081"/>
                  <a:ext cx="247676" cy="248238"/>
                </a:xfrm>
                <a:prstGeom prst="rect">
                  <a:avLst/>
                </a:prstGeom>
                <a:ln w="3175">
                  <a:miter lim="400000"/>
                </a:ln>
              </p:spPr>
            </p:pic>
          </p:grpSp>
        </p:grpSp>
      </p:grpSp>
      <p:grpSp>
        <p:nvGrpSpPr>
          <p:cNvPr id="20" name="그룹 19"/>
          <p:cNvGrpSpPr/>
          <p:nvPr/>
        </p:nvGrpSpPr>
        <p:grpSpPr>
          <a:xfrm>
            <a:off x="8937083" y="2075922"/>
            <a:ext cx="1913793" cy="2441628"/>
            <a:chOff x="8937083" y="2075922"/>
            <a:chExt cx="1913793" cy="2441628"/>
          </a:xfrm>
        </p:grpSpPr>
        <p:sp>
          <p:nvSpPr>
            <p:cNvPr id="9" name="직사각형 8"/>
            <p:cNvSpPr/>
            <p:nvPr/>
          </p:nvSpPr>
          <p:spPr>
            <a:xfrm>
              <a:off x="9010924" y="4117440"/>
              <a:ext cx="18357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>
                  <a:ea typeface="맑은 고딕" panose="020B0503020000020004" pitchFamily="50" charset="-127"/>
                  <a:cs typeface="Arial" panose="020B0604020202020204" pitchFamily="34" charset="0"/>
                </a:rPr>
                <a:t>기능 확장 제한</a:t>
              </a:r>
              <a:endParaRPr lang="ko-KR" altLang="en-US" sz="2000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0923" y1="32110" x2="20923" y2="32110"/>
                          <a14:foregroundMark x1="48308" y1="16820" x2="48308" y2="16820"/>
                          <a14:foregroundMark x1="75385" y1="32722" x2="75385" y2="32722"/>
                          <a14:foregroundMark x1="74769" y1="64526" x2="74769" y2="64526"/>
                          <a14:foregroundMark x1="46769" y1="80122" x2="46769" y2="80122"/>
                          <a14:foregroundMark x1="20615" y1="64832" x2="20615" y2="64832"/>
                        </a14:backgroundRemoval>
                      </a14:imgEffect>
                    </a14:imgLayer>
                  </a14:imgProps>
                </a:ext>
              </a:extLst>
            </a:blip>
            <a:srcRect l="11216" t="11827" r="18901" b="15136"/>
            <a:stretch/>
          </p:blipFill>
          <p:spPr>
            <a:xfrm>
              <a:off x="8937083" y="2075922"/>
              <a:ext cx="1913793" cy="2012442"/>
            </a:xfrm>
            <a:prstGeom prst="rect">
              <a:avLst/>
            </a:prstGeom>
          </p:spPr>
        </p:pic>
      </p:grpSp>
      <p:grpSp>
        <p:nvGrpSpPr>
          <p:cNvPr id="18" name="그룹 17"/>
          <p:cNvGrpSpPr/>
          <p:nvPr/>
        </p:nvGrpSpPr>
        <p:grpSpPr>
          <a:xfrm>
            <a:off x="5343998" y="2170940"/>
            <a:ext cx="2027586" cy="2346610"/>
            <a:chOff x="5343998" y="2170940"/>
            <a:chExt cx="2027586" cy="2346610"/>
          </a:xfrm>
        </p:grpSpPr>
        <p:sp>
          <p:nvSpPr>
            <p:cNvPr id="8" name="직사각형 7"/>
            <p:cNvSpPr/>
            <p:nvPr/>
          </p:nvSpPr>
          <p:spPr>
            <a:xfrm>
              <a:off x="5506880" y="4117440"/>
              <a:ext cx="1523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dirty="0">
                  <a:ea typeface="맑은 고딕" panose="020B0503020000020004" pitchFamily="50" charset="-127"/>
                  <a:cs typeface="Arial" panose="020B0604020202020204" pitchFamily="34" charset="0"/>
                </a:rPr>
                <a:t>리소스 </a:t>
              </a:r>
              <a:r>
                <a:rPr lang="ko-KR" altLang="en-US" sz="2000" dirty="0" smtClean="0">
                  <a:ea typeface="맑은 고딕" panose="020B0503020000020004" pitchFamily="50" charset="-127"/>
                  <a:cs typeface="Arial" panose="020B0604020202020204" pitchFamily="34" charset="0"/>
                </a:rPr>
                <a:t>낭비</a:t>
              </a:r>
              <a:endParaRPr lang="en-US" altLang="ko-KR" sz="2000" dirty="0"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7973" l="0" r="94576">
                          <a14:foregroundMark x1="69153" y1="34122" x2="69153" y2="34122"/>
                          <a14:foregroundMark x1="69153" y1="34122" x2="69153" y2="34122"/>
                          <a14:foregroundMark x1="48814" y1="38176" x2="48814" y2="38176"/>
                          <a14:foregroundMark x1="48814" y1="38176" x2="48814" y2="38176"/>
                          <a14:foregroundMark x1="38983" y1="49662" x2="38983" y2="49662"/>
                          <a14:foregroundMark x1="39322" y1="49662" x2="39322" y2="49662"/>
                          <a14:foregroundMark x1="34576" y1="62162" x2="34576" y2="62162"/>
                          <a14:foregroundMark x1="34576" y1="62162" x2="34576" y2="62162"/>
                          <a14:foregroundMark x1="38983" y1="74662" x2="38983" y2="74662"/>
                          <a14:foregroundMark x1="38983" y1="73986" x2="38983" y2="73986"/>
                          <a14:foregroundMark x1="67797" y1="69932" x2="67797" y2="69932"/>
                          <a14:foregroundMark x1="67797" y1="69932" x2="67797" y2="69932"/>
                          <a14:backgroundMark x1="66780" y1="64189" x2="66780" y2="64189"/>
                          <a14:backgroundMark x1="66780" y1="64189" x2="66780" y2="641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998" y="2170940"/>
              <a:ext cx="2027586" cy="2034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1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312639" y="276333"/>
            <a:ext cx="4860473" cy="55199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o-KR" alt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로깅 시스템 환경 개선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12639" y="828331"/>
            <a:ext cx="1154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구조</a:t>
            </a:r>
            <a:r>
              <a:rPr lang="en-US" altLang="ko-KR" sz="1600" b="1" dirty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1" dirty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r>
              <a:rPr lang="en-US" altLang="ko-KR" sz="1600" b="1" dirty="0">
                <a:solidFill>
                  <a:srgbClr val="E5E5E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0B56CAAE-01BB-3642-BB82-B10DFDD02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27" y="3609844"/>
            <a:ext cx="1493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Data Stream</a:t>
            </a:r>
            <a:endParaRPr lang="en-US" altLang="en-US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8F13D6-BAA0-5343-AE20-ADF46F0C82F0}"/>
              </a:ext>
            </a:extLst>
          </p:cNvPr>
          <p:cNvSpPr txBox="1"/>
          <p:nvPr/>
        </p:nvSpPr>
        <p:spPr>
          <a:xfrm>
            <a:off x="530083" y="4358964"/>
            <a:ext cx="2422841" cy="1497269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스트림 서비스를 통해 실시간으로 들어오는 대규모 트래픽을 빠르게 전달</a:t>
            </a:r>
            <a:endParaRPr lang="en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3082932" y="1736355"/>
            <a:ext cx="0" cy="4485643"/>
          </a:xfrm>
          <a:prstGeom prst="line">
            <a:avLst/>
          </a:prstGeom>
          <a:ln w="25400"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9">
            <a:extLst>
              <a:ext uri="{FF2B5EF4-FFF2-40B4-BE49-F238E27FC236}">
                <a16:creationId xmlns:a16="http://schemas.microsoft.com/office/drawing/2014/main" id="{0B56CAAE-01BB-3642-BB82-B10DFDD02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492" y="3609844"/>
            <a:ext cx="691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ETL</a:t>
            </a:r>
            <a:endParaRPr lang="en-US" altLang="en-US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8F13D6-BAA0-5343-AE20-ADF46F0C82F0}"/>
              </a:ext>
            </a:extLst>
          </p:cNvPr>
          <p:cNvSpPr txBox="1"/>
          <p:nvPr/>
        </p:nvSpPr>
        <p:spPr>
          <a:xfrm>
            <a:off x="3371597" y="4358964"/>
            <a:ext cx="2422841" cy="1174104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데이터를 원하는 포맷에 맞춰 추출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변환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로드 하여 분류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5947604" y="1736355"/>
            <a:ext cx="0" cy="4485643"/>
          </a:xfrm>
          <a:prstGeom prst="line">
            <a:avLst/>
          </a:prstGeom>
          <a:ln w="25400"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9">
            <a:extLst>
              <a:ext uri="{FF2B5EF4-FFF2-40B4-BE49-F238E27FC236}">
                <a16:creationId xmlns:a16="http://schemas.microsoft.com/office/drawing/2014/main" id="{0B56CAAE-01BB-3642-BB82-B10DFDD02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771" y="3609844"/>
            <a:ext cx="1493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Storage</a:t>
            </a:r>
            <a:endParaRPr lang="en-US" altLang="en-US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C8F13D6-BAA0-5343-AE20-ADF46F0C82F0}"/>
              </a:ext>
            </a:extLst>
          </p:cNvPr>
          <p:cNvSpPr txBox="1"/>
          <p:nvPr/>
        </p:nvSpPr>
        <p:spPr>
          <a:xfrm>
            <a:off x="6236269" y="4358964"/>
            <a:ext cx="2422841" cy="1215717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Cluster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별로 별도의 저비용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Storage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두어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DB Push</a:t>
            </a:r>
            <a:r>
              <a:rPr lang="ko-KR" altLang="en-US" sz="14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 데이터를 보관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8" name="직선 연결선 67"/>
          <p:cNvCxnSpPr/>
          <p:nvPr/>
        </p:nvCxnSpPr>
        <p:spPr>
          <a:xfrm>
            <a:off x="8812276" y="1736355"/>
            <a:ext cx="0" cy="4485643"/>
          </a:xfrm>
          <a:prstGeom prst="line">
            <a:avLst/>
          </a:prstGeom>
          <a:ln w="25400">
            <a:gradFill>
              <a:gsLst>
                <a:gs pos="100000">
                  <a:schemeClr val="tx1">
                    <a:lumMod val="85000"/>
                  </a:schemeClr>
                </a:gs>
                <a:gs pos="0">
                  <a:schemeClr val="tx1">
                    <a:lumMod val="6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" descr="file type terraform&quot; Icon - Download for free – Icondu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866" y="2233965"/>
            <a:ext cx="1120989" cy="12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9">
            <a:extLst>
              <a:ext uri="{FF2B5EF4-FFF2-40B4-BE49-F238E27FC236}">
                <a16:creationId xmlns:a16="http://schemas.microsoft.com/office/drawing/2014/main" id="{0B56CAAE-01BB-3642-BB82-B10DFDD02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866" y="3609844"/>
            <a:ext cx="12446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Terraform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8F13D6-BAA0-5343-AE20-ADF46F0C82F0}"/>
              </a:ext>
            </a:extLst>
          </p:cNvPr>
          <p:cNvSpPr txBox="1"/>
          <p:nvPr/>
        </p:nvSpPr>
        <p:spPr>
          <a:xfrm>
            <a:off x="8965443" y="4358964"/>
            <a:ext cx="2697048" cy="1215717"/>
          </a:xfrm>
          <a:prstGeom prst="rect">
            <a:avLst/>
          </a:prstGeom>
          <a:noFill/>
        </p:spPr>
        <p:txBody>
          <a:bodyPr wrap="square" lIns="152400" tIns="121920" rIns="152400" bIns="121920" rtlCol="0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오픈소스</a:t>
            </a:r>
            <a:r>
              <a:rPr 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sz="1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IaC</a:t>
            </a:r>
            <a:r>
              <a:rPr 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Terraform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클러스터 별 구조 적용 등 운영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복잡도↓</a:t>
            </a:r>
            <a:endParaRPr lang="en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6" name="Picture 2" descr="Etl Icons - Free SVG &amp; PNG Etl Images - Noun Project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50" y="2296407"/>
            <a:ext cx="1198979" cy="11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Data storage stack variant - Free interface icons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94" y="2361456"/>
            <a:ext cx="1068879" cy="10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" b="99219" l="1364" r="95455">
                        <a14:foregroundMark x1="38636" y1="13281" x2="38636" y2="13281"/>
                        <a14:foregroundMark x1="60455" y1="16406" x2="60455" y2="16406"/>
                        <a14:foregroundMark x1="67727" y1="16016" x2="67727" y2="16016"/>
                        <a14:foregroundMark x1="80000" y1="37500" x2="80000" y2="37500"/>
                        <a14:foregroundMark x1="70455" y1="41406" x2="70455" y2="41406"/>
                        <a14:foregroundMark x1="80455" y1="53906" x2="80455" y2="53906"/>
                        <a14:foregroundMark x1="67273" y1="52344" x2="67273" y2="52344"/>
                        <a14:foregroundMark x1="84091" y1="45313" x2="84091" y2="45313"/>
                        <a14:foregroundMark x1="73182" y1="64063" x2="73182" y2="64063"/>
                        <a14:foregroundMark x1="75909" y1="78125" x2="75909" y2="78125"/>
                        <a14:foregroundMark x1="85455" y1="69922" x2="85455" y2="69922"/>
                        <a14:foregroundMark x1="65455" y1="73438" x2="65455" y2="73438"/>
                        <a14:foregroundMark x1="25909" y1="79297" x2="25909" y2="79297"/>
                        <a14:foregroundMark x1="15000" y1="72656" x2="15000" y2="72656"/>
                        <a14:foregroundMark x1="17273" y1="59766" x2="17273" y2="59766"/>
                        <a14:foregroundMark x1="27273" y1="49219" x2="27273" y2="49219"/>
                        <a14:foregroundMark x1="20455" y1="36328" x2="20455" y2="36328"/>
                        <a14:foregroundMark x1="12727" y1="44141" x2="12727" y2="44141"/>
                        <a14:foregroundMark x1="30909" y1="60156" x2="30909" y2="60156"/>
                        <a14:foregroundMark x1="25000" y1="64453" x2="25000" y2="64453"/>
                        <a14:foregroundMark x1="31364" y1="66016" x2="31364" y2="66016"/>
                        <a14:backgroundMark x1="17727" y1="60547" x2="17727" y2="60547"/>
                        <a14:backgroundMark x1="85000" y1="46094" x2="85000" y2="46094"/>
                        <a14:backgroundMark x1="84091" y1="46094" x2="84091" y2="46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224" y="2139438"/>
            <a:ext cx="1263630" cy="14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슬레이트</Template>
  <TotalTime>12188</TotalTime>
  <Words>4257</Words>
  <Application>Microsoft Office PowerPoint</Application>
  <PresentationFormat>와이드스크린</PresentationFormat>
  <Paragraphs>618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Amazon Ember</vt:lpstr>
      <vt:lpstr>Amazon Ember Heavy</vt:lpstr>
      <vt:lpstr>Calisto MT</vt:lpstr>
      <vt:lpstr>돋움</vt:lpstr>
      <vt:lpstr>Malgun Gothic</vt:lpstr>
      <vt:lpstr>Malgun Gothic</vt:lpstr>
      <vt:lpstr>Arial</vt:lpstr>
      <vt:lpstr>Trebuchet MS</vt:lpstr>
      <vt:lpstr>Wingdings</vt:lpstr>
      <vt:lpstr>Wingdings 2</vt:lpstr>
      <vt:lpstr>슬레이트</vt:lpstr>
      <vt:lpstr>PowerPoint 프레젠테이션</vt:lpstr>
      <vt:lpstr>Session 소개</vt:lpstr>
      <vt:lpstr>목표</vt:lpstr>
      <vt:lpstr>PowerPoint 프레젠테이션</vt:lpstr>
      <vt:lpstr>MSA 구조에서의 로깅 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결론</vt:lpstr>
      <vt:lpstr>Session 2. Deep Dive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백윤수/CP Solution개발그룹(MX)/삼성전자</dc:creator>
  <cp:lastModifiedBy>백윤수/CP Solution개발그룹(MX)/삼성전자</cp:lastModifiedBy>
  <cp:revision>941</cp:revision>
  <cp:lastPrinted>2023-06-28T07:10:44Z</cp:lastPrinted>
  <dcterms:created xsi:type="dcterms:W3CDTF">2023-06-12T08:54:00Z</dcterms:created>
  <dcterms:modified xsi:type="dcterms:W3CDTF">2023-06-29T11:40:27Z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