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7" r:id="rId1"/>
  </p:sldMasterIdLst>
  <p:notesMasterIdLst>
    <p:notesMasterId r:id="rId31"/>
  </p:notesMasterIdLst>
  <p:sldIdLst>
    <p:sldId id="256" r:id="rId2"/>
    <p:sldId id="261" r:id="rId3"/>
    <p:sldId id="289" r:id="rId4"/>
    <p:sldId id="547" r:id="rId5"/>
    <p:sldId id="552" r:id="rId6"/>
    <p:sldId id="416" r:id="rId7"/>
    <p:sldId id="491" r:id="rId8"/>
    <p:sldId id="559" r:id="rId9"/>
    <p:sldId id="553" r:id="rId10"/>
    <p:sldId id="493" r:id="rId11"/>
    <p:sldId id="506" r:id="rId12"/>
    <p:sldId id="560" r:id="rId13"/>
    <p:sldId id="561" r:id="rId14"/>
    <p:sldId id="562" r:id="rId15"/>
    <p:sldId id="526" r:id="rId16"/>
    <p:sldId id="550" r:id="rId17"/>
    <p:sldId id="551" r:id="rId18"/>
    <p:sldId id="563" r:id="rId19"/>
    <p:sldId id="564" r:id="rId20"/>
    <p:sldId id="554" r:id="rId21"/>
    <p:sldId id="555" r:id="rId22"/>
    <p:sldId id="558" r:id="rId23"/>
    <p:sldId id="565" r:id="rId24"/>
    <p:sldId id="566" r:id="rId25"/>
    <p:sldId id="567" r:id="rId26"/>
    <p:sldId id="568" r:id="rId27"/>
    <p:sldId id="569" r:id="rId28"/>
    <p:sldId id="570" r:id="rId29"/>
    <p:sldId id="288" r:id="rId30"/>
  </p:sldIdLst>
  <p:sldSz cx="12192000" cy="6858000"/>
  <p:notesSz cx="9872663" cy="6858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맑은 고딕" panose="020B0503020000020004" pitchFamily="50" charset="-127"/>
      <p:regular r:id="rId36"/>
      <p:bold r:id="rId37"/>
    </p:embeddedFont>
    <p:embeddedFont>
      <p:font typeface="Noto Sans CJK KR Bold" panose="020B0800000000000000" pitchFamily="34" charset="-127"/>
      <p:bold r:id="rId38"/>
    </p:embeddedFont>
    <p:embeddedFont>
      <p:font typeface="Noto Sans CJK KR Regular" panose="020B0500000000000000" pitchFamily="34" charset="-127"/>
      <p:regular r:id="rId39"/>
    </p:embeddedFont>
    <p:embeddedFont>
      <p:font typeface="Adobe Devanagari" panose="02040503050201020203" pitchFamily="18" charset="0"/>
      <p:regular r:id="rId40"/>
      <p:bold r:id="rId41"/>
      <p:italic r:id="rId42"/>
      <p:boldItalic r:id="rId43"/>
    </p:embeddedFont>
    <p:embeddedFont>
      <p:font typeface="맑은 고딕" panose="020B0503020000020004" pitchFamily="50" charset="-127"/>
      <p:regular r:id="rId36"/>
      <p:bold r:id="rId37"/>
    </p:embeddedFont>
    <p:embeddedFont>
      <p:font typeface="Noto Sans CJK JP Black" panose="020B0A00000000000000" pitchFamily="34" charset="-127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orient="horz" pos="1434" userDrawn="1">
          <p15:clr>
            <a:srgbClr val="A4A3A4"/>
          </p15:clr>
        </p15:guide>
        <p15:guide id="3" orient="horz" pos="3748">
          <p15:clr>
            <a:srgbClr val="A4A3A4"/>
          </p15:clr>
        </p15:guide>
        <p15:guide id="4" pos="7265" userDrawn="1">
          <p15:clr>
            <a:srgbClr val="A4A3A4"/>
          </p15:clr>
        </p15:guide>
        <p15:guide id="5" pos="393">
          <p15:clr>
            <a:srgbClr val="A4A3A4"/>
          </p15:clr>
        </p15:guide>
        <p15:guide id="6" orient="horz" pos="618">
          <p15:clr>
            <a:srgbClr val="A4A3A4"/>
          </p15:clr>
        </p15:guide>
        <p15:guide id="7" pos="347">
          <p15:clr>
            <a:srgbClr val="A4A3A4"/>
          </p15:clr>
        </p15:guide>
        <p15:guide id="8" pos="7333">
          <p15:clr>
            <a:srgbClr val="A4A3A4"/>
          </p15:clr>
        </p15:guide>
        <p15:guide id="9" pos="3931">
          <p15:clr>
            <a:srgbClr val="A4A3A4"/>
          </p15:clr>
        </p15:guide>
        <p15:guide id="10" pos="3704">
          <p15:clr>
            <a:srgbClr val="A4A3A4"/>
          </p15:clr>
        </p15:guide>
        <p15:guide id="11" orient="horz" pos="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DBF1"/>
    <a:srgbClr val="412A70"/>
    <a:srgbClr val="CFC2E8"/>
    <a:srgbClr val="583A9C"/>
    <a:srgbClr val="BBA9DF"/>
    <a:srgbClr val="203864"/>
    <a:srgbClr val="4472C4"/>
    <a:srgbClr val="2E75B6"/>
    <a:srgbClr val="7B7BD6"/>
    <a:srgbClr val="332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924782-4E6D-4A46-9583-89F2C85CC9F1}">
  <a:tblStyle styleId="{E6924782-4E6D-4A46-9583-89F2C85CC9F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93925" autoAdjust="0"/>
  </p:normalViewPr>
  <p:slideViewPr>
    <p:cSldViewPr snapToGrid="0">
      <p:cViewPr varScale="1">
        <p:scale>
          <a:sx n="108" d="100"/>
          <a:sy n="108" d="100"/>
        </p:scale>
        <p:origin x="1098" y="102"/>
      </p:cViewPr>
      <p:guideLst>
        <p:guide orient="horz" pos="2727"/>
        <p:guide orient="horz" pos="1434"/>
        <p:guide orient="horz" pos="3748"/>
        <p:guide pos="7265"/>
        <p:guide pos="393"/>
        <p:guide orient="horz" pos="618"/>
        <p:guide pos="347"/>
        <p:guide pos="7333"/>
        <p:guide pos="3931"/>
        <p:guide pos="3704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278154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592224" y="1"/>
            <a:ext cx="4278154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4278154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592224" y="6513910"/>
            <a:ext cx="4278154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3512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2685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297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744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047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166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8862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98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1706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21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3363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750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8981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4255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9258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4329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7791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509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37473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33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8" name="Google Shape;10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8233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6565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3649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1184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212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946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78138" y="857250"/>
            <a:ext cx="4116387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87267" y="3300412"/>
            <a:ext cx="789813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29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사용자 지정 레이아웃">
  <p:cSld name="4_사용자 지정 레이아웃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4728518" y="64704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E3AC69-83E7-3D48-880E-4D8C1D60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2CB8881-B6BF-124B-9BBB-E8D0FBDCF8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ABB0985-82B3-794F-8354-3A116398671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E489A66-3E2A-F74C-B87D-C7F951E9EF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30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사용자 지정 레이아웃">
  <p:cSld name="5_사용자 지정 레이아웃">
    <p:bg>
      <p:bgPr>
        <a:solidFill>
          <a:srgbClr val="F2F2F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 userDrawn="1"/>
        </p:nvSpPr>
        <p:spPr>
          <a:xfrm>
            <a:off x="-2" y="824948"/>
            <a:ext cx="12192002" cy="60330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121B606-FF47-492E-9E34-C674A02713B3}"/>
              </a:ext>
            </a:extLst>
          </p:cNvPr>
          <p:cNvSpPr/>
          <p:nvPr userDrawn="1"/>
        </p:nvSpPr>
        <p:spPr>
          <a:xfrm>
            <a:off x="0" y="0"/>
            <a:ext cx="12192002" cy="824948"/>
          </a:xfrm>
          <a:prstGeom prst="rect">
            <a:avLst/>
          </a:prstGeom>
          <a:solidFill>
            <a:srgbClr val="332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사용자 지정 레이아웃">
  <p:cSld name="2_사용자 지정 레이아웃">
    <p:bg>
      <p:bgPr>
        <a:solidFill>
          <a:srgbClr val="332159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4728518" y="64704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  <p:cxnSp>
        <p:nvCxnSpPr>
          <p:cNvPr id="45" name="Google Shape;45;p9"/>
          <p:cNvCxnSpPr/>
          <p:nvPr/>
        </p:nvCxnSpPr>
        <p:spPr>
          <a:xfrm rot="10800000" flipH="1">
            <a:off x="0" y="6450045"/>
            <a:ext cx="12192000" cy="185"/>
          </a:xfrm>
          <a:prstGeom prst="straightConnector1">
            <a:avLst/>
          </a:prstGeom>
          <a:noFill/>
          <a:ln w="9525" cap="flat" cmpd="sng">
            <a:solidFill>
              <a:srgbClr val="D8D8D8">
                <a:alpha val="3333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사용자 지정 레이아웃">
  <p:cSld name="3_사용자 지정 레이아웃">
    <p:bg>
      <p:bgPr>
        <a:solidFill>
          <a:srgbClr val="294BB7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4728518" y="64704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A5A5A5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  <p:cxnSp>
        <p:nvCxnSpPr>
          <p:cNvPr id="49" name="Google Shape;49;p10"/>
          <p:cNvCxnSpPr/>
          <p:nvPr/>
        </p:nvCxnSpPr>
        <p:spPr>
          <a:xfrm rot="10800000" flipH="1">
            <a:off x="0" y="6450045"/>
            <a:ext cx="12192000" cy="185"/>
          </a:xfrm>
          <a:prstGeom prst="straightConnector1">
            <a:avLst/>
          </a:prstGeom>
          <a:noFill/>
          <a:ln w="9525" cap="flat" cmpd="sng">
            <a:solidFill>
              <a:srgbClr val="D8D8D8">
                <a:alpha val="3333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2" r:id="rId3"/>
    <p:sldLayoutId id="2147483655" r:id="rId4"/>
    <p:sldLayoutId id="214748365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D23A5B24-1DE5-4FFC-AB68-C96A97727B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86441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r:id="rId4" imgW="16253640" imgH="9142560" progId="">
                  <p:embed/>
                </p:oleObj>
              </mc:Choice>
              <mc:Fallback>
                <p:oleObj r:id="rId4" imgW="1625364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solidFill>
                        <a:srgbClr val="412A7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Google Shape;195;p16">
            <a:extLst>
              <a:ext uri="{FF2B5EF4-FFF2-40B4-BE49-F238E27FC236}">
                <a16:creationId xmlns:a16="http://schemas.microsoft.com/office/drawing/2014/main" id="{6DCBBD74-224F-9A4E-927C-95176BBA3C74}"/>
              </a:ext>
            </a:extLst>
          </p:cNvPr>
          <p:cNvSpPr txBox="1"/>
          <p:nvPr/>
        </p:nvSpPr>
        <p:spPr>
          <a:xfrm>
            <a:off x="645460" y="3272979"/>
            <a:ext cx="9164365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ko-KR" altLang="en-US" sz="4800" b="1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세상에서 가장 쉬운 </a:t>
            </a:r>
            <a:r>
              <a:rPr lang="en-US" altLang="ko-KR" sz="4800" b="1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K8S </a:t>
            </a:r>
            <a:r>
              <a:rPr lang="ko-KR" altLang="en-US" sz="4800" b="1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이야기</a:t>
            </a:r>
            <a:endParaRPr sz="4800" b="1" i="0" u="none" strike="noStrike" cap="none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5" name="Google Shape;195;p16">
            <a:extLst>
              <a:ext uri="{FF2B5EF4-FFF2-40B4-BE49-F238E27FC236}">
                <a16:creationId xmlns:a16="http://schemas.microsoft.com/office/drawing/2014/main" id="{DAF7DF8C-D1EB-0D4E-85A5-7564ECE01636}"/>
              </a:ext>
            </a:extLst>
          </p:cNvPr>
          <p:cNvSpPr txBox="1"/>
          <p:nvPr/>
        </p:nvSpPr>
        <p:spPr>
          <a:xfrm>
            <a:off x="8908869" y="5369622"/>
            <a:ext cx="283899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altLang="ko-KR" sz="1800" b="1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(</a:t>
            </a:r>
            <a:r>
              <a:rPr lang="ko-KR" altLang="en-US" sz="1800" b="1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주</a:t>
            </a:r>
            <a:r>
              <a:rPr lang="en-US" altLang="ko-KR" sz="1800" b="1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)</a:t>
            </a:r>
            <a:r>
              <a:rPr lang="ko-KR" altLang="en-US" sz="1800" b="1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 맨텍솔루션 이진현</a:t>
            </a:r>
            <a:endParaRPr lang="en-US" altLang="ko-KR" sz="1800" b="1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altLang="ko-KR" sz="1800" b="1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jhlee@mantech.co.kr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3800" b="1" i="0" u="none" strike="noStrike" cap="none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304313"/>
            <a:ext cx="7064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altLang="ko-KR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K8S</a:t>
            </a: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없는 컨테이너 관리는 재앙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12" name="Picture 2" descr="The Grounding of MV Rena">
            <a:extLst>
              <a:ext uri="{FF2B5EF4-FFF2-40B4-BE49-F238E27FC236}">
                <a16:creationId xmlns:a16="http://schemas.microsoft.com/office/drawing/2014/main" id="{0450241B-62E9-7048-9F1A-3B17F6A5B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35" y="2049036"/>
            <a:ext cx="4863997" cy="372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ontainer ship에 대한 이미지 검색결과">
            <a:extLst>
              <a:ext uri="{FF2B5EF4-FFF2-40B4-BE49-F238E27FC236}">
                <a16:creationId xmlns:a16="http://schemas.microsoft.com/office/drawing/2014/main" id="{790C2EF4-FF9A-354A-9F5D-855882B9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5155" y="2052734"/>
            <a:ext cx="5420865" cy="377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7E1E03B-EEF4-2C4E-A408-D81666911041}"/>
              </a:ext>
            </a:extLst>
          </p:cNvPr>
          <p:cNvSpPr/>
          <p:nvPr/>
        </p:nvSpPr>
        <p:spPr>
          <a:xfrm>
            <a:off x="1907398" y="1403898"/>
            <a:ext cx="2666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/>
            <a:r>
              <a:rPr lang="en-US" altLang="ko-KR" sz="2400" dirty="0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Without K8S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E794522-8570-E640-ACC3-BB3D86E2BA74}"/>
              </a:ext>
            </a:extLst>
          </p:cNvPr>
          <p:cNvSpPr/>
          <p:nvPr/>
        </p:nvSpPr>
        <p:spPr>
          <a:xfrm>
            <a:off x="7493123" y="1424217"/>
            <a:ext cx="2588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/>
            <a:r>
              <a:rPr lang="en-US" altLang="ko-KR" sz="2400" dirty="0">
                <a:solidFill>
                  <a:srgbClr val="333333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With K8S</a:t>
            </a:r>
          </a:p>
        </p:txBody>
      </p:sp>
    </p:spTree>
    <p:extLst>
      <p:ext uri="{BB962C8B-B14F-4D97-AF65-F5344CB8AC3E}">
        <p14:creationId xmlns:p14="http://schemas.microsoft.com/office/powerpoint/2010/main" val="10887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064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일반적인 </a:t>
            </a:r>
            <a:r>
              <a:rPr lang="en-US" altLang="ko-KR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K8</a:t>
            </a:r>
            <a:r>
              <a:rPr lang="ko-KR" alt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기반의 컨테이너 플랫폼 구성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222" name="직사각형 221">
            <a:extLst>
              <a:ext uri="{FF2B5EF4-FFF2-40B4-BE49-F238E27FC236}">
                <a16:creationId xmlns:a16="http://schemas.microsoft.com/office/drawing/2014/main" id="{241FD737-264F-D04D-9FAA-3C353390E3D3}"/>
              </a:ext>
            </a:extLst>
          </p:cNvPr>
          <p:cNvSpPr/>
          <p:nvPr/>
        </p:nvSpPr>
        <p:spPr>
          <a:xfrm>
            <a:off x="5332651" y="1959224"/>
            <a:ext cx="2123134" cy="14792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23" name="직사각형 222">
            <a:extLst>
              <a:ext uri="{FF2B5EF4-FFF2-40B4-BE49-F238E27FC236}">
                <a16:creationId xmlns:a16="http://schemas.microsoft.com/office/drawing/2014/main" id="{AD6755A5-7691-1942-9569-6E148B39CAFF}"/>
              </a:ext>
            </a:extLst>
          </p:cNvPr>
          <p:cNvSpPr/>
          <p:nvPr/>
        </p:nvSpPr>
        <p:spPr>
          <a:xfrm>
            <a:off x="2056253" y="2191473"/>
            <a:ext cx="2972956" cy="1271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24" name="직사각형 223">
            <a:extLst>
              <a:ext uri="{FF2B5EF4-FFF2-40B4-BE49-F238E27FC236}">
                <a16:creationId xmlns:a16="http://schemas.microsoft.com/office/drawing/2014/main" id="{87105F47-91B0-0A4E-9EF4-41C94EA49660}"/>
              </a:ext>
            </a:extLst>
          </p:cNvPr>
          <p:cNvSpPr/>
          <p:nvPr/>
        </p:nvSpPr>
        <p:spPr>
          <a:xfrm>
            <a:off x="1199435" y="1471213"/>
            <a:ext cx="6584750" cy="499595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25" name="직사각형 224">
            <a:extLst>
              <a:ext uri="{FF2B5EF4-FFF2-40B4-BE49-F238E27FC236}">
                <a16:creationId xmlns:a16="http://schemas.microsoft.com/office/drawing/2014/main" id="{A247EA9E-F253-A949-8A48-BFA4E7FD831D}"/>
              </a:ext>
            </a:extLst>
          </p:cNvPr>
          <p:cNvSpPr/>
          <p:nvPr/>
        </p:nvSpPr>
        <p:spPr>
          <a:xfrm>
            <a:off x="1903853" y="2039073"/>
            <a:ext cx="2972956" cy="12714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226" name="그림 225">
            <a:extLst>
              <a:ext uri="{FF2B5EF4-FFF2-40B4-BE49-F238E27FC236}">
                <a16:creationId xmlns:a16="http://schemas.microsoft.com/office/drawing/2014/main" id="{2E8BA234-241C-D44C-AD59-AEBE263FE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8" y="2017923"/>
            <a:ext cx="453069" cy="453069"/>
          </a:xfrm>
          <a:prstGeom prst="rect">
            <a:avLst/>
          </a:prstGeom>
        </p:spPr>
      </p:pic>
      <p:sp>
        <p:nvSpPr>
          <p:cNvPr id="227" name="TextBox 226">
            <a:extLst>
              <a:ext uri="{FF2B5EF4-FFF2-40B4-BE49-F238E27FC236}">
                <a16:creationId xmlns:a16="http://schemas.microsoft.com/office/drawing/2014/main" id="{811A56D9-CF7E-6044-AECA-8FC0B6A6922D}"/>
              </a:ext>
            </a:extLst>
          </p:cNvPr>
          <p:cNvSpPr txBox="1"/>
          <p:nvPr/>
        </p:nvSpPr>
        <p:spPr>
          <a:xfrm>
            <a:off x="282698" y="2485949"/>
            <a:ext cx="6880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DEV/OPS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28" name="TextBox 227" descr="Work node">
            <a:extLst>
              <a:ext uri="{FF2B5EF4-FFF2-40B4-BE49-F238E27FC236}">
                <a16:creationId xmlns:a16="http://schemas.microsoft.com/office/drawing/2014/main" id="{84A9CF9A-0B20-834A-846F-5AC690179ECE}"/>
              </a:ext>
            </a:extLst>
          </p:cNvPr>
          <p:cNvSpPr txBox="1"/>
          <p:nvPr/>
        </p:nvSpPr>
        <p:spPr>
          <a:xfrm>
            <a:off x="1374217" y="5983992"/>
            <a:ext cx="9844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Work node</a:t>
            </a:r>
            <a:endParaRPr lang="ko-KR" altLang="en-US" sz="1050" b="1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D150C1B3-3AF2-3148-8F2B-EDB60EBBD61D}"/>
              </a:ext>
            </a:extLst>
          </p:cNvPr>
          <p:cNvSpPr txBox="1"/>
          <p:nvPr/>
        </p:nvSpPr>
        <p:spPr>
          <a:xfrm>
            <a:off x="1460507" y="1555128"/>
            <a:ext cx="17056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Master node</a:t>
            </a:r>
            <a:endParaRPr lang="ko-KR" altLang="en-US" sz="1050" b="1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230" name="그룹 229">
            <a:extLst>
              <a:ext uri="{FF2B5EF4-FFF2-40B4-BE49-F238E27FC236}">
                <a16:creationId xmlns:a16="http://schemas.microsoft.com/office/drawing/2014/main" id="{AC569ED4-637A-764C-940C-7F475F1BB998}"/>
              </a:ext>
            </a:extLst>
          </p:cNvPr>
          <p:cNvGrpSpPr/>
          <p:nvPr/>
        </p:nvGrpSpPr>
        <p:grpSpPr>
          <a:xfrm>
            <a:off x="9338017" y="1470168"/>
            <a:ext cx="2524245" cy="4996999"/>
            <a:chOff x="9501045" y="1313412"/>
            <a:chExt cx="2524245" cy="4996999"/>
          </a:xfrm>
        </p:grpSpPr>
        <p:sp>
          <p:nvSpPr>
            <p:cNvPr id="231" name="직사각형 230">
              <a:extLst>
                <a:ext uri="{FF2B5EF4-FFF2-40B4-BE49-F238E27FC236}">
                  <a16:creationId xmlns:a16="http://schemas.microsoft.com/office/drawing/2014/main" id="{159C5E45-522B-994B-8E99-C72479E4BE40}"/>
                </a:ext>
              </a:extLst>
            </p:cNvPr>
            <p:cNvSpPr/>
            <p:nvPr/>
          </p:nvSpPr>
          <p:spPr>
            <a:xfrm>
              <a:off x="9501045" y="1313412"/>
              <a:ext cx="2524245" cy="4996999"/>
            </a:xfrm>
            <a:prstGeom prst="rect">
              <a:avLst/>
            </a:prstGeom>
            <a:solidFill>
              <a:srgbClr val="F0F0FA">
                <a:alpha val="50196"/>
              </a:srgbClr>
            </a:solidFill>
            <a:ln w="9525">
              <a:solidFill>
                <a:srgbClr val="A2A2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FBCCDC0A-2E88-D34C-8BAE-67A7B4D4E927}"/>
                </a:ext>
              </a:extLst>
            </p:cNvPr>
            <p:cNvSpPr txBox="1"/>
            <p:nvPr/>
          </p:nvSpPr>
          <p:spPr>
            <a:xfrm>
              <a:off x="9533810" y="1717107"/>
              <a:ext cx="2491480" cy="4131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-520700" fontAlgn="auto">
                <a:lnSpc>
                  <a:spcPts val="1700"/>
                </a:lnSpc>
                <a:spcBef>
                  <a:spcPts val="23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en-US" altLang="ko-KR" sz="1400" b="1" dirty="0">
                  <a:solidFill>
                    <a:srgbClr val="2B294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MASTER</a:t>
              </a:r>
            </a:p>
            <a:p>
              <a:pPr marL="14288" lvl="0" eaLnBrk="0" latinLnBrk="0" hangingPunct="0">
                <a:lnSpc>
                  <a:spcPts val="1700"/>
                </a:lnSpc>
                <a:spcBef>
                  <a:spcPts val="230"/>
                </a:spcBef>
                <a:defRPr/>
              </a:pPr>
              <a:r>
                <a:rPr lang="en-US" altLang="ko-KR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K8S </a:t>
              </a:r>
              <a:r>
                <a:rPr lang="ko-KR" altLang="en-US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클러스터의 관리</a:t>
              </a:r>
              <a:r>
                <a:rPr lang="ko-KR" altLang="en-US" sz="1100" kern="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를 총괄하는 호스트</a:t>
              </a:r>
              <a:endParaRPr lang="en-US" altLang="ko-KR" sz="1100" kern="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endParaRPr>
            </a:p>
            <a:p>
              <a:pPr marL="14288" lvl="0" eaLnBrk="0" latinLnBrk="0" hangingPunct="0">
                <a:lnSpc>
                  <a:spcPts val="1700"/>
                </a:lnSpc>
                <a:spcBef>
                  <a:spcPts val="230"/>
                </a:spcBef>
                <a:defRPr/>
              </a:pPr>
              <a:endParaRPr lang="en-US" altLang="ko-KR" sz="11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endParaRPr>
            </a:p>
            <a:p>
              <a:pPr indent="-520700">
                <a:lnSpc>
                  <a:spcPts val="1700"/>
                </a:lnSpc>
                <a:spcBef>
                  <a:spcPts val="230"/>
                </a:spcBef>
                <a:defRPr/>
              </a:pPr>
              <a:r>
                <a:rPr lang="en-US" altLang="ko-KR" b="1" dirty="0">
                  <a:solidFill>
                    <a:srgbClr val="2B294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INFRA NODE</a:t>
              </a:r>
            </a:p>
            <a:p>
              <a:pPr marL="14288" lvl="0" indent="-14288" eaLnBrk="0" latinLnBrk="0" hangingPunct="0">
                <a:lnSpc>
                  <a:spcPts val="1700"/>
                </a:lnSpc>
                <a:spcBef>
                  <a:spcPts val="230"/>
                </a:spcBef>
                <a:defRPr/>
              </a:pPr>
              <a:r>
                <a:rPr lang="ko-KR" altLang="en-US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부가적인 </a:t>
              </a:r>
              <a:r>
                <a:rPr lang="en-US" altLang="ko-KR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CI/CD,</a:t>
              </a:r>
              <a:r>
                <a:rPr lang="ko-KR" altLang="en-US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 로깅</a:t>
              </a:r>
              <a:r>
                <a:rPr lang="en-US" altLang="ko-KR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,</a:t>
              </a:r>
              <a:r>
                <a:rPr lang="ko-KR" altLang="en-US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 모니터링</a:t>
              </a:r>
              <a:r>
                <a:rPr lang="en-US" altLang="ko-KR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,</a:t>
              </a:r>
              <a:r>
                <a:rPr lang="ko-KR" altLang="en-US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 알람 등의 서비스 제공</a:t>
              </a:r>
              <a:endParaRPr lang="en-US" altLang="ko-KR" sz="11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endParaRPr>
            </a:p>
            <a:p>
              <a:pPr marL="14288" lvl="0" eaLnBrk="0" latinLnBrk="0" hangingPunct="0">
                <a:lnSpc>
                  <a:spcPts val="1700"/>
                </a:lnSpc>
                <a:spcBef>
                  <a:spcPts val="230"/>
                </a:spcBef>
                <a:defRPr/>
              </a:pPr>
              <a:endParaRPr lang="en-US" altLang="ko-KR" sz="1100" kern="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endParaRPr>
            </a:p>
            <a:p>
              <a:pPr indent="-520700">
                <a:lnSpc>
                  <a:spcPts val="1700"/>
                </a:lnSpc>
                <a:spcBef>
                  <a:spcPts val="230"/>
                </a:spcBef>
                <a:defRPr/>
              </a:pPr>
              <a:r>
                <a:rPr lang="en-US" altLang="ko-KR" sz="1400" b="1" dirty="0">
                  <a:solidFill>
                    <a:srgbClr val="2B294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WORK NODE</a:t>
              </a:r>
            </a:p>
            <a:p>
              <a:pPr marL="14288" lvl="0" indent="-14288" eaLnBrk="0" latinLnBrk="0" hangingPunct="0">
                <a:lnSpc>
                  <a:spcPts val="1700"/>
                </a:lnSpc>
                <a:spcBef>
                  <a:spcPts val="230"/>
                </a:spcBef>
                <a:defRPr/>
              </a:pPr>
              <a:r>
                <a:rPr lang="ko-KR" altLang="en-US" sz="110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애플리케이션이</a:t>
              </a:r>
              <a:r>
                <a:rPr lang="ko-KR" altLang="en-US" sz="1100" kern="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 구동될 물리 혹은 가상 서버</a:t>
              </a:r>
              <a:endParaRPr lang="en-US" altLang="ko-KR" sz="1100" kern="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endParaRPr>
            </a:p>
            <a:p>
              <a:pPr marL="14288" lvl="0" indent="-14288" eaLnBrk="0" latinLnBrk="0" hangingPunct="0">
                <a:lnSpc>
                  <a:spcPts val="1700"/>
                </a:lnSpc>
                <a:spcBef>
                  <a:spcPts val="230"/>
                </a:spcBef>
                <a:defRPr/>
              </a:pPr>
              <a:endParaRPr lang="en-US" altLang="ko-KR" sz="1100" kern="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endParaRPr>
            </a:p>
            <a:p>
              <a:pPr marR="0" lvl="0" indent="-520700" fontAlgn="auto">
                <a:lnSpc>
                  <a:spcPts val="1700"/>
                </a:lnSpc>
                <a:spcBef>
                  <a:spcPts val="23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en-US" altLang="ko-KR" sz="1400" b="1" dirty="0">
                  <a:solidFill>
                    <a:srgbClr val="2B294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POD</a:t>
              </a:r>
            </a:p>
            <a:p>
              <a:pPr marL="14288" lvl="0" eaLnBrk="0" latinLnBrk="0" hangingPunct="0">
                <a:lnSpc>
                  <a:spcPts val="1700"/>
                </a:lnSpc>
                <a:spcBef>
                  <a:spcPts val="230"/>
                </a:spcBef>
                <a:defRPr/>
              </a:pPr>
              <a:r>
                <a:rPr lang="ko-KR" altLang="en-US" sz="1100" kern="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하나 혹은 다수의 앱 컨테이너의 집합체</a:t>
              </a:r>
              <a:endParaRPr lang="en-US" altLang="ko-KR" sz="1100" kern="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endParaRPr>
            </a:p>
            <a:p>
              <a:pPr marL="14288" lvl="0" indent="-14288" eaLnBrk="0" latinLnBrk="0" hangingPunct="0">
                <a:lnSpc>
                  <a:spcPts val="1700"/>
                </a:lnSpc>
                <a:spcBef>
                  <a:spcPts val="230"/>
                </a:spcBef>
                <a:defRPr/>
              </a:pPr>
              <a:endParaRPr lang="en-US" altLang="ko-KR" sz="11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  <a:p>
              <a:pPr marR="0" lvl="0" indent="-520700" fontAlgn="auto">
                <a:lnSpc>
                  <a:spcPts val="1700"/>
                </a:lnSpc>
                <a:spcBef>
                  <a:spcPts val="23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en-US" altLang="ko-KR" sz="1400" b="1" dirty="0">
                  <a:solidFill>
                    <a:srgbClr val="2B294A"/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REGISTRY</a:t>
              </a:r>
            </a:p>
            <a:p>
              <a:pPr marL="14288" lvl="0" indent="-14288" eaLnBrk="0" latinLnBrk="0" hangingPunct="0">
                <a:lnSpc>
                  <a:spcPts val="1700"/>
                </a:lnSpc>
                <a:spcBef>
                  <a:spcPts val="230"/>
                </a:spcBef>
                <a:defRPr/>
              </a:pPr>
              <a:r>
                <a:rPr lang="ko-KR" altLang="en-US" sz="1100" kern="0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  <a:cs typeface="Arial" charset="0"/>
                </a:rPr>
                <a:t>컨테이너화된 앱 이미지의 저장소</a:t>
              </a:r>
              <a:endParaRPr lang="en-US" altLang="ko-KR" sz="1100" kern="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endParaRPr>
            </a:p>
          </p:txBody>
        </p:sp>
      </p:grpSp>
      <p:sp>
        <p:nvSpPr>
          <p:cNvPr id="233" name="직사각형 232">
            <a:extLst>
              <a:ext uri="{FF2B5EF4-FFF2-40B4-BE49-F238E27FC236}">
                <a16:creationId xmlns:a16="http://schemas.microsoft.com/office/drawing/2014/main" id="{BE7135E9-5333-4F45-B0F5-177E00C1DD4E}"/>
              </a:ext>
            </a:extLst>
          </p:cNvPr>
          <p:cNvSpPr/>
          <p:nvPr/>
        </p:nvSpPr>
        <p:spPr>
          <a:xfrm>
            <a:off x="1448025" y="4364038"/>
            <a:ext cx="607621" cy="40300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34" name="직사각형 233">
            <a:extLst>
              <a:ext uri="{FF2B5EF4-FFF2-40B4-BE49-F238E27FC236}">
                <a16:creationId xmlns:a16="http://schemas.microsoft.com/office/drawing/2014/main" id="{C610B584-E41E-FB4D-A26E-889C29C69F3A}"/>
              </a:ext>
            </a:extLst>
          </p:cNvPr>
          <p:cNvSpPr/>
          <p:nvPr/>
        </p:nvSpPr>
        <p:spPr>
          <a:xfrm>
            <a:off x="2054879" y="4364038"/>
            <a:ext cx="607621" cy="40300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35" name="직사각형 234">
            <a:extLst>
              <a:ext uri="{FF2B5EF4-FFF2-40B4-BE49-F238E27FC236}">
                <a16:creationId xmlns:a16="http://schemas.microsoft.com/office/drawing/2014/main" id="{0976FE34-8E46-0345-BA26-FE60F1B64DF3}"/>
              </a:ext>
            </a:extLst>
          </p:cNvPr>
          <p:cNvSpPr/>
          <p:nvPr/>
        </p:nvSpPr>
        <p:spPr>
          <a:xfrm>
            <a:off x="2661706" y="4366918"/>
            <a:ext cx="607621" cy="4001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36" name="직사각형 235">
            <a:extLst>
              <a:ext uri="{FF2B5EF4-FFF2-40B4-BE49-F238E27FC236}">
                <a16:creationId xmlns:a16="http://schemas.microsoft.com/office/drawing/2014/main" id="{2DC56216-CBEC-CF45-A14D-FC3D141E4530}"/>
              </a:ext>
            </a:extLst>
          </p:cNvPr>
          <p:cNvSpPr/>
          <p:nvPr/>
        </p:nvSpPr>
        <p:spPr>
          <a:xfrm>
            <a:off x="1448819" y="4758725"/>
            <a:ext cx="1812610" cy="119959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237" name="그룹 236">
            <a:extLst>
              <a:ext uri="{FF2B5EF4-FFF2-40B4-BE49-F238E27FC236}">
                <a16:creationId xmlns:a16="http://schemas.microsoft.com/office/drawing/2014/main" id="{E57388C4-4F7E-4E4F-9D47-5277C63681C3}"/>
              </a:ext>
            </a:extLst>
          </p:cNvPr>
          <p:cNvGrpSpPr/>
          <p:nvPr/>
        </p:nvGrpSpPr>
        <p:grpSpPr>
          <a:xfrm>
            <a:off x="1765780" y="4990277"/>
            <a:ext cx="1135726" cy="705653"/>
            <a:chOff x="8376458" y="1875897"/>
            <a:chExt cx="991984" cy="543477"/>
          </a:xfrm>
        </p:grpSpPr>
        <p:sp>
          <p:nvSpPr>
            <p:cNvPr id="238" name="직사각형 237">
              <a:extLst>
                <a:ext uri="{FF2B5EF4-FFF2-40B4-BE49-F238E27FC236}">
                  <a16:creationId xmlns:a16="http://schemas.microsoft.com/office/drawing/2014/main" id="{E9D110B4-A443-614A-9A1D-559A5D8FDD4F}"/>
                </a:ext>
              </a:extLst>
            </p:cNvPr>
            <p:cNvSpPr/>
            <p:nvPr/>
          </p:nvSpPr>
          <p:spPr>
            <a:xfrm>
              <a:off x="8503920" y="2008229"/>
              <a:ext cx="864522" cy="411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dirty="0">
                  <a:solidFill>
                    <a:schemeClr val="tx2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CONTAINER</a:t>
              </a:r>
              <a:endParaRPr lang="ko-KR" altLang="en-US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239" name="직사각형 238">
              <a:extLst>
                <a:ext uri="{FF2B5EF4-FFF2-40B4-BE49-F238E27FC236}">
                  <a16:creationId xmlns:a16="http://schemas.microsoft.com/office/drawing/2014/main" id="{D9C4E9E6-7CAC-9944-A50C-58F3F71290CD}"/>
                </a:ext>
              </a:extLst>
            </p:cNvPr>
            <p:cNvSpPr/>
            <p:nvPr/>
          </p:nvSpPr>
          <p:spPr>
            <a:xfrm>
              <a:off x="8440189" y="1942063"/>
              <a:ext cx="864522" cy="411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dirty="0">
                  <a:solidFill>
                    <a:schemeClr val="tx2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CONTAINER</a:t>
              </a:r>
              <a:endParaRPr lang="ko-KR" altLang="en-US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240" name="직사각형 239">
              <a:extLst>
                <a:ext uri="{FF2B5EF4-FFF2-40B4-BE49-F238E27FC236}">
                  <a16:creationId xmlns:a16="http://schemas.microsoft.com/office/drawing/2014/main" id="{1DB9F189-B62E-7B47-A7E2-A2F783A21379}"/>
                </a:ext>
              </a:extLst>
            </p:cNvPr>
            <p:cNvSpPr/>
            <p:nvPr/>
          </p:nvSpPr>
          <p:spPr>
            <a:xfrm>
              <a:off x="8376458" y="1875897"/>
              <a:ext cx="864522" cy="411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solidFill>
                    <a:schemeClr val="tx2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PODS</a:t>
              </a:r>
              <a:endParaRPr lang="ko-KR" altLang="en-US" sz="1000" b="1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AEF24B9F-2136-F745-863A-9CD4C66DD5FA}"/>
              </a:ext>
            </a:extLst>
          </p:cNvPr>
          <p:cNvSpPr txBox="1"/>
          <p:nvPr/>
        </p:nvSpPr>
        <p:spPr>
          <a:xfrm>
            <a:off x="1460507" y="4386393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APM AGENT</a:t>
            </a:r>
            <a:endParaRPr lang="ko-KR" altLang="en-US" sz="800" dirty="0">
              <a:solidFill>
                <a:schemeClr val="bg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A5E28E57-5EE3-B246-B3BF-9158377FDE79}"/>
              </a:ext>
            </a:extLst>
          </p:cNvPr>
          <p:cNvSpPr txBox="1"/>
          <p:nvPr/>
        </p:nvSpPr>
        <p:spPr>
          <a:xfrm>
            <a:off x="2070110" y="4447359"/>
            <a:ext cx="58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ROUTER</a:t>
            </a:r>
            <a:endParaRPr lang="ko-KR" altLang="en-US" sz="800" dirty="0">
              <a:solidFill>
                <a:schemeClr val="bg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8949429F-0F8D-3540-9107-1B4D48915050}"/>
              </a:ext>
            </a:extLst>
          </p:cNvPr>
          <p:cNvSpPr txBox="1"/>
          <p:nvPr/>
        </p:nvSpPr>
        <p:spPr>
          <a:xfrm>
            <a:off x="2672626" y="4466865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KUBELET</a:t>
            </a:r>
            <a:endParaRPr lang="ko-KR" altLang="en-US" sz="800" dirty="0">
              <a:solidFill>
                <a:schemeClr val="bg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44" name="직사각형 243">
            <a:extLst>
              <a:ext uri="{FF2B5EF4-FFF2-40B4-BE49-F238E27FC236}">
                <a16:creationId xmlns:a16="http://schemas.microsoft.com/office/drawing/2014/main" id="{6677B991-DE4F-2A48-A793-97E6A998B4DF}"/>
              </a:ext>
            </a:extLst>
          </p:cNvPr>
          <p:cNvSpPr/>
          <p:nvPr/>
        </p:nvSpPr>
        <p:spPr>
          <a:xfrm>
            <a:off x="3420911" y="4375123"/>
            <a:ext cx="607621" cy="40300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45" name="직사각형 244">
            <a:extLst>
              <a:ext uri="{FF2B5EF4-FFF2-40B4-BE49-F238E27FC236}">
                <a16:creationId xmlns:a16="http://schemas.microsoft.com/office/drawing/2014/main" id="{91B7FD00-9558-064C-961C-EAD991266530}"/>
              </a:ext>
            </a:extLst>
          </p:cNvPr>
          <p:cNvSpPr/>
          <p:nvPr/>
        </p:nvSpPr>
        <p:spPr>
          <a:xfrm>
            <a:off x="4027765" y="4375123"/>
            <a:ext cx="607621" cy="40300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46" name="직사각형 245">
            <a:extLst>
              <a:ext uri="{FF2B5EF4-FFF2-40B4-BE49-F238E27FC236}">
                <a16:creationId xmlns:a16="http://schemas.microsoft.com/office/drawing/2014/main" id="{1BC04910-B05E-984C-8467-AC016D105D63}"/>
              </a:ext>
            </a:extLst>
          </p:cNvPr>
          <p:cNvSpPr/>
          <p:nvPr/>
        </p:nvSpPr>
        <p:spPr>
          <a:xfrm>
            <a:off x="4634592" y="4375122"/>
            <a:ext cx="607621" cy="4030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47" name="직사각형 246">
            <a:extLst>
              <a:ext uri="{FF2B5EF4-FFF2-40B4-BE49-F238E27FC236}">
                <a16:creationId xmlns:a16="http://schemas.microsoft.com/office/drawing/2014/main" id="{087CB784-BBCA-4845-BAFA-E7371DFEC4B2}"/>
              </a:ext>
            </a:extLst>
          </p:cNvPr>
          <p:cNvSpPr/>
          <p:nvPr/>
        </p:nvSpPr>
        <p:spPr>
          <a:xfrm>
            <a:off x="3421705" y="4769810"/>
            <a:ext cx="1805698" cy="119959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248" name="그룹 247">
            <a:extLst>
              <a:ext uri="{FF2B5EF4-FFF2-40B4-BE49-F238E27FC236}">
                <a16:creationId xmlns:a16="http://schemas.microsoft.com/office/drawing/2014/main" id="{8F17C1CB-CAB6-B240-8D10-6C76D1DECEB0}"/>
              </a:ext>
            </a:extLst>
          </p:cNvPr>
          <p:cNvGrpSpPr/>
          <p:nvPr/>
        </p:nvGrpSpPr>
        <p:grpSpPr>
          <a:xfrm>
            <a:off x="3738666" y="5001362"/>
            <a:ext cx="1135726" cy="705653"/>
            <a:chOff x="8376458" y="1875897"/>
            <a:chExt cx="991984" cy="543477"/>
          </a:xfrm>
        </p:grpSpPr>
        <p:sp>
          <p:nvSpPr>
            <p:cNvPr id="249" name="직사각형 248">
              <a:extLst>
                <a:ext uri="{FF2B5EF4-FFF2-40B4-BE49-F238E27FC236}">
                  <a16:creationId xmlns:a16="http://schemas.microsoft.com/office/drawing/2014/main" id="{8C34C4D9-E77B-0749-A140-D436D2B11657}"/>
                </a:ext>
              </a:extLst>
            </p:cNvPr>
            <p:cNvSpPr/>
            <p:nvPr/>
          </p:nvSpPr>
          <p:spPr>
            <a:xfrm>
              <a:off x="8503920" y="2008229"/>
              <a:ext cx="864522" cy="411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dirty="0">
                  <a:solidFill>
                    <a:schemeClr val="tx2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CONTAINER</a:t>
              </a:r>
              <a:endParaRPr lang="ko-KR" altLang="en-US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250" name="직사각형 249">
              <a:extLst>
                <a:ext uri="{FF2B5EF4-FFF2-40B4-BE49-F238E27FC236}">
                  <a16:creationId xmlns:a16="http://schemas.microsoft.com/office/drawing/2014/main" id="{FB570E7E-6365-7947-B9AF-E71E881DED46}"/>
                </a:ext>
              </a:extLst>
            </p:cNvPr>
            <p:cNvSpPr/>
            <p:nvPr/>
          </p:nvSpPr>
          <p:spPr>
            <a:xfrm>
              <a:off x="8440189" y="1942063"/>
              <a:ext cx="864522" cy="411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dirty="0">
                  <a:solidFill>
                    <a:schemeClr val="tx2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CONTAINER</a:t>
              </a:r>
              <a:endParaRPr lang="ko-KR" altLang="en-US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251" name="직사각형 250">
              <a:extLst>
                <a:ext uri="{FF2B5EF4-FFF2-40B4-BE49-F238E27FC236}">
                  <a16:creationId xmlns:a16="http://schemas.microsoft.com/office/drawing/2014/main" id="{49C8884B-7DA2-404D-A81B-20AA27FA2A15}"/>
                </a:ext>
              </a:extLst>
            </p:cNvPr>
            <p:cNvSpPr/>
            <p:nvPr/>
          </p:nvSpPr>
          <p:spPr>
            <a:xfrm>
              <a:off x="8376458" y="1875897"/>
              <a:ext cx="864522" cy="411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solidFill>
                    <a:schemeClr val="tx2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PODS</a:t>
              </a:r>
              <a:endParaRPr lang="ko-KR" altLang="en-US" sz="1000" b="1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92A4DD4B-0313-B145-A2F9-3C036E57CEF7}"/>
              </a:ext>
            </a:extLst>
          </p:cNvPr>
          <p:cNvSpPr txBox="1"/>
          <p:nvPr/>
        </p:nvSpPr>
        <p:spPr>
          <a:xfrm>
            <a:off x="3433393" y="4397478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APM AGENT</a:t>
            </a:r>
            <a:endParaRPr lang="ko-KR" altLang="en-US" sz="800" dirty="0">
              <a:solidFill>
                <a:schemeClr val="bg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DB9634F9-83EB-7446-9FC7-BC27DE3FD74E}"/>
              </a:ext>
            </a:extLst>
          </p:cNvPr>
          <p:cNvSpPr txBox="1"/>
          <p:nvPr/>
        </p:nvSpPr>
        <p:spPr>
          <a:xfrm>
            <a:off x="4042996" y="4458444"/>
            <a:ext cx="58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ROUTER</a:t>
            </a:r>
            <a:endParaRPr lang="ko-KR" altLang="en-US" sz="800" dirty="0">
              <a:solidFill>
                <a:schemeClr val="bg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E8E58530-4F58-1E47-A5EE-2CCBF0E97040}"/>
              </a:ext>
            </a:extLst>
          </p:cNvPr>
          <p:cNvSpPr txBox="1"/>
          <p:nvPr/>
        </p:nvSpPr>
        <p:spPr>
          <a:xfrm>
            <a:off x="4645512" y="4477950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KUBELET</a:t>
            </a:r>
            <a:endParaRPr lang="ko-KR" altLang="en-US" sz="800" dirty="0">
              <a:solidFill>
                <a:schemeClr val="bg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55" name="직사각형 254">
            <a:extLst>
              <a:ext uri="{FF2B5EF4-FFF2-40B4-BE49-F238E27FC236}">
                <a16:creationId xmlns:a16="http://schemas.microsoft.com/office/drawing/2014/main" id="{FFAF91E1-3708-3641-B9E2-742663C88F87}"/>
              </a:ext>
            </a:extLst>
          </p:cNvPr>
          <p:cNvSpPr/>
          <p:nvPr/>
        </p:nvSpPr>
        <p:spPr>
          <a:xfrm>
            <a:off x="5401695" y="4379494"/>
            <a:ext cx="607621" cy="40300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56" name="직사각형 255">
            <a:extLst>
              <a:ext uri="{FF2B5EF4-FFF2-40B4-BE49-F238E27FC236}">
                <a16:creationId xmlns:a16="http://schemas.microsoft.com/office/drawing/2014/main" id="{D03CDBA4-ADA6-594F-889B-6E3D73D77C94}"/>
              </a:ext>
            </a:extLst>
          </p:cNvPr>
          <p:cNvSpPr/>
          <p:nvPr/>
        </p:nvSpPr>
        <p:spPr>
          <a:xfrm>
            <a:off x="6008549" y="4379494"/>
            <a:ext cx="607621" cy="40300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57" name="직사각형 256">
            <a:extLst>
              <a:ext uri="{FF2B5EF4-FFF2-40B4-BE49-F238E27FC236}">
                <a16:creationId xmlns:a16="http://schemas.microsoft.com/office/drawing/2014/main" id="{0BEAD343-8194-0D44-9BB7-1B82067E44D4}"/>
              </a:ext>
            </a:extLst>
          </p:cNvPr>
          <p:cNvSpPr/>
          <p:nvPr/>
        </p:nvSpPr>
        <p:spPr>
          <a:xfrm>
            <a:off x="6615376" y="4382374"/>
            <a:ext cx="607621" cy="4001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58" name="직사각형 257">
            <a:extLst>
              <a:ext uri="{FF2B5EF4-FFF2-40B4-BE49-F238E27FC236}">
                <a16:creationId xmlns:a16="http://schemas.microsoft.com/office/drawing/2014/main" id="{69AF0966-6F94-A14C-BC44-FCCE6F9E3ACF}"/>
              </a:ext>
            </a:extLst>
          </p:cNvPr>
          <p:cNvSpPr/>
          <p:nvPr/>
        </p:nvSpPr>
        <p:spPr>
          <a:xfrm>
            <a:off x="5402489" y="4774181"/>
            <a:ext cx="1820508" cy="119959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259" name="그룹 258">
            <a:extLst>
              <a:ext uri="{FF2B5EF4-FFF2-40B4-BE49-F238E27FC236}">
                <a16:creationId xmlns:a16="http://schemas.microsoft.com/office/drawing/2014/main" id="{2BB33AA4-1B50-6547-8547-ECC133142D86}"/>
              </a:ext>
            </a:extLst>
          </p:cNvPr>
          <p:cNvGrpSpPr/>
          <p:nvPr/>
        </p:nvGrpSpPr>
        <p:grpSpPr>
          <a:xfrm>
            <a:off x="5719450" y="5005733"/>
            <a:ext cx="1135726" cy="705653"/>
            <a:chOff x="8376458" y="1875897"/>
            <a:chExt cx="991984" cy="543477"/>
          </a:xfrm>
        </p:grpSpPr>
        <p:sp>
          <p:nvSpPr>
            <p:cNvPr id="260" name="직사각형 259">
              <a:extLst>
                <a:ext uri="{FF2B5EF4-FFF2-40B4-BE49-F238E27FC236}">
                  <a16:creationId xmlns:a16="http://schemas.microsoft.com/office/drawing/2014/main" id="{8A928960-1287-EE48-B0D5-FA7F51C0C085}"/>
                </a:ext>
              </a:extLst>
            </p:cNvPr>
            <p:cNvSpPr/>
            <p:nvPr/>
          </p:nvSpPr>
          <p:spPr>
            <a:xfrm>
              <a:off x="8503920" y="2008229"/>
              <a:ext cx="864522" cy="411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dirty="0">
                  <a:solidFill>
                    <a:schemeClr val="tx2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CONTAINER</a:t>
              </a:r>
              <a:endParaRPr lang="ko-KR" altLang="en-US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261" name="직사각형 260">
              <a:extLst>
                <a:ext uri="{FF2B5EF4-FFF2-40B4-BE49-F238E27FC236}">
                  <a16:creationId xmlns:a16="http://schemas.microsoft.com/office/drawing/2014/main" id="{C6276FBE-1D69-7B48-B421-1AA512DE022B}"/>
                </a:ext>
              </a:extLst>
            </p:cNvPr>
            <p:cNvSpPr/>
            <p:nvPr/>
          </p:nvSpPr>
          <p:spPr>
            <a:xfrm>
              <a:off x="8440189" y="1942063"/>
              <a:ext cx="864522" cy="411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dirty="0">
                  <a:solidFill>
                    <a:schemeClr val="tx2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CONTAINER</a:t>
              </a:r>
              <a:endParaRPr lang="ko-KR" altLang="en-US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262" name="직사각형 261">
              <a:extLst>
                <a:ext uri="{FF2B5EF4-FFF2-40B4-BE49-F238E27FC236}">
                  <a16:creationId xmlns:a16="http://schemas.microsoft.com/office/drawing/2014/main" id="{440DAB13-B835-EE48-844D-E555108278DF}"/>
                </a:ext>
              </a:extLst>
            </p:cNvPr>
            <p:cNvSpPr/>
            <p:nvPr/>
          </p:nvSpPr>
          <p:spPr>
            <a:xfrm>
              <a:off x="8376458" y="1875897"/>
              <a:ext cx="864522" cy="4111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solidFill>
                    <a:schemeClr val="tx2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PODS</a:t>
              </a:r>
              <a:endParaRPr lang="ko-KR" altLang="en-US" sz="1000" b="1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</p:grpSp>
      <p:sp>
        <p:nvSpPr>
          <p:cNvPr id="263" name="TextBox 262">
            <a:extLst>
              <a:ext uri="{FF2B5EF4-FFF2-40B4-BE49-F238E27FC236}">
                <a16:creationId xmlns:a16="http://schemas.microsoft.com/office/drawing/2014/main" id="{6DE25593-2F1D-4B49-A341-BB6A050BAFBD}"/>
              </a:ext>
            </a:extLst>
          </p:cNvPr>
          <p:cNvSpPr txBox="1"/>
          <p:nvPr/>
        </p:nvSpPr>
        <p:spPr>
          <a:xfrm>
            <a:off x="5414177" y="4401849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APM AGENT</a:t>
            </a:r>
            <a:endParaRPr lang="ko-KR" altLang="en-US" sz="800" dirty="0">
              <a:solidFill>
                <a:schemeClr val="bg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B78B34F2-8F9A-6748-A413-56590ADAE662}"/>
              </a:ext>
            </a:extLst>
          </p:cNvPr>
          <p:cNvSpPr txBox="1"/>
          <p:nvPr/>
        </p:nvSpPr>
        <p:spPr>
          <a:xfrm>
            <a:off x="6023780" y="4462815"/>
            <a:ext cx="581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ROUTER</a:t>
            </a:r>
            <a:endParaRPr lang="ko-KR" altLang="en-US" sz="800" dirty="0">
              <a:solidFill>
                <a:schemeClr val="bg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451A25A7-9275-F648-8CD2-2974F48B65FF}"/>
              </a:ext>
            </a:extLst>
          </p:cNvPr>
          <p:cNvSpPr txBox="1"/>
          <p:nvPr/>
        </p:nvSpPr>
        <p:spPr>
          <a:xfrm>
            <a:off x="6626296" y="4482321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KUBELET</a:t>
            </a:r>
            <a:endParaRPr lang="ko-KR" altLang="en-US" sz="800" dirty="0">
              <a:solidFill>
                <a:schemeClr val="bg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cxnSp>
        <p:nvCxnSpPr>
          <p:cNvPr id="266" name="꺾인 연결선 9">
            <a:extLst>
              <a:ext uri="{FF2B5EF4-FFF2-40B4-BE49-F238E27FC236}">
                <a16:creationId xmlns:a16="http://schemas.microsoft.com/office/drawing/2014/main" id="{DFBB0B02-DF92-0646-8A58-CDABEA2AEB8E}"/>
              </a:ext>
            </a:extLst>
          </p:cNvPr>
          <p:cNvCxnSpPr>
            <a:stCxn id="255" idx="0"/>
            <a:endCxn id="241" idx="0"/>
          </p:cNvCxnSpPr>
          <p:nvPr/>
        </p:nvCxnSpPr>
        <p:spPr>
          <a:xfrm rot="16200000" flipH="1" flipV="1">
            <a:off x="3725030" y="2405916"/>
            <a:ext cx="6899" cy="3954053"/>
          </a:xfrm>
          <a:prstGeom prst="bentConnector3">
            <a:avLst>
              <a:gd name="adj1" fmla="val -11506972"/>
            </a:avLst>
          </a:prstGeom>
          <a:ln w="9525">
            <a:solidFill>
              <a:srgbClr val="0070C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직선 화살표 연결선 266">
            <a:extLst>
              <a:ext uri="{FF2B5EF4-FFF2-40B4-BE49-F238E27FC236}">
                <a16:creationId xmlns:a16="http://schemas.microsoft.com/office/drawing/2014/main" id="{41F629DF-E0E5-8942-B84A-34990C2ED02D}"/>
              </a:ext>
            </a:extLst>
          </p:cNvPr>
          <p:cNvCxnSpPr/>
          <p:nvPr/>
        </p:nvCxnSpPr>
        <p:spPr>
          <a:xfrm flipH="1" flipV="1">
            <a:off x="5418980" y="3276546"/>
            <a:ext cx="7753" cy="302835"/>
          </a:xfrm>
          <a:prstGeom prst="straightConnector1">
            <a:avLst/>
          </a:prstGeom>
          <a:ln w="9525">
            <a:solidFill>
              <a:srgbClr val="0070C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직선 화살표 연결선 267">
            <a:extLst>
              <a:ext uri="{FF2B5EF4-FFF2-40B4-BE49-F238E27FC236}">
                <a16:creationId xmlns:a16="http://schemas.microsoft.com/office/drawing/2014/main" id="{F6FCDC36-BE38-1642-B7C9-72888715B27D}"/>
              </a:ext>
            </a:extLst>
          </p:cNvPr>
          <p:cNvCxnSpPr/>
          <p:nvPr/>
        </p:nvCxnSpPr>
        <p:spPr>
          <a:xfrm>
            <a:off x="3718196" y="3586801"/>
            <a:ext cx="0" cy="777235"/>
          </a:xfrm>
          <a:prstGeom prst="straightConnector1">
            <a:avLst/>
          </a:prstGeom>
          <a:ln w="9525">
            <a:solidFill>
              <a:srgbClr val="0070C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9" name="그림 268">
            <a:extLst>
              <a:ext uri="{FF2B5EF4-FFF2-40B4-BE49-F238E27FC236}">
                <a16:creationId xmlns:a16="http://schemas.microsoft.com/office/drawing/2014/main" id="{A4A041D4-DE1E-5B4B-BBF3-4661BF94D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472" y="3560369"/>
            <a:ext cx="609600" cy="609600"/>
          </a:xfrm>
          <a:prstGeom prst="rect">
            <a:avLst/>
          </a:prstGeom>
        </p:spPr>
      </p:pic>
      <p:sp>
        <p:nvSpPr>
          <p:cNvPr id="270" name="TextBox 269">
            <a:extLst>
              <a:ext uri="{FF2B5EF4-FFF2-40B4-BE49-F238E27FC236}">
                <a16:creationId xmlns:a16="http://schemas.microsoft.com/office/drawing/2014/main" id="{18D900C7-F27A-F249-9354-1AF7A63EB922}"/>
              </a:ext>
            </a:extLst>
          </p:cNvPr>
          <p:cNvSpPr txBox="1"/>
          <p:nvPr/>
        </p:nvSpPr>
        <p:spPr>
          <a:xfrm>
            <a:off x="8546078" y="4138622"/>
            <a:ext cx="562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dirty="0">
                <a:solidFill>
                  <a:prstClr val="black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USERS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cxnSp>
        <p:nvCxnSpPr>
          <p:cNvPr id="271" name="꺾인 연결선 52">
            <a:extLst>
              <a:ext uri="{FF2B5EF4-FFF2-40B4-BE49-F238E27FC236}">
                <a16:creationId xmlns:a16="http://schemas.microsoft.com/office/drawing/2014/main" id="{8D30DBD6-3388-1F46-AF1C-2641329001B5}"/>
              </a:ext>
            </a:extLst>
          </p:cNvPr>
          <p:cNvCxnSpPr>
            <a:endCxn id="234" idx="0"/>
          </p:cNvCxnSpPr>
          <p:nvPr/>
        </p:nvCxnSpPr>
        <p:spPr>
          <a:xfrm rot="10800000" flipV="1">
            <a:off x="2358690" y="3868048"/>
            <a:ext cx="5306024" cy="495990"/>
          </a:xfrm>
          <a:prstGeom prst="bentConnector2">
            <a:avLst/>
          </a:prstGeom>
          <a:ln w="9525">
            <a:solidFill>
              <a:srgbClr val="2E75B6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직선 화살표 연결선 271">
            <a:extLst>
              <a:ext uri="{FF2B5EF4-FFF2-40B4-BE49-F238E27FC236}">
                <a16:creationId xmlns:a16="http://schemas.microsoft.com/office/drawing/2014/main" id="{082238CD-42DF-F746-9AC2-832856FE00D4}"/>
              </a:ext>
            </a:extLst>
          </p:cNvPr>
          <p:cNvCxnSpPr/>
          <p:nvPr/>
        </p:nvCxnSpPr>
        <p:spPr>
          <a:xfrm>
            <a:off x="4325006" y="3868048"/>
            <a:ext cx="0" cy="495988"/>
          </a:xfrm>
          <a:prstGeom prst="straightConnector1">
            <a:avLst/>
          </a:prstGeom>
          <a:ln w="9525">
            <a:solidFill>
              <a:srgbClr val="2E75B6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직선 화살표 연결선 272">
            <a:extLst>
              <a:ext uri="{FF2B5EF4-FFF2-40B4-BE49-F238E27FC236}">
                <a16:creationId xmlns:a16="http://schemas.microsoft.com/office/drawing/2014/main" id="{A40EFA9D-DD14-F240-8445-66826C8159B2}"/>
              </a:ext>
            </a:extLst>
          </p:cNvPr>
          <p:cNvCxnSpPr/>
          <p:nvPr/>
        </p:nvCxnSpPr>
        <p:spPr>
          <a:xfrm>
            <a:off x="6312359" y="3868048"/>
            <a:ext cx="0" cy="495988"/>
          </a:xfrm>
          <a:prstGeom prst="straightConnector1">
            <a:avLst/>
          </a:prstGeom>
          <a:ln w="9525">
            <a:solidFill>
              <a:srgbClr val="2E75B6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꺾인 연결선 126">
            <a:extLst>
              <a:ext uri="{FF2B5EF4-FFF2-40B4-BE49-F238E27FC236}">
                <a16:creationId xmlns:a16="http://schemas.microsoft.com/office/drawing/2014/main" id="{35DB83C3-E29E-7145-9CF1-D0AB210F106A}"/>
              </a:ext>
            </a:extLst>
          </p:cNvPr>
          <p:cNvCxnSpPr>
            <a:stCxn id="235" idx="0"/>
            <a:endCxn id="257" idx="0"/>
          </p:cNvCxnSpPr>
          <p:nvPr/>
        </p:nvCxnSpPr>
        <p:spPr>
          <a:xfrm rot="16200000" flipH="1">
            <a:off x="4934624" y="2397811"/>
            <a:ext cx="15456" cy="3953670"/>
          </a:xfrm>
          <a:prstGeom prst="bentConnector3">
            <a:avLst>
              <a:gd name="adj1" fmla="val -1694171"/>
            </a:avLst>
          </a:prstGeom>
          <a:ln w="9525">
            <a:solidFill>
              <a:schemeClr val="accent5">
                <a:lumMod val="60000"/>
                <a:lumOff val="40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직선 화살표 연결선 274">
            <a:extLst>
              <a:ext uri="{FF2B5EF4-FFF2-40B4-BE49-F238E27FC236}">
                <a16:creationId xmlns:a16="http://schemas.microsoft.com/office/drawing/2014/main" id="{6C8F95CF-A4BE-9946-92A1-1D8774F8A1E4}"/>
              </a:ext>
            </a:extLst>
          </p:cNvPr>
          <p:cNvCxnSpPr>
            <a:endCxn id="246" idx="0"/>
          </p:cNvCxnSpPr>
          <p:nvPr/>
        </p:nvCxnSpPr>
        <p:spPr>
          <a:xfrm flipH="1">
            <a:off x="4938403" y="4098034"/>
            <a:ext cx="1760" cy="277088"/>
          </a:xfrm>
          <a:prstGeom prst="straightConnector1">
            <a:avLst/>
          </a:prstGeom>
          <a:ln w="9525">
            <a:solidFill>
              <a:srgbClr val="70AD47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직선 화살표 연결선 275">
            <a:extLst>
              <a:ext uri="{FF2B5EF4-FFF2-40B4-BE49-F238E27FC236}">
                <a16:creationId xmlns:a16="http://schemas.microsoft.com/office/drawing/2014/main" id="{F2E85E2F-8802-5149-8DE2-900DE60863E1}"/>
              </a:ext>
            </a:extLst>
          </p:cNvPr>
          <p:cNvCxnSpPr>
            <a:endCxn id="285" idx="2"/>
          </p:cNvCxnSpPr>
          <p:nvPr/>
        </p:nvCxnSpPr>
        <p:spPr>
          <a:xfrm flipH="1" flipV="1">
            <a:off x="3907563" y="3056209"/>
            <a:ext cx="10457" cy="1027407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직사각형 276">
            <a:extLst>
              <a:ext uri="{FF2B5EF4-FFF2-40B4-BE49-F238E27FC236}">
                <a16:creationId xmlns:a16="http://schemas.microsoft.com/office/drawing/2014/main" id="{8D203191-BECA-4041-B2F3-8C1A71B74AAF}"/>
              </a:ext>
            </a:extLst>
          </p:cNvPr>
          <p:cNvSpPr/>
          <p:nvPr/>
        </p:nvSpPr>
        <p:spPr>
          <a:xfrm>
            <a:off x="1751453" y="1886673"/>
            <a:ext cx="2972956" cy="1271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51B493C4-1635-0848-BCA2-275858A67BA9}"/>
              </a:ext>
            </a:extLst>
          </p:cNvPr>
          <p:cNvSpPr txBox="1"/>
          <p:nvPr/>
        </p:nvSpPr>
        <p:spPr>
          <a:xfrm>
            <a:off x="1431890" y="1118887"/>
            <a:ext cx="6226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9A0000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K8S CLUSTER</a:t>
            </a:r>
            <a:endParaRPr lang="ko-KR" altLang="en-US" sz="1200" b="1" dirty="0">
              <a:solidFill>
                <a:srgbClr val="9A0000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279" name="Picture 58" descr="66">
            <a:extLst>
              <a:ext uri="{FF2B5EF4-FFF2-40B4-BE49-F238E27FC236}">
                <a16:creationId xmlns:a16="http://schemas.microsoft.com/office/drawing/2014/main" id="{A9A05DD3-0B57-BA4A-8D76-9AEDB790452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39" y="3720229"/>
            <a:ext cx="429771" cy="28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0" name="직선 화살표 연결선 279">
            <a:extLst>
              <a:ext uri="{FF2B5EF4-FFF2-40B4-BE49-F238E27FC236}">
                <a16:creationId xmlns:a16="http://schemas.microsoft.com/office/drawing/2014/main" id="{901AB4EC-A9C5-7043-9AE4-264D73AAEB97}"/>
              </a:ext>
            </a:extLst>
          </p:cNvPr>
          <p:cNvCxnSpPr>
            <a:stCxn id="269" idx="1"/>
            <a:endCxn id="279" idx="3"/>
          </p:cNvCxnSpPr>
          <p:nvPr/>
        </p:nvCxnSpPr>
        <p:spPr>
          <a:xfrm flipH="1">
            <a:off x="8127810" y="3865169"/>
            <a:ext cx="397662" cy="0"/>
          </a:xfrm>
          <a:prstGeom prst="straightConnector1">
            <a:avLst/>
          </a:prstGeom>
          <a:ln w="9525">
            <a:solidFill>
              <a:srgbClr val="70AD47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TextBox 280">
            <a:extLst>
              <a:ext uri="{FF2B5EF4-FFF2-40B4-BE49-F238E27FC236}">
                <a16:creationId xmlns:a16="http://schemas.microsoft.com/office/drawing/2014/main" id="{39BE2C98-0FE3-4140-95A0-E2E4C294AFB9}"/>
              </a:ext>
            </a:extLst>
          </p:cNvPr>
          <p:cNvSpPr txBox="1"/>
          <p:nvPr/>
        </p:nvSpPr>
        <p:spPr>
          <a:xfrm>
            <a:off x="5078537" y="1531813"/>
            <a:ext cx="17056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Infra node</a:t>
            </a:r>
            <a:endParaRPr lang="ko-KR" altLang="en-US" sz="1050" b="1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85" name="직사각형 284">
            <a:extLst>
              <a:ext uri="{FF2B5EF4-FFF2-40B4-BE49-F238E27FC236}">
                <a16:creationId xmlns:a16="http://schemas.microsoft.com/office/drawing/2014/main" id="{1B48613A-B021-1E44-A697-C02153CA5FEE}"/>
              </a:ext>
            </a:extLst>
          </p:cNvPr>
          <p:cNvSpPr/>
          <p:nvPr/>
        </p:nvSpPr>
        <p:spPr>
          <a:xfrm>
            <a:off x="3234233" y="2711231"/>
            <a:ext cx="1346660" cy="3449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KUBE-APISERVER</a:t>
            </a:r>
            <a:endParaRPr lang="ko-KR" altLang="en-US" sz="1100" dirty="0">
              <a:solidFill>
                <a:schemeClr val="tx2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cxnSp>
        <p:nvCxnSpPr>
          <p:cNvPr id="286" name="직선 화살표 연결선 285">
            <a:extLst>
              <a:ext uri="{FF2B5EF4-FFF2-40B4-BE49-F238E27FC236}">
                <a16:creationId xmlns:a16="http://schemas.microsoft.com/office/drawing/2014/main" id="{6E2107E0-52C7-CE4A-BE15-F81C90DDF7A8}"/>
              </a:ext>
            </a:extLst>
          </p:cNvPr>
          <p:cNvCxnSpPr/>
          <p:nvPr/>
        </p:nvCxnSpPr>
        <p:spPr>
          <a:xfrm>
            <a:off x="981155" y="2331958"/>
            <a:ext cx="1061243" cy="0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꺾인 연결선 41">
            <a:extLst>
              <a:ext uri="{FF2B5EF4-FFF2-40B4-BE49-F238E27FC236}">
                <a16:creationId xmlns:a16="http://schemas.microsoft.com/office/drawing/2014/main" id="{C02DF75F-A6CE-154C-AB8E-8319891719C5}"/>
              </a:ext>
            </a:extLst>
          </p:cNvPr>
          <p:cNvCxnSpPr>
            <a:cxnSpLocks/>
            <a:endCxn id="285" idx="1"/>
          </p:cNvCxnSpPr>
          <p:nvPr/>
        </p:nvCxnSpPr>
        <p:spPr>
          <a:xfrm rot="16200000" flipH="1">
            <a:off x="2752243" y="2401730"/>
            <a:ext cx="203750" cy="760229"/>
          </a:xfrm>
          <a:prstGeom prst="bentConnector2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직사각형 287">
            <a:extLst>
              <a:ext uri="{FF2B5EF4-FFF2-40B4-BE49-F238E27FC236}">
                <a16:creationId xmlns:a16="http://schemas.microsoft.com/office/drawing/2014/main" id="{351032D7-02D0-6D4C-9348-537F9E7C5738}"/>
              </a:ext>
            </a:extLst>
          </p:cNvPr>
          <p:cNvSpPr/>
          <p:nvPr/>
        </p:nvSpPr>
        <p:spPr>
          <a:xfrm>
            <a:off x="5180251" y="1806824"/>
            <a:ext cx="2123134" cy="14792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89" name="직사각형 288">
            <a:extLst>
              <a:ext uri="{FF2B5EF4-FFF2-40B4-BE49-F238E27FC236}">
                <a16:creationId xmlns:a16="http://schemas.microsoft.com/office/drawing/2014/main" id="{239B7CEC-5F5A-5C45-A4BC-26343CA5B2FA}"/>
              </a:ext>
            </a:extLst>
          </p:cNvPr>
          <p:cNvSpPr/>
          <p:nvPr/>
        </p:nvSpPr>
        <p:spPr>
          <a:xfrm>
            <a:off x="6309674" y="1962726"/>
            <a:ext cx="799139" cy="3449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Logging</a:t>
            </a:r>
            <a:endParaRPr lang="ko-KR" altLang="en-US" sz="800" dirty="0">
              <a:solidFill>
                <a:schemeClr val="tx2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90" name="직사각형 289">
            <a:extLst>
              <a:ext uri="{FF2B5EF4-FFF2-40B4-BE49-F238E27FC236}">
                <a16:creationId xmlns:a16="http://schemas.microsoft.com/office/drawing/2014/main" id="{3427DB2D-5374-4145-9DE5-DF7FD5016314}"/>
              </a:ext>
            </a:extLst>
          </p:cNvPr>
          <p:cNvSpPr/>
          <p:nvPr/>
        </p:nvSpPr>
        <p:spPr>
          <a:xfrm>
            <a:off x="6306067" y="2417529"/>
            <a:ext cx="799139" cy="3449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Tracing</a:t>
            </a:r>
            <a:endParaRPr lang="ko-KR" altLang="en-US" sz="800" dirty="0">
              <a:solidFill>
                <a:schemeClr val="tx2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91" name="직사각형 290">
            <a:extLst>
              <a:ext uri="{FF2B5EF4-FFF2-40B4-BE49-F238E27FC236}">
                <a16:creationId xmlns:a16="http://schemas.microsoft.com/office/drawing/2014/main" id="{A4AD2DB5-DF15-2A49-A708-4EDD247F102C}"/>
              </a:ext>
            </a:extLst>
          </p:cNvPr>
          <p:cNvSpPr/>
          <p:nvPr/>
        </p:nvSpPr>
        <p:spPr>
          <a:xfrm>
            <a:off x="6295619" y="2848417"/>
            <a:ext cx="799139" cy="3449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Prometheus</a:t>
            </a:r>
            <a:endParaRPr lang="ko-KR" altLang="en-US" sz="800" dirty="0">
              <a:solidFill>
                <a:schemeClr val="tx2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92" name="직사각형 291">
            <a:extLst>
              <a:ext uri="{FF2B5EF4-FFF2-40B4-BE49-F238E27FC236}">
                <a16:creationId xmlns:a16="http://schemas.microsoft.com/office/drawing/2014/main" id="{8F7425F4-351D-0249-895A-06EC08C07D5D}"/>
              </a:ext>
            </a:extLst>
          </p:cNvPr>
          <p:cNvSpPr/>
          <p:nvPr/>
        </p:nvSpPr>
        <p:spPr>
          <a:xfrm>
            <a:off x="5272762" y="2036857"/>
            <a:ext cx="799139" cy="3449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CI/CD</a:t>
            </a:r>
            <a:endParaRPr lang="ko-KR" altLang="en-US" sz="800" dirty="0">
              <a:solidFill>
                <a:schemeClr val="tx2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93" name="원통 37">
            <a:extLst>
              <a:ext uri="{FF2B5EF4-FFF2-40B4-BE49-F238E27FC236}">
                <a16:creationId xmlns:a16="http://schemas.microsoft.com/office/drawing/2014/main" id="{F84899A9-F281-3A4F-B2BA-F397A6506B6A}"/>
              </a:ext>
            </a:extLst>
          </p:cNvPr>
          <p:cNvSpPr/>
          <p:nvPr/>
        </p:nvSpPr>
        <p:spPr>
          <a:xfrm>
            <a:off x="5278200" y="2655807"/>
            <a:ext cx="799139" cy="364342"/>
          </a:xfrm>
          <a:prstGeom prst="can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Container Registry</a:t>
            </a:r>
            <a:endParaRPr lang="ko-KR" altLang="en-US" sz="800" b="1" dirty="0">
              <a:solidFill>
                <a:schemeClr val="tx2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cxnSp>
        <p:nvCxnSpPr>
          <p:cNvPr id="294" name="직선 화살표 연결선 293">
            <a:extLst>
              <a:ext uri="{FF2B5EF4-FFF2-40B4-BE49-F238E27FC236}">
                <a16:creationId xmlns:a16="http://schemas.microsoft.com/office/drawing/2014/main" id="{3117699D-109C-524C-A727-9CD974C359AB}"/>
              </a:ext>
            </a:extLst>
          </p:cNvPr>
          <p:cNvCxnSpPr>
            <a:stCxn id="292" idx="2"/>
            <a:endCxn id="293" idx="0"/>
          </p:cNvCxnSpPr>
          <p:nvPr/>
        </p:nvCxnSpPr>
        <p:spPr>
          <a:xfrm>
            <a:off x="5672332" y="2381835"/>
            <a:ext cx="5438" cy="365058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TextBox 294" descr="Work node">
            <a:extLst>
              <a:ext uri="{FF2B5EF4-FFF2-40B4-BE49-F238E27FC236}">
                <a16:creationId xmlns:a16="http://schemas.microsoft.com/office/drawing/2014/main" id="{723FB704-C870-AC47-8328-E5048DA6FFCB}"/>
              </a:ext>
            </a:extLst>
          </p:cNvPr>
          <p:cNvSpPr txBox="1"/>
          <p:nvPr/>
        </p:nvSpPr>
        <p:spPr>
          <a:xfrm>
            <a:off x="3397390" y="5958315"/>
            <a:ext cx="9844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Work node</a:t>
            </a:r>
            <a:endParaRPr lang="ko-KR" altLang="en-US" sz="1050" b="1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96" name="TextBox 295" descr="Work node">
            <a:extLst>
              <a:ext uri="{FF2B5EF4-FFF2-40B4-BE49-F238E27FC236}">
                <a16:creationId xmlns:a16="http://schemas.microsoft.com/office/drawing/2014/main" id="{69987F26-7AE3-D048-9255-E9496571AAF4}"/>
              </a:ext>
            </a:extLst>
          </p:cNvPr>
          <p:cNvSpPr txBox="1"/>
          <p:nvPr/>
        </p:nvSpPr>
        <p:spPr>
          <a:xfrm>
            <a:off x="5360245" y="5948878"/>
            <a:ext cx="9844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Work node</a:t>
            </a:r>
            <a:endParaRPr lang="ko-KR" altLang="en-US" sz="1050" b="1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97" name="직사각형 296">
            <a:extLst>
              <a:ext uri="{FF2B5EF4-FFF2-40B4-BE49-F238E27FC236}">
                <a16:creationId xmlns:a16="http://schemas.microsoft.com/office/drawing/2014/main" id="{C7E95858-04BC-3D41-BDD4-D2D488F3089B}"/>
              </a:ext>
            </a:extLst>
          </p:cNvPr>
          <p:cNvSpPr/>
          <p:nvPr/>
        </p:nvSpPr>
        <p:spPr>
          <a:xfrm>
            <a:off x="3243255" y="2158095"/>
            <a:ext cx="621102" cy="3449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ETCD</a:t>
            </a:r>
            <a:endParaRPr lang="ko-KR" altLang="en-US" sz="800" dirty="0">
              <a:solidFill>
                <a:schemeClr val="tx2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98" name="직사각형 297">
            <a:extLst>
              <a:ext uri="{FF2B5EF4-FFF2-40B4-BE49-F238E27FC236}">
                <a16:creationId xmlns:a16="http://schemas.microsoft.com/office/drawing/2014/main" id="{71E20442-9D76-2F4D-B905-A73C7D500883}"/>
              </a:ext>
            </a:extLst>
          </p:cNvPr>
          <p:cNvSpPr/>
          <p:nvPr/>
        </p:nvSpPr>
        <p:spPr>
          <a:xfrm>
            <a:off x="3947514" y="2171969"/>
            <a:ext cx="621102" cy="3449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2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SSO</a:t>
            </a:r>
            <a:endParaRPr lang="ko-KR" altLang="en-US" sz="800" dirty="0">
              <a:solidFill>
                <a:schemeClr val="tx2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299" name="그림 298">
            <a:extLst>
              <a:ext uri="{FF2B5EF4-FFF2-40B4-BE49-F238E27FC236}">
                <a16:creationId xmlns:a16="http://schemas.microsoft.com/office/drawing/2014/main" id="{229020BC-429C-214B-9C2E-9A6C5BF2CC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085" y="1996649"/>
            <a:ext cx="629278" cy="6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064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altLang="ko-KR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K8S</a:t>
            </a: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는 </a:t>
            </a:r>
            <a:r>
              <a:rPr lang="en-US" altLang="ko-KR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PaaS</a:t>
            </a: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인가</a:t>
            </a:r>
            <a:r>
              <a:rPr lang="en-US" altLang="ko-KR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?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A1101C0-8F32-5A2B-1113-25DD6E17A8A7}"/>
              </a:ext>
            </a:extLst>
          </p:cNvPr>
          <p:cNvSpPr/>
          <p:nvPr/>
        </p:nvSpPr>
        <p:spPr>
          <a:xfrm>
            <a:off x="1557829" y="4038819"/>
            <a:ext cx="9123158" cy="1619085"/>
          </a:xfrm>
          <a:prstGeom prst="rect">
            <a:avLst/>
          </a:prstGeom>
          <a:solidFill>
            <a:srgbClr val="4472C4"/>
          </a:solidFill>
          <a:ln w="6350">
            <a:solidFill>
              <a:srgbClr val="326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536F19A-3A6A-E018-ADEA-62DBADE9A07B}"/>
              </a:ext>
            </a:extLst>
          </p:cNvPr>
          <p:cNvSpPr/>
          <p:nvPr/>
        </p:nvSpPr>
        <p:spPr>
          <a:xfrm>
            <a:off x="1557829" y="5752712"/>
            <a:ext cx="9123158" cy="69086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>
            <a:solidFill>
              <a:srgbClr val="006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F05163D-D61A-ADAA-F3F3-102907D3B8AC}"/>
              </a:ext>
            </a:extLst>
          </p:cNvPr>
          <p:cNvSpPr/>
          <p:nvPr/>
        </p:nvSpPr>
        <p:spPr>
          <a:xfrm>
            <a:off x="1557829" y="1321247"/>
            <a:ext cx="9123158" cy="2626259"/>
          </a:xfrm>
          <a:prstGeom prst="rect">
            <a:avLst/>
          </a:prstGeom>
          <a:solidFill>
            <a:srgbClr val="583A9C"/>
          </a:solidFill>
          <a:ln w="6350">
            <a:solidFill>
              <a:srgbClr val="7C4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6" name="object 55">
            <a:extLst>
              <a:ext uri="{FF2B5EF4-FFF2-40B4-BE49-F238E27FC236}">
                <a16:creationId xmlns:a16="http://schemas.microsoft.com/office/drawing/2014/main" id="{A54927EE-31A1-C344-B85E-7620907FEED0}"/>
              </a:ext>
            </a:extLst>
          </p:cNvPr>
          <p:cNvSpPr txBox="1"/>
          <p:nvPr/>
        </p:nvSpPr>
        <p:spPr>
          <a:xfrm>
            <a:off x="3907608" y="6153923"/>
            <a:ext cx="4789031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R="42545" algn="ctr">
              <a:spcBef>
                <a:spcPts val="620"/>
              </a:spcBef>
            </a:pPr>
            <a:r>
              <a:rPr lang="en-US" altLang="ko-KR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IaaS</a:t>
            </a:r>
            <a:endParaRPr lang="ko-KR" altLang="en-US" sz="120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7" name="object 55">
            <a:extLst>
              <a:ext uri="{FF2B5EF4-FFF2-40B4-BE49-F238E27FC236}">
                <a16:creationId xmlns:a16="http://schemas.microsoft.com/office/drawing/2014/main" id="{CCF4D221-CCBC-83D5-B384-BE91A2CDB32C}"/>
              </a:ext>
            </a:extLst>
          </p:cNvPr>
          <p:cNvSpPr txBox="1"/>
          <p:nvPr/>
        </p:nvSpPr>
        <p:spPr>
          <a:xfrm>
            <a:off x="3907608" y="5847520"/>
            <a:ext cx="4789031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R="42545" algn="ctr">
              <a:spcBef>
                <a:spcPts val="620"/>
              </a:spcBef>
            </a:pPr>
            <a:r>
              <a:rPr lang="en-US" altLang="ko-KR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Redhat Linux, CentOS, Ubuntu, Oracle Linux, Rocky OS</a:t>
            </a:r>
            <a:endParaRPr lang="ko-KR" altLang="en-US" sz="120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E1A7675B-BC8E-5BFD-EA9D-1C242D628331}"/>
              </a:ext>
            </a:extLst>
          </p:cNvPr>
          <p:cNvSpPr txBox="1"/>
          <p:nvPr/>
        </p:nvSpPr>
        <p:spPr>
          <a:xfrm>
            <a:off x="3914506" y="5344423"/>
            <a:ext cx="2115820" cy="217366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306070">
              <a:lnSpc>
                <a:spcPct val="100000"/>
              </a:lnSpc>
              <a:spcBef>
                <a:spcPts val="254"/>
              </a:spcBef>
            </a:pPr>
            <a:r>
              <a:rPr 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     </a:t>
            </a:r>
            <a:r>
              <a:rPr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VM</a:t>
            </a:r>
            <a:r>
              <a:rPr sz="1200" spc="-5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r>
              <a:rPr sz="1200" spc="-5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추</a:t>
            </a:r>
            <a:r>
              <a:rPr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가</a:t>
            </a:r>
            <a:r>
              <a:rPr sz="1200" spc="-9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및</a:t>
            </a:r>
            <a:r>
              <a:rPr sz="1200" spc="-9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spc="-5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삭제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902B7395-CD48-8660-6525-E4CB0D2E3618}"/>
              </a:ext>
            </a:extLst>
          </p:cNvPr>
          <p:cNvSpPr txBox="1"/>
          <p:nvPr/>
        </p:nvSpPr>
        <p:spPr>
          <a:xfrm>
            <a:off x="6167700" y="5344423"/>
            <a:ext cx="2115820" cy="217366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69545" algn="ctr">
              <a:lnSpc>
                <a:spcPct val="100000"/>
              </a:lnSpc>
              <a:spcBef>
                <a:spcPts val="254"/>
              </a:spcBef>
            </a:pPr>
            <a:r>
              <a:rPr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플랫폼</a:t>
            </a:r>
            <a:r>
              <a:rPr sz="1200" spc="-9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업그레이드</a:t>
            </a: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E6447FF3-8372-4F5C-16CE-FAA39E104571}"/>
              </a:ext>
            </a:extLst>
          </p:cNvPr>
          <p:cNvSpPr txBox="1"/>
          <p:nvPr/>
        </p:nvSpPr>
        <p:spPr>
          <a:xfrm>
            <a:off x="8427793" y="5344423"/>
            <a:ext cx="2115820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9"/>
              </a:spcBef>
            </a:pPr>
            <a:r>
              <a:rPr 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        </a:t>
            </a:r>
            <a:r>
              <a:rPr sz="1200" dirty="0" err="1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클러스터</a:t>
            </a:r>
            <a:r>
              <a:rPr sz="1200" spc="-9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추가</a:t>
            </a:r>
            <a:r>
              <a:rPr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/</a:t>
            </a:r>
            <a:r>
              <a:rPr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삭제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FEF4B9F4-88BD-560C-B5FE-2A03C2F22B81}"/>
              </a:ext>
            </a:extLst>
          </p:cNvPr>
          <p:cNvSpPr txBox="1"/>
          <p:nvPr/>
        </p:nvSpPr>
        <p:spPr>
          <a:xfrm>
            <a:off x="1719145" y="4138940"/>
            <a:ext cx="2806065" cy="210314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605155">
              <a:lnSpc>
                <a:spcPct val="100000"/>
              </a:lnSpc>
              <a:spcBef>
                <a:spcPts val="200"/>
              </a:spcBef>
            </a:pPr>
            <a:r>
              <a:rPr lang="en-US" sz="1200" spc="-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  </a:t>
            </a:r>
            <a:r>
              <a:rPr sz="1200" spc="-5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컨테이</a:t>
            </a:r>
            <a:r>
              <a:rPr sz="1200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너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spc="-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이미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지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spc="-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저장소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8C71DB16-9F5E-7FC3-D130-9BF57BAF948E}"/>
              </a:ext>
            </a:extLst>
          </p:cNvPr>
          <p:cNvSpPr txBox="1"/>
          <p:nvPr/>
        </p:nvSpPr>
        <p:spPr>
          <a:xfrm>
            <a:off x="1719145" y="4522988"/>
            <a:ext cx="2806065" cy="211596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757555">
              <a:lnSpc>
                <a:spcPct val="100000"/>
              </a:lnSpc>
              <a:spcBef>
                <a:spcPts val="210"/>
              </a:spcBef>
            </a:pPr>
            <a:r>
              <a:rPr lang="en-US"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  </a:t>
            </a:r>
            <a:r>
              <a:rPr sz="1200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컨테이너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자동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복구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55E1E601-49C3-48B4-89E3-4FF4932DA341}"/>
              </a:ext>
            </a:extLst>
          </p:cNvPr>
          <p:cNvSpPr txBox="1"/>
          <p:nvPr/>
        </p:nvSpPr>
        <p:spPr>
          <a:xfrm>
            <a:off x="1719145" y="4955803"/>
            <a:ext cx="2806065" cy="211596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635635">
              <a:lnSpc>
                <a:spcPct val="100000"/>
              </a:lnSpc>
              <a:spcBef>
                <a:spcPts val="210"/>
              </a:spcBef>
            </a:pPr>
            <a:r>
              <a:rPr lang="en-US"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  </a:t>
            </a:r>
            <a:r>
              <a:rPr sz="1200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컨테이너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런타임</a:t>
            </a:r>
            <a:r>
              <a:rPr sz="1200" spc="-14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spc="-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Calibri"/>
              </a:rPr>
              <a:t>(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엔진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Calibri"/>
              </a:rPr>
              <a:t>)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Calibri"/>
            </a:endParaRPr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9C4CAE92-2BB8-56B3-7D4A-BC32BCB68EB9}"/>
              </a:ext>
            </a:extLst>
          </p:cNvPr>
          <p:cNvSpPr txBox="1"/>
          <p:nvPr/>
        </p:nvSpPr>
        <p:spPr>
          <a:xfrm>
            <a:off x="4716852" y="4138940"/>
            <a:ext cx="2806065" cy="210314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775970">
              <a:lnSpc>
                <a:spcPct val="100000"/>
              </a:lnSpc>
              <a:spcBef>
                <a:spcPts val="200"/>
              </a:spcBef>
            </a:pPr>
            <a:r>
              <a:rPr lang="en-US" sz="1200" spc="-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spc="-5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컨테이</a:t>
            </a:r>
            <a:r>
              <a:rPr sz="1200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너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spc="-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스케쥴링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01C1F1FF-B71A-1160-F940-FCC31A2A2B36}"/>
              </a:ext>
            </a:extLst>
          </p:cNvPr>
          <p:cNvSpPr txBox="1"/>
          <p:nvPr/>
        </p:nvSpPr>
        <p:spPr>
          <a:xfrm>
            <a:off x="4716852" y="4522988"/>
            <a:ext cx="2806065" cy="211596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10"/>
              </a:spcBef>
            </a:pPr>
            <a:r>
              <a:rPr lang="en-US"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Calibri"/>
              </a:rPr>
              <a:t>                     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Calibri"/>
              </a:rPr>
              <a:t>API</a:t>
            </a:r>
            <a:r>
              <a:rPr sz="1200" spc="-4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Calibri"/>
              </a:rPr>
              <a:t> 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컨트롤러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54D5D550-6C53-FB67-CA9D-E12295A06B46}"/>
              </a:ext>
            </a:extLst>
          </p:cNvPr>
          <p:cNvSpPr txBox="1"/>
          <p:nvPr/>
        </p:nvSpPr>
        <p:spPr>
          <a:xfrm>
            <a:off x="7713036" y="4138940"/>
            <a:ext cx="2807335" cy="210314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683260">
              <a:lnSpc>
                <a:spcPct val="100000"/>
              </a:lnSpc>
              <a:spcBef>
                <a:spcPts val="200"/>
              </a:spcBef>
            </a:pPr>
            <a:r>
              <a:rPr lang="en-US" sz="1200" spc="-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 </a:t>
            </a:r>
            <a:r>
              <a:rPr sz="1200" spc="-5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컨테이</a:t>
            </a:r>
            <a:r>
              <a:rPr sz="1200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너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spc="-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오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토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spc="-5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스케일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18" name="object 25">
            <a:extLst>
              <a:ext uri="{FF2B5EF4-FFF2-40B4-BE49-F238E27FC236}">
                <a16:creationId xmlns:a16="http://schemas.microsoft.com/office/drawing/2014/main" id="{AF4A0D38-0699-3A22-988A-DBA3854AC55B}"/>
              </a:ext>
            </a:extLst>
          </p:cNvPr>
          <p:cNvSpPr txBox="1"/>
          <p:nvPr/>
        </p:nvSpPr>
        <p:spPr>
          <a:xfrm>
            <a:off x="7713036" y="4522988"/>
            <a:ext cx="2807335" cy="211596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518795">
              <a:lnSpc>
                <a:spcPct val="100000"/>
              </a:lnSpc>
              <a:spcBef>
                <a:spcPts val="210"/>
              </a:spcBef>
            </a:pPr>
            <a:r>
              <a:rPr lang="ko-KR" altLang="en-US"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    </a:t>
            </a:r>
            <a:r>
              <a:rPr sz="1200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컨테이너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lang="ko-KR" altLang="en-US"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영구 볼륨 관리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Calibri"/>
            </a:endParaRPr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122487ED-B434-5335-A642-D451C4F7D5CB}"/>
              </a:ext>
            </a:extLst>
          </p:cNvPr>
          <p:cNvSpPr txBox="1"/>
          <p:nvPr/>
        </p:nvSpPr>
        <p:spPr>
          <a:xfrm>
            <a:off x="4716852" y="4955803"/>
            <a:ext cx="2806065" cy="211596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775970">
              <a:lnSpc>
                <a:spcPct val="100000"/>
              </a:lnSpc>
              <a:spcBef>
                <a:spcPts val="210"/>
              </a:spcBef>
            </a:pP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컨테이너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네트워킹</a:t>
            </a:r>
            <a:endParaRPr sz="120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20" name="object 26">
            <a:extLst>
              <a:ext uri="{FF2B5EF4-FFF2-40B4-BE49-F238E27FC236}">
                <a16:creationId xmlns:a16="http://schemas.microsoft.com/office/drawing/2014/main" id="{18F6F116-8510-8CAB-5A4D-31DB6E73D984}"/>
              </a:ext>
            </a:extLst>
          </p:cNvPr>
          <p:cNvSpPr txBox="1"/>
          <p:nvPr/>
        </p:nvSpPr>
        <p:spPr>
          <a:xfrm>
            <a:off x="7713036" y="4955803"/>
            <a:ext cx="2807335" cy="211596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577850">
              <a:lnSpc>
                <a:spcPct val="100000"/>
              </a:lnSpc>
              <a:spcBef>
                <a:spcPts val="210"/>
              </a:spcBef>
            </a:pPr>
            <a:r>
              <a:rPr lang="en-US"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  </a:t>
            </a:r>
            <a:r>
              <a:rPr sz="1200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컨테이너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스케일</a:t>
            </a:r>
            <a:r>
              <a:rPr sz="1200" spc="-15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 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업</a:t>
            </a:r>
            <a:r>
              <a:rPr sz="1200" dirty="0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Calibri"/>
              </a:rPr>
              <a:t>/</a:t>
            </a:r>
            <a:r>
              <a:rPr sz="1200" dirty="0" err="1">
                <a:solidFill>
                  <a:srgbClr val="3E3E3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다운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E97528EA-E79E-49E4-C539-B12EF3FBDEF1}"/>
              </a:ext>
            </a:extLst>
          </p:cNvPr>
          <p:cNvSpPr txBox="1"/>
          <p:nvPr/>
        </p:nvSpPr>
        <p:spPr>
          <a:xfrm>
            <a:off x="1773184" y="1765991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앱 </a:t>
            </a:r>
            <a:r>
              <a:rPr lang="en-US" altLang="ko-KR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CI/CD </a:t>
            </a: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파이프라인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84CEBAD0-DAEB-AF20-C1CA-C8211643B200}"/>
              </a:ext>
            </a:extLst>
          </p:cNvPr>
          <p:cNvSpPr txBox="1"/>
          <p:nvPr/>
        </p:nvSpPr>
        <p:spPr>
          <a:xfrm>
            <a:off x="4745085" y="1765990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Service Catalog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54623D80-3DFF-1847-C108-3A972F95AFB1}"/>
              </a:ext>
            </a:extLst>
          </p:cNvPr>
          <p:cNvSpPr txBox="1"/>
          <p:nvPr/>
        </p:nvSpPr>
        <p:spPr>
          <a:xfrm>
            <a:off x="4745085" y="2228209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Helm Chart 3.0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24" name="object 46">
            <a:extLst>
              <a:ext uri="{FF2B5EF4-FFF2-40B4-BE49-F238E27FC236}">
                <a16:creationId xmlns:a16="http://schemas.microsoft.com/office/drawing/2014/main" id="{5667FB8E-F091-3F81-334E-F9545E6CF5E8}"/>
              </a:ext>
            </a:extLst>
          </p:cNvPr>
          <p:cNvSpPr/>
          <p:nvPr/>
        </p:nvSpPr>
        <p:spPr>
          <a:xfrm>
            <a:off x="1175076" y="1293631"/>
            <a:ext cx="313055" cy="2641600"/>
          </a:xfrm>
          <a:custGeom>
            <a:avLst/>
            <a:gdLst/>
            <a:ahLst/>
            <a:cxnLst/>
            <a:rect l="l" t="t" r="r" b="b"/>
            <a:pathLst>
              <a:path w="313055" h="2641600">
                <a:moveTo>
                  <a:pt x="0" y="2641091"/>
                </a:moveTo>
                <a:lnTo>
                  <a:pt x="312889" y="2641091"/>
                </a:lnTo>
              </a:path>
              <a:path w="313055" h="2641600">
                <a:moveTo>
                  <a:pt x="0" y="0"/>
                </a:moveTo>
                <a:lnTo>
                  <a:pt x="312889" y="0"/>
                </a:lnTo>
              </a:path>
            </a:pathLst>
          </a:custGeom>
          <a:ln w="9525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endParaRPr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5" name="object 49">
            <a:extLst>
              <a:ext uri="{FF2B5EF4-FFF2-40B4-BE49-F238E27FC236}">
                <a16:creationId xmlns:a16="http://schemas.microsoft.com/office/drawing/2014/main" id="{8ED38ECB-FE0C-0EB3-5BE1-A92478579B06}"/>
              </a:ext>
            </a:extLst>
          </p:cNvPr>
          <p:cNvSpPr/>
          <p:nvPr/>
        </p:nvSpPr>
        <p:spPr>
          <a:xfrm>
            <a:off x="1175076" y="4038819"/>
            <a:ext cx="313055" cy="1619085"/>
          </a:xfrm>
          <a:custGeom>
            <a:avLst/>
            <a:gdLst/>
            <a:ahLst/>
            <a:cxnLst/>
            <a:rect l="l" t="t" r="r" b="b"/>
            <a:pathLst>
              <a:path w="313055" h="1704339">
                <a:moveTo>
                  <a:pt x="0" y="1703832"/>
                </a:moveTo>
                <a:lnTo>
                  <a:pt x="312889" y="1703832"/>
                </a:lnTo>
              </a:path>
              <a:path w="313055" h="1704339">
                <a:moveTo>
                  <a:pt x="0" y="0"/>
                </a:moveTo>
                <a:lnTo>
                  <a:pt x="312889" y="0"/>
                </a:lnTo>
              </a:path>
            </a:pathLst>
          </a:custGeom>
          <a:ln w="9525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endParaRPr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6" name="object 51">
            <a:extLst>
              <a:ext uri="{FF2B5EF4-FFF2-40B4-BE49-F238E27FC236}">
                <a16:creationId xmlns:a16="http://schemas.microsoft.com/office/drawing/2014/main" id="{C00E215D-DA38-F361-C88B-F80247EB3DC4}"/>
              </a:ext>
            </a:extLst>
          </p:cNvPr>
          <p:cNvSpPr/>
          <p:nvPr/>
        </p:nvSpPr>
        <p:spPr>
          <a:xfrm>
            <a:off x="1167456" y="5761492"/>
            <a:ext cx="313055" cy="682084"/>
          </a:xfrm>
          <a:custGeom>
            <a:avLst/>
            <a:gdLst/>
            <a:ahLst/>
            <a:cxnLst/>
            <a:rect l="l" t="t" r="r" b="b"/>
            <a:pathLst>
              <a:path w="313055" h="608329">
                <a:moveTo>
                  <a:pt x="0" y="0"/>
                </a:moveTo>
                <a:lnTo>
                  <a:pt x="312889" y="0"/>
                </a:lnTo>
              </a:path>
              <a:path w="313055" h="608329">
                <a:moveTo>
                  <a:pt x="0" y="608076"/>
                </a:moveTo>
                <a:lnTo>
                  <a:pt x="312889" y="608076"/>
                </a:lnTo>
              </a:path>
            </a:pathLst>
          </a:custGeom>
          <a:ln w="9525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endParaRPr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89E5A485-6B52-65AC-0804-A1918C1F46F2}"/>
              </a:ext>
            </a:extLst>
          </p:cNvPr>
          <p:cNvCxnSpPr/>
          <p:nvPr/>
        </p:nvCxnSpPr>
        <p:spPr>
          <a:xfrm>
            <a:off x="1330524" y="1293631"/>
            <a:ext cx="0" cy="2626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E5F54B4E-DF12-06A8-FBD1-296BE643F2FE}"/>
              </a:ext>
            </a:extLst>
          </p:cNvPr>
          <p:cNvCxnSpPr/>
          <p:nvPr/>
        </p:nvCxnSpPr>
        <p:spPr>
          <a:xfrm>
            <a:off x="1330524" y="4038819"/>
            <a:ext cx="0" cy="16190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A9087C4C-E073-77C7-44C1-CBB431FC8C33}"/>
              </a:ext>
            </a:extLst>
          </p:cNvPr>
          <p:cNvCxnSpPr/>
          <p:nvPr/>
        </p:nvCxnSpPr>
        <p:spPr>
          <a:xfrm>
            <a:off x="1330524" y="5761492"/>
            <a:ext cx="0" cy="6820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bject 56">
            <a:extLst>
              <a:ext uri="{FF2B5EF4-FFF2-40B4-BE49-F238E27FC236}">
                <a16:creationId xmlns:a16="http://schemas.microsoft.com/office/drawing/2014/main" id="{2B51B231-A52B-B71E-CEDB-17A896203B42}"/>
              </a:ext>
            </a:extLst>
          </p:cNvPr>
          <p:cNvSpPr txBox="1"/>
          <p:nvPr/>
        </p:nvSpPr>
        <p:spPr>
          <a:xfrm rot="5400000">
            <a:off x="749038" y="5865767"/>
            <a:ext cx="179536" cy="35732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lang="en-US" sz="1200" dirty="0">
                <a:solidFill>
                  <a:srgbClr val="203864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dobe Devanagari" panose="02040503050201020203" pitchFamily="18" charset="0"/>
              </a:rPr>
              <a:t>IaaS</a:t>
            </a:r>
          </a:p>
        </p:txBody>
      </p:sp>
      <p:sp>
        <p:nvSpPr>
          <p:cNvPr id="31" name="object 56">
            <a:extLst>
              <a:ext uri="{FF2B5EF4-FFF2-40B4-BE49-F238E27FC236}">
                <a16:creationId xmlns:a16="http://schemas.microsoft.com/office/drawing/2014/main" id="{8CC9449C-F534-8A9B-6115-91A40209CBC5}"/>
              </a:ext>
            </a:extLst>
          </p:cNvPr>
          <p:cNvSpPr txBox="1"/>
          <p:nvPr/>
        </p:nvSpPr>
        <p:spPr>
          <a:xfrm rot="5400000">
            <a:off x="978216" y="4360780"/>
            <a:ext cx="359073" cy="96572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lang="en-US" sz="1200" dirty="0">
                <a:solidFill>
                  <a:srgbClr val="326DE6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dobe Devanagari" panose="02040503050201020203" pitchFamily="18" charset="0"/>
              </a:rPr>
              <a:t>K8S </a:t>
            </a:r>
          </a:p>
          <a:p>
            <a:pPr marL="12700">
              <a:lnSpc>
                <a:spcPts val="1425"/>
              </a:lnSpc>
            </a:pPr>
            <a:r>
              <a:rPr lang="en-US" sz="1200" dirty="0">
                <a:solidFill>
                  <a:srgbClr val="326DE6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dobe Devanagari" panose="02040503050201020203" pitchFamily="18" charset="0"/>
              </a:rPr>
              <a:t>Infra</a:t>
            </a:r>
          </a:p>
        </p:txBody>
      </p:sp>
      <p:sp>
        <p:nvSpPr>
          <p:cNvPr id="32" name="object 56">
            <a:extLst>
              <a:ext uri="{FF2B5EF4-FFF2-40B4-BE49-F238E27FC236}">
                <a16:creationId xmlns:a16="http://schemas.microsoft.com/office/drawing/2014/main" id="{2D6E6B07-8D84-21E5-684E-2BD299F68DD4}"/>
              </a:ext>
            </a:extLst>
          </p:cNvPr>
          <p:cNvSpPr txBox="1"/>
          <p:nvPr/>
        </p:nvSpPr>
        <p:spPr>
          <a:xfrm rot="5400000">
            <a:off x="561900" y="2368433"/>
            <a:ext cx="538609" cy="96572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1425"/>
              </a:lnSpc>
            </a:pPr>
            <a:r>
              <a:rPr lang="en-US" sz="1200" dirty="0">
                <a:solidFill>
                  <a:srgbClr val="7C4ED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dobe Devanagari" panose="02040503050201020203" pitchFamily="18" charset="0"/>
              </a:rPr>
              <a:t>Echo </a:t>
            </a:r>
            <a:r>
              <a:rPr lang="en-US" sz="1200" dirty="0" smtClean="0">
                <a:solidFill>
                  <a:srgbClr val="7C4ED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dobe Devanagari" panose="02040503050201020203" pitchFamily="18" charset="0"/>
              </a:rPr>
              <a:t>solution</a:t>
            </a:r>
          </a:p>
          <a:p>
            <a:pPr marL="12700" algn="ctr">
              <a:lnSpc>
                <a:spcPts val="1425"/>
              </a:lnSpc>
            </a:pPr>
            <a:r>
              <a:rPr lang="en-US" sz="1200" dirty="0" smtClean="0">
                <a:solidFill>
                  <a:srgbClr val="7C4ED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dobe Devanagari" panose="02040503050201020203" pitchFamily="18" charset="0"/>
              </a:rPr>
              <a:t> </a:t>
            </a:r>
            <a:r>
              <a:rPr lang="en-US" sz="1200" dirty="0">
                <a:solidFill>
                  <a:srgbClr val="7C4EDA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dobe Devanagari" panose="02040503050201020203" pitchFamily="18" charset="0"/>
              </a:rPr>
              <a:t>for PaaS</a:t>
            </a: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id="{ABE5C84C-4FFD-AAE0-86B8-887ADE1010BF}"/>
              </a:ext>
            </a:extLst>
          </p:cNvPr>
          <p:cNvSpPr txBox="1"/>
          <p:nvPr/>
        </p:nvSpPr>
        <p:spPr>
          <a:xfrm>
            <a:off x="1773185" y="2232603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앱 이미지 빌드 자동화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3FAB9C81-C641-6D6D-CC17-C153B800496F}"/>
              </a:ext>
            </a:extLst>
          </p:cNvPr>
          <p:cNvSpPr txBox="1"/>
          <p:nvPr/>
        </p:nvSpPr>
        <p:spPr>
          <a:xfrm>
            <a:off x="7709061" y="2247302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spcBef>
                <a:spcPts val="209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알림 설정</a:t>
            </a:r>
            <a:r>
              <a:rPr lang="en-US" altLang="ko-KR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(Slack, SMS, SMTP)</a:t>
            </a:r>
          </a:p>
        </p:txBody>
      </p:sp>
      <p:sp>
        <p:nvSpPr>
          <p:cNvPr id="35" name="object 17">
            <a:extLst>
              <a:ext uri="{FF2B5EF4-FFF2-40B4-BE49-F238E27FC236}">
                <a16:creationId xmlns:a16="http://schemas.microsoft.com/office/drawing/2014/main" id="{C4CE06E3-CC7C-E44F-8B27-74EE6C1FB42C}"/>
              </a:ext>
            </a:extLst>
          </p:cNvPr>
          <p:cNvSpPr txBox="1"/>
          <p:nvPr/>
        </p:nvSpPr>
        <p:spPr>
          <a:xfrm>
            <a:off x="7709060" y="3202162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사용자 권한 관리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36" name="object 17">
            <a:extLst>
              <a:ext uri="{FF2B5EF4-FFF2-40B4-BE49-F238E27FC236}">
                <a16:creationId xmlns:a16="http://schemas.microsoft.com/office/drawing/2014/main" id="{9869608F-9B3C-EE0D-1E89-D030D99FBBE7}"/>
              </a:ext>
            </a:extLst>
          </p:cNvPr>
          <p:cNvSpPr txBox="1"/>
          <p:nvPr/>
        </p:nvSpPr>
        <p:spPr>
          <a:xfrm>
            <a:off x="4741772" y="3175034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en-US" altLang="ko-KR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K8S </a:t>
            </a: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버전 관리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37" name="object 17">
            <a:extLst>
              <a:ext uri="{FF2B5EF4-FFF2-40B4-BE49-F238E27FC236}">
                <a16:creationId xmlns:a16="http://schemas.microsoft.com/office/drawing/2014/main" id="{94F96255-20DF-8574-A411-B16230FE2558}"/>
              </a:ext>
            </a:extLst>
          </p:cNvPr>
          <p:cNvSpPr txBox="1"/>
          <p:nvPr/>
        </p:nvSpPr>
        <p:spPr>
          <a:xfrm>
            <a:off x="1773183" y="3190198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빌드 이미지 버전 관리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A845EF92-5DFA-F8C5-2F25-305F5134D6C4}"/>
              </a:ext>
            </a:extLst>
          </p:cNvPr>
          <p:cNvSpPr txBox="1"/>
          <p:nvPr/>
        </p:nvSpPr>
        <p:spPr>
          <a:xfrm>
            <a:off x="4741773" y="2715912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자원 사용량 분석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39" name="object 16">
            <a:extLst>
              <a:ext uri="{FF2B5EF4-FFF2-40B4-BE49-F238E27FC236}">
                <a16:creationId xmlns:a16="http://schemas.microsoft.com/office/drawing/2014/main" id="{5CC9EE8B-B67D-AA1A-079D-585019B6DED5}"/>
              </a:ext>
            </a:extLst>
          </p:cNvPr>
          <p:cNvSpPr txBox="1"/>
          <p:nvPr/>
        </p:nvSpPr>
        <p:spPr>
          <a:xfrm>
            <a:off x="1649497" y="5344423"/>
            <a:ext cx="2115820" cy="217366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69545" algn="ctr">
              <a:lnSpc>
                <a:spcPct val="100000"/>
              </a:lnSpc>
              <a:spcBef>
                <a:spcPts val="254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트래픽 라우팅</a:t>
            </a:r>
            <a:r>
              <a:rPr lang="en-US" altLang="ko-KR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(Ingress)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4A3AD3EF-891E-932A-E9FD-9F178E55596D}"/>
              </a:ext>
            </a:extLst>
          </p:cNvPr>
          <p:cNvSpPr/>
          <p:nvPr/>
        </p:nvSpPr>
        <p:spPr>
          <a:xfrm>
            <a:off x="1016580" y="1170186"/>
            <a:ext cx="9771889" cy="46227"/>
          </a:xfrm>
          <a:custGeom>
            <a:avLst/>
            <a:gdLst/>
            <a:ahLst/>
            <a:cxnLst/>
            <a:rect l="l" t="t" r="r" b="b"/>
            <a:pathLst>
              <a:path w="10898505">
                <a:moveTo>
                  <a:pt x="0" y="0"/>
                </a:moveTo>
                <a:lnTo>
                  <a:pt x="10898124" y="0"/>
                </a:lnTo>
              </a:path>
            </a:pathLst>
          </a:custGeom>
          <a:ln w="9525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41" name="object 17">
            <a:extLst>
              <a:ext uri="{FF2B5EF4-FFF2-40B4-BE49-F238E27FC236}">
                <a16:creationId xmlns:a16="http://schemas.microsoft.com/office/drawing/2014/main" id="{9D23F1C7-9C80-368E-9C9B-669B35AC9DF8}"/>
              </a:ext>
            </a:extLst>
          </p:cNvPr>
          <p:cNvSpPr txBox="1"/>
          <p:nvPr/>
        </p:nvSpPr>
        <p:spPr>
          <a:xfrm>
            <a:off x="1773401" y="2714562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spcBef>
                <a:spcPts val="209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멀티 클러스터간 배포</a:t>
            </a:r>
            <a:endParaRPr lang="en-US" altLang="ko-KR"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42" name="object 17">
            <a:extLst>
              <a:ext uri="{FF2B5EF4-FFF2-40B4-BE49-F238E27FC236}">
                <a16:creationId xmlns:a16="http://schemas.microsoft.com/office/drawing/2014/main" id="{B3332A2D-DC39-3499-21C3-FAF89C74C38A}"/>
              </a:ext>
            </a:extLst>
          </p:cNvPr>
          <p:cNvSpPr txBox="1"/>
          <p:nvPr/>
        </p:nvSpPr>
        <p:spPr>
          <a:xfrm>
            <a:off x="7709060" y="2747300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로그 수집 및 뷰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43" name="object 17">
            <a:extLst>
              <a:ext uri="{FF2B5EF4-FFF2-40B4-BE49-F238E27FC236}">
                <a16:creationId xmlns:a16="http://schemas.microsoft.com/office/drawing/2014/main" id="{0D0C4F88-6EA0-8A50-E3EA-52933C216A98}"/>
              </a:ext>
            </a:extLst>
          </p:cNvPr>
          <p:cNvSpPr txBox="1"/>
          <p:nvPr/>
        </p:nvSpPr>
        <p:spPr>
          <a:xfrm>
            <a:off x="7709063" y="1778926"/>
            <a:ext cx="2807335" cy="211595"/>
          </a:xfrm>
          <a:prstGeom prst="rect">
            <a:avLst/>
          </a:prstGeom>
          <a:solidFill>
            <a:srgbClr val="FFFFFF"/>
          </a:solidFill>
          <a:ln w="9525">
            <a:solidFill>
              <a:srgbClr val="BEBEBE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149225" algn="ctr">
              <a:lnSpc>
                <a:spcPct val="100000"/>
              </a:lnSpc>
              <a:spcBef>
                <a:spcPts val="209"/>
              </a:spcBef>
            </a:pPr>
            <a:r>
              <a:rPr lang="ko-KR" altLang="en-US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애플리케이션 성능 모니터링</a:t>
            </a:r>
            <a:r>
              <a:rPr lang="en-US" altLang="ko-KR" sz="12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맑은 고딕"/>
              </a:rPr>
              <a:t>(APM)</a:t>
            </a:r>
            <a:endParaRPr sz="12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맑은 고딕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66CB28EB-65C7-C1D3-27C2-DD269EF150B5}"/>
              </a:ext>
            </a:extLst>
          </p:cNvPr>
          <p:cNvSpPr/>
          <p:nvPr/>
        </p:nvSpPr>
        <p:spPr>
          <a:xfrm>
            <a:off x="10804394" y="1333656"/>
            <a:ext cx="633473" cy="4324247"/>
          </a:xfrm>
          <a:prstGeom prst="rect">
            <a:avLst/>
          </a:prstGeom>
          <a:solidFill>
            <a:srgbClr val="583A9C"/>
          </a:solidFill>
          <a:ln w="6350">
            <a:solidFill>
              <a:srgbClr val="7C4E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멀티 </a:t>
            </a:r>
            <a:r>
              <a:rPr lang="en-US" altLang="ko-KR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K8S </a:t>
            </a:r>
            <a:r>
              <a:rPr lang="ko-KR" altLang="en-US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통합관리</a:t>
            </a:r>
          </a:p>
        </p:txBody>
      </p:sp>
    </p:spTree>
    <p:extLst>
      <p:ext uri="{BB962C8B-B14F-4D97-AF65-F5344CB8AC3E}">
        <p14:creationId xmlns:p14="http://schemas.microsoft.com/office/powerpoint/2010/main" val="18866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064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Where to </a:t>
            </a:r>
            <a:r>
              <a:rPr 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hosting?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06A02-8DBF-CECA-4E97-723C5CDC78F3}"/>
              </a:ext>
            </a:extLst>
          </p:cNvPr>
          <p:cNvSpPr txBox="1"/>
          <p:nvPr/>
        </p:nvSpPr>
        <p:spPr>
          <a:xfrm>
            <a:off x="12137721" y="603754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ore-KR" altLang="en-US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2ADF14E2-DEEF-1579-A313-5029AC20D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746250"/>
            <a:ext cx="11658600" cy="3365500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C401CDC2-897E-A351-CBF3-B1691EC2BDF6}"/>
              </a:ext>
            </a:extLst>
          </p:cNvPr>
          <p:cNvSpPr/>
          <p:nvPr/>
        </p:nvSpPr>
        <p:spPr>
          <a:xfrm>
            <a:off x="720286" y="1315492"/>
            <a:ext cx="1085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쿠버네티스 클러스터를 호스팅할 수 있는 인프라들</a:t>
            </a:r>
            <a:endParaRPr lang="en-US" altLang="ko-KR" sz="240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73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064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베어메탈 </a:t>
            </a:r>
            <a:r>
              <a:rPr lang="en-US" altLang="ko-KR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vs </a:t>
            </a: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가상화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273C753-1F0B-47EF-6891-3ABECCA7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18" y="1491072"/>
            <a:ext cx="6218696" cy="4569718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8047612" y="2220895"/>
            <a:ext cx="3392748" cy="3505199"/>
            <a:chOff x="7976588" y="2220895"/>
            <a:chExt cx="3392748" cy="3505199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10280343" y="2220895"/>
              <a:ext cx="1031288" cy="630314"/>
            </a:xfrm>
            <a:prstGeom prst="roundRect">
              <a:avLst/>
            </a:prstGeom>
            <a:solidFill>
              <a:srgbClr val="41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VM</a:t>
              </a:r>
              <a:endParaRPr lang="ko-KR" altLang="en-US" dirty="0"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9118848" y="2231252"/>
              <a:ext cx="1031288" cy="630314"/>
            </a:xfrm>
            <a:prstGeom prst="roundRect">
              <a:avLst/>
            </a:prstGeom>
            <a:solidFill>
              <a:srgbClr val="41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베어메탈</a:t>
              </a:r>
              <a:endParaRPr lang="ko-KR" altLang="en-US" dirty="0"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10290701" y="2932588"/>
              <a:ext cx="1031288" cy="630314"/>
            </a:xfrm>
            <a:prstGeom prst="roundRect">
              <a:avLst/>
            </a:prstGeom>
            <a:solidFill>
              <a:srgbClr val="E2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rgbClr val="412A70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하</a:t>
              </a:r>
              <a:endParaRPr lang="ko-KR" altLang="en-US" dirty="0">
                <a:solidFill>
                  <a:srgbClr val="412A7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9129206" y="2942945"/>
              <a:ext cx="1031288" cy="630314"/>
            </a:xfrm>
            <a:prstGeom prst="roundRect">
              <a:avLst/>
            </a:prstGeom>
            <a:solidFill>
              <a:srgbClr val="E2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rgbClr val="412A70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상</a:t>
              </a:r>
              <a:endParaRPr lang="ko-KR" altLang="en-US" dirty="0">
                <a:solidFill>
                  <a:srgbClr val="412A7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7976588" y="2962180"/>
              <a:ext cx="1031288" cy="630314"/>
            </a:xfrm>
            <a:prstGeom prst="roundRect">
              <a:avLst/>
            </a:prstGeom>
            <a:solidFill>
              <a:srgbClr val="41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성능</a:t>
              </a:r>
              <a:endParaRPr lang="ko-KR" altLang="en-US" dirty="0"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10309936" y="3644282"/>
              <a:ext cx="1031288" cy="630314"/>
            </a:xfrm>
            <a:prstGeom prst="roundRect">
              <a:avLst/>
            </a:prstGeom>
            <a:solidFill>
              <a:srgbClr val="E2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rgbClr val="412A70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상</a:t>
              </a:r>
              <a:endParaRPr lang="ko-KR" altLang="en-US" dirty="0">
                <a:solidFill>
                  <a:srgbClr val="412A7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9148441" y="3654639"/>
              <a:ext cx="1031288" cy="630314"/>
            </a:xfrm>
            <a:prstGeom prst="roundRect">
              <a:avLst/>
            </a:prstGeom>
            <a:solidFill>
              <a:srgbClr val="E2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rgbClr val="412A70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하</a:t>
              </a:r>
              <a:endParaRPr lang="ko-KR" altLang="en-US" dirty="0">
                <a:solidFill>
                  <a:srgbClr val="412A7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7995823" y="3673874"/>
              <a:ext cx="1031288" cy="630314"/>
            </a:xfrm>
            <a:prstGeom prst="roundRect">
              <a:avLst/>
            </a:prstGeom>
            <a:solidFill>
              <a:srgbClr val="41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관리성</a:t>
              </a:r>
              <a:endParaRPr lang="ko-KR" altLang="en-US" dirty="0"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10318813" y="4354494"/>
              <a:ext cx="1031288" cy="630314"/>
            </a:xfrm>
            <a:prstGeom prst="roundRect">
              <a:avLst/>
            </a:prstGeom>
            <a:solidFill>
              <a:srgbClr val="E2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rgbClr val="412A70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상</a:t>
              </a:r>
              <a:endParaRPr lang="ko-KR" altLang="en-US" dirty="0">
                <a:solidFill>
                  <a:srgbClr val="412A7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9157318" y="4364851"/>
              <a:ext cx="1031288" cy="630314"/>
            </a:xfrm>
            <a:prstGeom prst="roundRect">
              <a:avLst/>
            </a:prstGeom>
            <a:solidFill>
              <a:srgbClr val="E2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rgbClr val="412A70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하</a:t>
              </a:r>
              <a:endParaRPr lang="ko-KR" altLang="en-US" dirty="0">
                <a:solidFill>
                  <a:srgbClr val="412A7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8004700" y="4384086"/>
              <a:ext cx="1031288" cy="630314"/>
            </a:xfrm>
            <a:prstGeom prst="roundRect">
              <a:avLst/>
            </a:prstGeom>
            <a:solidFill>
              <a:srgbClr val="41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확장성</a:t>
              </a:r>
              <a:endParaRPr lang="ko-KR" altLang="en-US" dirty="0"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10338048" y="5066188"/>
              <a:ext cx="1031288" cy="630314"/>
            </a:xfrm>
            <a:prstGeom prst="roundRect">
              <a:avLst/>
            </a:prstGeom>
            <a:solidFill>
              <a:srgbClr val="E2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rgbClr val="412A70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중</a:t>
              </a:r>
              <a:endParaRPr lang="ko-KR" altLang="en-US" dirty="0">
                <a:solidFill>
                  <a:srgbClr val="412A7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9176553" y="5076545"/>
              <a:ext cx="1031288" cy="630314"/>
            </a:xfrm>
            <a:prstGeom prst="roundRect">
              <a:avLst/>
            </a:prstGeom>
            <a:solidFill>
              <a:srgbClr val="E2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rgbClr val="412A70"/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상</a:t>
              </a:r>
              <a:endParaRPr lang="ko-KR" altLang="en-US" dirty="0">
                <a:solidFill>
                  <a:srgbClr val="412A70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8023935" y="5095780"/>
              <a:ext cx="1031288" cy="630314"/>
            </a:xfrm>
            <a:prstGeom prst="roundRect">
              <a:avLst/>
            </a:prstGeom>
            <a:solidFill>
              <a:srgbClr val="412A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TCO</a:t>
              </a:r>
              <a:endParaRPr lang="ko-KR" altLang="en-US" dirty="0"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3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1;p20">
            <a:extLst>
              <a:ext uri="{FF2B5EF4-FFF2-40B4-BE49-F238E27FC236}">
                <a16:creationId xmlns:a16="http://schemas.microsoft.com/office/drawing/2014/main" id="{B129DB80-F357-4AB6-BA82-3FADC7DEED63}"/>
              </a:ext>
            </a:extLst>
          </p:cNvPr>
          <p:cNvSpPr/>
          <p:nvPr/>
        </p:nvSpPr>
        <p:spPr>
          <a:xfrm>
            <a:off x="720000" y="864000"/>
            <a:ext cx="1879200" cy="288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" name="Google Shape;195;p16">
            <a:extLst>
              <a:ext uri="{FF2B5EF4-FFF2-40B4-BE49-F238E27FC236}">
                <a16:creationId xmlns:a16="http://schemas.microsoft.com/office/drawing/2014/main" id="{C2D6D714-95E4-0143-A180-54F265694F9B}"/>
              </a:ext>
            </a:extLst>
          </p:cNvPr>
          <p:cNvSpPr txBox="1"/>
          <p:nvPr/>
        </p:nvSpPr>
        <p:spPr>
          <a:xfrm>
            <a:off x="5542961" y="1960632"/>
            <a:ext cx="4391152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Before &amp; After</a:t>
            </a:r>
            <a:endParaRPr sz="3800" b="1" i="0" u="none" strike="noStrike" cap="none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6" name="Google Shape;196;p16">
            <a:extLst>
              <a:ext uri="{FF2B5EF4-FFF2-40B4-BE49-F238E27FC236}">
                <a16:creationId xmlns:a16="http://schemas.microsoft.com/office/drawing/2014/main" id="{0EF3B4AE-E530-9545-A5F3-457C9895745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31338" y="1871330"/>
            <a:ext cx="462000" cy="396000"/>
          </a:xfrm>
          <a:prstGeom prst="rect">
            <a:avLst/>
          </a:prstGeom>
          <a:solidFill>
            <a:srgbClr val="332159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5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800" y="291250"/>
            <a:ext cx="637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시스템 자원 관리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2552F37-C4DE-3133-13C8-B3A58F7E0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844" y="1645213"/>
            <a:ext cx="8006088" cy="4588016"/>
          </a:xfrm>
          <a:prstGeom prst="rect">
            <a:avLst/>
          </a:prstGeom>
        </p:spPr>
      </p:pic>
      <p:sp>
        <p:nvSpPr>
          <p:cNvPr id="3" name="TextBox 231">
            <a:extLst>
              <a:ext uri="{FF2B5EF4-FFF2-40B4-BE49-F238E27FC236}">
                <a16:creationId xmlns:a16="http://schemas.microsoft.com/office/drawing/2014/main" id="{34600E44-2D25-BEFF-5F78-6A63EE0B300A}"/>
              </a:ext>
            </a:extLst>
          </p:cNvPr>
          <p:cNvSpPr txBox="1"/>
          <p:nvPr/>
        </p:nvSpPr>
        <p:spPr>
          <a:xfrm>
            <a:off x="2153758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레거시</a:t>
            </a:r>
          </a:p>
        </p:txBody>
      </p:sp>
      <p:sp>
        <p:nvSpPr>
          <p:cNvPr id="4" name="TextBox 231">
            <a:extLst>
              <a:ext uri="{FF2B5EF4-FFF2-40B4-BE49-F238E27FC236}">
                <a16:creationId xmlns:a16="http://schemas.microsoft.com/office/drawing/2014/main" id="{0105AF0D-6DB6-802D-D152-F2FAA936E738}"/>
              </a:ext>
            </a:extLst>
          </p:cNvPr>
          <p:cNvSpPr txBox="1"/>
          <p:nvPr/>
        </p:nvSpPr>
        <p:spPr>
          <a:xfrm>
            <a:off x="6583146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쿠버네티스</a:t>
            </a:r>
          </a:p>
        </p:txBody>
      </p:sp>
    </p:spTree>
    <p:extLst>
      <p:ext uri="{BB962C8B-B14F-4D97-AF65-F5344CB8AC3E}">
        <p14:creationId xmlns:p14="http://schemas.microsoft.com/office/powerpoint/2010/main" val="399237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12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리소스 할당과 관리에 대한 비교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E88A1EFD-72A2-3AC9-64F8-C228E2B63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765104"/>
              </p:ext>
            </p:extLst>
          </p:nvPr>
        </p:nvGraphicFramePr>
        <p:xfrm>
          <a:off x="1222343" y="1527142"/>
          <a:ext cx="9747314" cy="4637987"/>
        </p:xfrm>
        <a:graphic>
          <a:graphicData uri="http://schemas.openxmlformats.org/drawingml/2006/table">
            <a:tbl>
              <a:tblPr firstRow="1" bandRow="1">
                <a:tableStyleId>{E6924782-4E6D-4A46-9583-89F2C85CC9F1}</a:tableStyleId>
              </a:tblPr>
              <a:tblGrid>
                <a:gridCol w="2107731">
                  <a:extLst>
                    <a:ext uri="{9D8B030D-6E8A-4147-A177-3AD203B41FA5}">
                      <a16:colId xmlns:a16="http://schemas.microsoft.com/office/drawing/2014/main" val="3015203980"/>
                    </a:ext>
                  </a:extLst>
                </a:gridCol>
                <a:gridCol w="3606255">
                  <a:extLst>
                    <a:ext uri="{9D8B030D-6E8A-4147-A177-3AD203B41FA5}">
                      <a16:colId xmlns:a16="http://schemas.microsoft.com/office/drawing/2014/main" val="3664182970"/>
                    </a:ext>
                  </a:extLst>
                </a:gridCol>
                <a:gridCol w="4033328">
                  <a:extLst>
                    <a:ext uri="{9D8B030D-6E8A-4147-A177-3AD203B41FA5}">
                      <a16:colId xmlns:a16="http://schemas.microsoft.com/office/drawing/2014/main" val="2718920170"/>
                    </a:ext>
                  </a:extLst>
                </a:gridCol>
              </a:tblGrid>
              <a:tr h="497901">
                <a:tc>
                  <a:txBody>
                    <a:bodyPr/>
                    <a:lstStyle/>
                    <a:p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레거시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쿠버네티스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006840"/>
                  </a:ext>
                </a:extLst>
              </a:tr>
              <a:tr h="982162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dirty="0">
                          <a:solidFill>
                            <a:schemeClr val="tx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IP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주소</a:t>
                      </a:r>
                      <a:endParaRPr lang="ko-Kore-KR" altLang="en-US" dirty="0">
                        <a:solidFill>
                          <a:schemeClr val="tx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고정된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IP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수동 할당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서비스간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IP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로 통신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가변적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IP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자동 할당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컨테이너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재시작 시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IP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바뀜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서비스 네임기반 통신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109023"/>
                  </a:ext>
                </a:extLst>
              </a:tr>
              <a:tr h="497901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dirty="0">
                          <a:solidFill>
                            <a:schemeClr val="tx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MAC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주소</a:t>
                      </a:r>
                      <a:endParaRPr lang="ko-Kore-KR" altLang="en-US" dirty="0">
                        <a:solidFill>
                          <a:schemeClr val="tx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고정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재시작시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MAC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바뀜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873644"/>
                  </a:ext>
                </a:extLst>
              </a:tr>
              <a:tr h="982162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dirty="0">
                          <a:solidFill>
                            <a:schemeClr val="tx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Node Lock Key</a:t>
                      </a:r>
                      <a:endParaRPr lang="ko-Kore-KR" altLang="en-US" dirty="0">
                        <a:solidFill>
                          <a:schemeClr val="tx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IP</a:t>
                      </a: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나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MAC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에 바인딩 될 경우 네트워크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ID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가 고정되어 있어 지속적으로 사용이 가능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IP</a:t>
                      </a: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나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MAC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에 바인딩 될 경우 컨테이너 재시작에 따라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Key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값이 바뀌어야 함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980824"/>
                  </a:ext>
                </a:extLst>
              </a:tr>
              <a:tr h="695699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dirty="0">
                          <a:solidFill>
                            <a:schemeClr val="tx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CPU, Memory</a:t>
                      </a:r>
                      <a:endParaRPr lang="ko-Kore-KR" altLang="en-US" dirty="0">
                        <a:solidFill>
                          <a:schemeClr val="tx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독점적으로 할당량 사용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서버 자원을 공유하며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컨테이너별 설정된 최대치내에서 사용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0200024"/>
                  </a:ext>
                </a:extLst>
              </a:tr>
              <a:tr h="982162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dirty="0">
                          <a:solidFill>
                            <a:schemeClr val="tx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이동성</a:t>
                      </a: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서버의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OS, Hypervisor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가 동일해야 함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IP</a:t>
                      </a: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대역이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다를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경우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APP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수정이 발생될 수도 있음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배포한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Hypervisor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등이 달라도 호환됨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IP</a:t>
                      </a: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대역이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상이해도 네임기반 통신인 관계로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APP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수정 필요 없음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3761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9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800" y="291250"/>
            <a:ext cx="637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환경 변수의 영향도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F5507B5-2734-AF22-B3FB-527A96FC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1755494"/>
            <a:ext cx="3569027" cy="39782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2793EED-8AA2-0C36-6CC0-8F0E13A8B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571" y="1755494"/>
            <a:ext cx="3603448" cy="3978274"/>
          </a:xfrm>
          <a:prstGeom prst="rect">
            <a:avLst/>
          </a:prstGeom>
        </p:spPr>
      </p:pic>
      <p:sp>
        <p:nvSpPr>
          <p:cNvPr id="9" name="TextBox 231">
            <a:extLst>
              <a:ext uri="{FF2B5EF4-FFF2-40B4-BE49-F238E27FC236}">
                <a16:creationId xmlns:a16="http://schemas.microsoft.com/office/drawing/2014/main" id="{7F6BE0B0-8B4A-A462-3DD8-0F28E1F20BE1}"/>
              </a:ext>
            </a:extLst>
          </p:cNvPr>
          <p:cNvSpPr txBox="1"/>
          <p:nvPr/>
        </p:nvSpPr>
        <p:spPr>
          <a:xfrm>
            <a:off x="2176505" y="5909185"/>
            <a:ext cx="355152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OS</a:t>
            </a: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와 앱의 환경변수에 종속</a:t>
            </a:r>
          </a:p>
        </p:txBody>
      </p:sp>
      <p:sp>
        <p:nvSpPr>
          <p:cNvPr id="10" name="TextBox 231">
            <a:extLst>
              <a:ext uri="{FF2B5EF4-FFF2-40B4-BE49-F238E27FC236}">
                <a16:creationId xmlns:a16="http://schemas.microsoft.com/office/drawing/2014/main" id="{66B3F477-0985-15F8-B069-CB455ED10913}"/>
              </a:ext>
            </a:extLst>
          </p:cNvPr>
          <p:cNvSpPr txBox="1"/>
          <p:nvPr/>
        </p:nvSpPr>
        <p:spPr>
          <a:xfrm>
            <a:off x="6554571" y="5909185"/>
            <a:ext cx="355152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OS</a:t>
            </a: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에 비종속적</a:t>
            </a:r>
          </a:p>
        </p:txBody>
      </p:sp>
      <p:sp>
        <p:nvSpPr>
          <p:cNvPr id="12" name="TextBox 231">
            <a:extLst>
              <a:ext uri="{FF2B5EF4-FFF2-40B4-BE49-F238E27FC236}">
                <a16:creationId xmlns:a16="http://schemas.microsoft.com/office/drawing/2014/main" id="{34600E44-2D25-BEFF-5F78-6A63EE0B300A}"/>
              </a:ext>
            </a:extLst>
          </p:cNvPr>
          <p:cNvSpPr txBox="1"/>
          <p:nvPr/>
        </p:nvSpPr>
        <p:spPr>
          <a:xfrm>
            <a:off x="2153758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레거시</a:t>
            </a:r>
          </a:p>
        </p:txBody>
      </p:sp>
      <p:sp>
        <p:nvSpPr>
          <p:cNvPr id="13" name="TextBox 231">
            <a:extLst>
              <a:ext uri="{FF2B5EF4-FFF2-40B4-BE49-F238E27FC236}">
                <a16:creationId xmlns:a16="http://schemas.microsoft.com/office/drawing/2014/main" id="{0105AF0D-6DB6-802D-D152-F2FAA936E738}"/>
              </a:ext>
            </a:extLst>
          </p:cNvPr>
          <p:cNvSpPr txBox="1"/>
          <p:nvPr/>
        </p:nvSpPr>
        <p:spPr>
          <a:xfrm>
            <a:off x="6583146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쿠버네티스</a:t>
            </a:r>
          </a:p>
        </p:txBody>
      </p:sp>
    </p:spTree>
    <p:extLst>
      <p:ext uri="{BB962C8B-B14F-4D97-AF65-F5344CB8AC3E}">
        <p14:creationId xmlns:p14="http://schemas.microsoft.com/office/powerpoint/2010/main" val="15569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12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환경변수의 관리와 영향도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E88A1EFD-72A2-3AC9-64F8-C228E2B63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86802"/>
              </p:ext>
            </p:extLst>
          </p:nvPr>
        </p:nvGraphicFramePr>
        <p:xfrm>
          <a:off x="1222343" y="1765267"/>
          <a:ext cx="9747314" cy="4065165"/>
        </p:xfrm>
        <a:graphic>
          <a:graphicData uri="http://schemas.openxmlformats.org/drawingml/2006/table">
            <a:tbl>
              <a:tblPr firstRow="1" bandRow="1">
                <a:tableStyleId>{E6924782-4E6D-4A46-9583-89F2C85CC9F1}</a:tableStyleId>
              </a:tblPr>
              <a:tblGrid>
                <a:gridCol w="2107731">
                  <a:extLst>
                    <a:ext uri="{9D8B030D-6E8A-4147-A177-3AD203B41FA5}">
                      <a16:colId xmlns:a16="http://schemas.microsoft.com/office/drawing/2014/main" val="3015203980"/>
                    </a:ext>
                  </a:extLst>
                </a:gridCol>
                <a:gridCol w="3606255">
                  <a:extLst>
                    <a:ext uri="{9D8B030D-6E8A-4147-A177-3AD203B41FA5}">
                      <a16:colId xmlns:a16="http://schemas.microsoft.com/office/drawing/2014/main" val="3664182970"/>
                    </a:ext>
                  </a:extLst>
                </a:gridCol>
                <a:gridCol w="4033328">
                  <a:extLst>
                    <a:ext uri="{9D8B030D-6E8A-4147-A177-3AD203B41FA5}">
                      <a16:colId xmlns:a16="http://schemas.microsoft.com/office/drawing/2014/main" val="2718920170"/>
                    </a:ext>
                  </a:extLst>
                </a:gridCol>
              </a:tblGrid>
              <a:tr h="497901">
                <a:tc>
                  <a:txBody>
                    <a:bodyPr/>
                    <a:lstStyle/>
                    <a:p>
                      <a:endParaRPr lang="ko-Kore-KR" altLang="en-US" dirty="0"/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레거시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쿠버네티스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006840"/>
                  </a:ext>
                </a:extLst>
              </a:tr>
              <a:tr h="778796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OS </a:t>
                      </a:r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버전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Host OS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와 앱의 호환성 검증 필요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Host OS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는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K8S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와의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호환성만 검증하면 됨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앱의 호환성 검증은 불필요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109023"/>
                  </a:ext>
                </a:extLst>
              </a:tr>
              <a:tr h="497901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OS</a:t>
                      </a:r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 패치 영향도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앱에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영향을 끼침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앱에 영향을 끼치지 않음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873644"/>
                  </a:ext>
                </a:extLst>
              </a:tr>
              <a:tr h="982162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환경 변수 화일 관리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환경 변수 화일들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앱의 환경변수 화일들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각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와 앱마다 양식이 상이함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Cofigmap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과 </a:t>
                      </a:r>
                      <a:r>
                        <a:rPr lang="en-US" altLang="ko-KR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Secrect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으로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관리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앱의 종류에 관계없이 동일하게 관리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980824"/>
                  </a:ext>
                </a:extLst>
              </a:tr>
              <a:tr h="1308405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이동성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개발계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테스트계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운영계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별로 다양한 환경 변수를 수작업으로 변경해야 함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동일한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와 환경변수가 아닌 경우 앱의 정상 구동이 보장되지 않음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개발계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테스트계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운영계</a:t>
                      </a:r>
                      <a:r>
                        <a:rPr lang="ko-KR" altLang="en-US" dirty="0" smtClean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별로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환경변수를 다르게 관리할 수 있음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Host OS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버전이 달라고 앱의 정상 구동이 가능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020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886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"/>
          <p:cNvSpPr/>
          <p:nvPr/>
        </p:nvSpPr>
        <p:spPr>
          <a:xfrm>
            <a:off x="720000" y="864000"/>
            <a:ext cx="1879200" cy="288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Noto Sans CJK JP Black" panose="020B0A00000000000000" pitchFamily="34" charset="-127"/>
              <a:ea typeface="Noto Sans CJK JP Black" panose="020B0A00000000000000" pitchFamily="34" charset="-127"/>
              <a:cs typeface="Malgun Gothic"/>
              <a:sym typeface="Malgun Gothic"/>
            </a:endParaRPr>
          </a:p>
        </p:txBody>
      </p:sp>
      <p:sp>
        <p:nvSpPr>
          <p:cNvPr id="2" name="Google Shape;195;p16">
            <a:extLst>
              <a:ext uri="{FF2B5EF4-FFF2-40B4-BE49-F238E27FC236}">
                <a16:creationId xmlns:a16="http://schemas.microsoft.com/office/drawing/2014/main" id="{030B6FB0-DBAC-EE65-A163-729E945CC38D}"/>
              </a:ext>
            </a:extLst>
          </p:cNvPr>
          <p:cNvSpPr txBox="1"/>
          <p:nvPr/>
        </p:nvSpPr>
        <p:spPr>
          <a:xfrm>
            <a:off x="5542961" y="1960632"/>
            <a:ext cx="6174585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ko-KR" altLang="en-US" sz="3800" b="1" dirty="0">
                <a:solidFill>
                  <a:schemeClr val="lt1"/>
                </a:solidFill>
                <a:latin typeface="Noto Sans CJK JP Black" panose="020B0A00000000000000" pitchFamily="34" charset="-127"/>
                <a:ea typeface="Noto Sans CJK JP Black" panose="020B0A00000000000000" pitchFamily="34" charset="-127"/>
                <a:cs typeface="Malgun Gothic"/>
                <a:sym typeface="Malgun Gothic"/>
              </a:rPr>
              <a:t>컨테이너와 쿠버네티스 기초</a:t>
            </a:r>
            <a:endParaRPr sz="3800" b="1" i="0" u="none" strike="noStrike" cap="none" dirty="0">
              <a:solidFill>
                <a:schemeClr val="lt1"/>
              </a:solidFill>
              <a:latin typeface="Noto Sans CJK JP Black" panose="020B0A00000000000000" pitchFamily="34" charset="-127"/>
              <a:ea typeface="Noto Sans CJK JP Black" panose="020B0A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3" name="Google Shape;196;p16">
            <a:extLst>
              <a:ext uri="{FF2B5EF4-FFF2-40B4-BE49-F238E27FC236}">
                <a16:creationId xmlns:a16="http://schemas.microsoft.com/office/drawing/2014/main" id="{2BDCFA69-4AB3-2B44-9C58-84378D829B85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31338" y="1871330"/>
            <a:ext cx="462000" cy="396000"/>
          </a:xfrm>
          <a:prstGeom prst="rect">
            <a:avLst/>
          </a:prstGeom>
          <a:solidFill>
            <a:srgbClr val="332159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800" y="291250"/>
            <a:ext cx="637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애플리케이션 배포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9" name="TextBox 231">
            <a:extLst>
              <a:ext uri="{FF2B5EF4-FFF2-40B4-BE49-F238E27FC236}">
                <a16:creationId xmlns:a16="http://schemas.microsoft.com/office/drawing/2014/main" id="{7F6BE0B0-8B4A-A462-3DD8-0F28E1F20BE1}"/>
              </a:ext>
            </a:extLst>
          </p:cNvPr>
          <p:cNvSpPr txBox="1"/>
          <p:nvPr/>
        </p:nvSpPr>
        <p:spPr>
          <a:xfrm>
            <a:off x="2176505" y="5740507"/>
            <a:ext cx="355152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반복적이고 복잡한 수작업</a:t>
            </a:r>
          </a:p>
        </p:txBody>
      </p:sp>
      <p:sp>
        <p:nvSpPr>
          <p:cNvPr id="10" name="TextBox 231">
            <a:extLst>
              <a:ext uri="{FF2B5EF4-FFF2-40B4-BE49-F238E27FC236}">
                <a16:creationId xmlns:a16="http://schemas.microsoft.com/office/drawing/2014/main" id="{66B3F477-0985-15F8-B069-CB455ED10913}"/>
              </a:ext>
            </a:extLst>
          </p:cNvPr>
          <p:cNvSpPr txBox="1"/>
          <p:nvPr/>
        </p:nvSpPr>
        <p:spPr>
          <a:xfrm>
            <a:off x="6697446" y="5740507"/>
            <a:ext cx="355152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자동화된 빌드</a:t>
            </a:r>
            <a:r>
              <a:rPr lang="en-US" altLang="ko-KR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/</a:t>
            </a: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배포</a:t>
            </a:r>
            <a:r>
              <a:rPr lang="en-US" altLang="ko-KR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/</a:t>
            </a: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롤백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3F6B5DE-9D28-4DAF-B6BD-93E04EB87E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347" y="1876237"/>
            <a:ext cx="1989328" cy="318292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544BCE2-1A07-3D0C-A7E1-52197C9371D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51307" y="1876237"/>
            <a:ext cx="3054786" cy="3054786"/>
          </a:xfrm>
          <a:prstGeom prst="rect">
            <a:avLst/>
          </a:prstGeom>
        </p:spPr>
      </p:pic>
      <p:sp>
        <p:nvSpPr>
          <p:cNvPr id="12" name="TextBox 231">
            <a:extLst>
              <a:ext uri="{FF2B5EF4-FFF2-40B4-BE49-F238E27FC236}">
                <a16:creationId xmlns:a16="http://schemas.microsoft.com/office/drawing/2014/main" id="{34600E44-2D25-BEFF-5F78-6A63EE0B300A}"/>
              </a:ext>
            </a:extLst>
          </p:cNvPr>
          <p:cNvSpPr txBox="1"/>
          <p:nvPr/>
        </p:nvSpPr>
        <p:spPr>
          <a:xfrm>
            <a:off x="2153758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레거시</a:t>
            </a:r>
          </a:p>
        </p:txBody>
      </p:sp>
      <p:sp>
        <p:nvSpPr>
          <p:cNvPr id="14" name="TextBox 231">
            <a:extLst>
              <a:ext uri="{FF2B5EF4-FFF2-40B4-BE49-F238E27FC236}">
                <a16:creationId xmlns:a16="http://schemas.microsoft.com/office/drawing/2014/main" id="{0105AF0D-6DB6-802D-D152-F2FAA936E738}"/>
              </a:ext>
            </a:extLst>
          </p:cNvPr>
          <p:cNvSpPr txBox="1"/>
          <p:nvPr/>
        </p:nvSpPr>
        <p:spPr>
          <a:xfrm>
            <a:off x="6583146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쿠버네티스</a:t>
            </a:r>
          </a:p>
        </p:txBody>
      </p:sp>
    </p:spTree>
    <p:extLst>
      <p:ext uri="{BB962C8B-B14F-4D97-AF65-F5344CB8AC3E}">
        <p14:creationId xmlns:p14="http://schemas.microsoft.com/office/powerpoint/2010/main" val="42692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12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애플리케이션 배포 방식의 차이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E88A1EFD-72A2-3AC9-64F8-C228E2B63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121758"/>
              </p:ext>
            </p:extLst>
          </p:nvPr>
        </p:nvGraphicFramePr>
        <p:xfrm>
          <a:off x="1222343" y="1765267"/>
          <a:ext cx="9747314" cy="4049607"/>
        </p:xfrm>
        <a:graphic>
          <a:graphicData uri="http://schemas.openxmlformats.org/drawingml/2006/table">
            <a:tbl>
              <a:tblPr firstRow="1" bandRow="1">
                <a:tableStyleId>{E6924782-4E6D-4A46-9583-89F2C85CC9F1}</a:tableStyleId>
              </a:tblPr>
              <a:tblGrid>
                <a:gridCol w="2107731">
                  <a:extLst>
                    <a:ext uri="{9D8B030D-6E8A-4147-A177-3AD203B41FA5}">
                      <a16:colId xmlns:a16="http://schemas.microsoft.com/office/drawing/2014/main" val="3015203980"/>
                    </a:ext>
                  </a:extLst>
                </a:gridCol>
                <a:gridCol w="3606255">
                  <a:extLst>
                    <a:ext uri="{9D8B030D-6E8A-4147-A177-3AD203B41FA5}">
                      <a16:colId xmlns:a16="http://schemas.microsoft.com/office/drawing/2014/main" val="3664182970"/>
                    </a:ext>
                  </a:extLst>
                </a:gridCol>
                <a:gridCol w="4033328">
                  <a:extLst>
                    <a:ext uri="{9D8B030D-6E8A-4147-A177-3AD203B41FA5}">
                      <a16:colId xmlns:a16="http://schemas.microsoft.com/office/drawing/2014/main" val="2718920170"/>
                    </a:ext>
                  </a:extLst>
                </a:gridCol>
              </a:tblGrid>
              <a:tr h="497901">
                <a:tc>
                  <a:txBody>
                    <a:bodyPr/>
                    <a:lstStyle/>
                    <a:p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레거시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쿠버네티스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006840"/>
                  </a:ext>
                </a:extLst>
              </a:tr>
              <a:tr h="808506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빌드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CI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솔루션을 통한 자동화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빌드된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앱의 버전 관리를 대체로 하지 않음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CI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솔루션을 통한 자동화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앱의 버전 관리를 자동화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109023"/>
                  </a:ext>
                </a:extLst>
              </a:tr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배포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배포 전문가에 의한 수작업이 주류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배포 시 기존 앱 다운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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 신규 앱 구동의 다운타임 발생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CI/CD Pipeline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을 통한 자동 배포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롤링 업데이트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A/B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배포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카나리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배포 등의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무중단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및 고급 배포 전략을 세울 수 있음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873644"/>
                  </a:ext>
                </a:extLst>
              </a:tr>
              <a:tr h="1038688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롤백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수작업에 의한 롤백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(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기존 서비스 중지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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백업본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restore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등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  <a:sym typeface="Wingdings" pitchFamily="2" charset="2"/>
                        </a:rPr>
                        <a:t>장시간의 다운타임 발생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기존 앱 이미지로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2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초 이내 롤백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무중단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롤백으로 다운타임 없음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980824"/>
                  </a:ext>
                </a:extLst>
              </a:tr>
              <a:tr h="745724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이동성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서로 상이한 클라우드와 호스트에 배포 시 앱의 오류 발생 가능성이 큼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서로 상이한 클라우드와 호스트에 배포 가능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서로 다른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K8S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클러스터간 자동화된 배포 가능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020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1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800" y="291250"/>
            <a:ext cx="637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서비스 장애 처리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9" name="TextBox 231">
            <a:extLst>
              <a:ext uri="{FF2B5EF4-FFF2-40B4-BE49-F238E27FC236}">
                <a16:creationId xmlns:a16="http://schemas.microsoft.com/office/drawing/2014/main" id="{7F6BE0B0-8B4A-A462-3DD8-0F28E1F20BE1}"/>
              </a:ext>
            </a:extLst>
          </p:cNvPr>
          <p:cNvSpPr txBox="1"/>
          <p:nvPr/>
        </p:nvSpPr>
        <p:spPr>
          <a:xfrm>
            <a:off x="2057324" y="5619055"/>
            <a:ext cx="355152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무조건 복구</a:t>
            </a:r>
          </a:p>
        </p:txBody>
      </p:sp>
      <p:sp>
        <p:nvSpPr>
          <p:cNvPr id="10" name="TextBox 231">
            <a:extLst>
              <a:ext uri="{FF2B5EF4-FFF2-40B4-BE49-F238E27FC236}">
                <a16:creationId xmlns:a16="http://schemas.microsoft.com/office/drawing/2014/main" id="{66B3F477-0985-15F8-B069-CB455ED10913}"/>
              </a:ext>
            </a:extLst>
          </p:cNvPr>
          <p:cNvSpPr txBox="1"/>
          <p:nvPr/>
        </p:nvSpPr>
        <p:spPr>
          <a:xfrm>
            <a:off x="6626424" y="5598467"/>
            <a:ext cx="3824417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폐기처분 </a:t>
            </a:r>
            <a:r>
              <a:rPr lang="en-US" altLang="ko-KR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  <a:sym typeface="Wingdings" pitchFamily="2" charset="2"/>
              </a:rPr>
              <a:t></a:t>
            </a: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  <a:sym typeface="Wingdings" pitchFamily="2" charset="2"/>
              </a:rPr>
              <a:t> 재생성</a:t>
            </a:r>
            <a:endParaRPr lang="ko-KR" altLang="en-US" sz="2000" b="1" kern="1200" dirty="0">
              <a:solidFill>
                <a:schemeClr val="tx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B9CB38D-31E4-74EA-AC2C-AD2DD876A2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303" y="2168516"/>
            <a:ext cx="2657290" cy="249554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B40FB25-DD35-67A9-DE67-7B11271A43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561" y="2030350"/>
            <a:ext cx="2495542" cy="2495542"/>
          </a:xfrm>
          <a:prstGeom prst="rect">
            <a:avLst/>
          </a:prstGeom>
        </p:spPr>
      </p:pic>
      <p:sp>
        <p:nvSpPr>
          <p:cNvPr id="12" name="TextBox 231">
            <a:extLst>
              <a:ext uri="{FF2B5EF4-FFF2-40B4-BE49-F238E27FC236}">
                <a16:creationId xmlns:a16="http://schemas.microsoft.com/office/drawing/2014/main" id="{34600E44-2D25-BEFF-5F78-6A63EE0B300A}"/>
              </a:ext>
            </a:extLst>
          </p:cNvPr>
          <p:cNvSpPr txBox="1"/>
          <p:nvPr/>
        </p:nvSpPr>
        <p:spPr>
          <a:xfrm>
            <a:off x="2153758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레거시</a:t>
            </a:r>
          </a:p>
        </p:txBody>
      </p:sp>
      <p:sp>
        <p:nvSpPr>
          <p:cNvPr id="13" name="TextBox 231">
            <a:extLst>
              <a:ext uri="{FF2B5EF4-FFF2-40B4-BE49-F238E27FC236}">
                <a16:creationId xmlns:a16="http://schemas.microsoft.com/office/drawing/2014/main" id="{0105AF0D-6DB6-802D-D152-F2FAA936E738}"/>
              </a:ext>
            </a:extLst>
          </p:cNvPr>
          <p:cNvSpPr txBox="1"/>
          <p:nvPr/>
        </p:nvSpPr>
        <p:spPr>
          <a:xfrm>
            <a:off x="6583146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쿠버네티스</a:t>
            </a:r>
          </a:p>
        </p:txBody>
      </p:sp>
    </p:spTree>
    <p:extLst>
      <p:ext uri="{BB962C8B-B14F-4D97-AF65-F5344CB8AC3E}">
        <p14:creationId xmlns:p14="http://schemas.microsoft.com/office/powerpoint/2010/main" val="40044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12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장애 처리의 방식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E88A1EFD-72A2-3AC9-64F8-C228E2B63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065350"/>
              </p:ext>
            </p:extLst>
          </p:nvPr>
        </p:nvGraphicFramePr>
        <p:xfrm>
          <a:off x="1208896" y="1398494"/>
          <a:ext cx="9747314" cy="4994013"/>
        </p:xfrm>
        <a:graphic>
          <a:graphicData uri="http://schemas.openxmlformats.org/drawingml/2006/table">
            <a:tbl>
              <a:tblPr firstRow="1" bandRow="1">
                <a:tableStyleId>{E6924782-4E6D-4A46-9583-89F2C85CC9F1}</a:tableStyleId>
              </a:tblPr>
              <a:tblGrid>
                <a:gridCol w="2107731">
                  <a:extLst>
                    <a:ext uri="{9D8B030D-6E8A-4147-A177-3AD203B41FA5}">
                      <a16:colId xmlns:a16="http://schemas.microsoft.com/office/drawing/2014/main" val="3015203980"/>
                    </a:ext>
                  </a:extLst>
                </a:gridCol>
                <a:gridCol w="3606255">
                  <a:extLst>
                    <a:ext uri="{9D8B030D-6E8A-4147-A177-3AD203B41FA5}">
                      <a16:colId xmlns:a16="http://schemas.microsoft.com/office/drawing/2014/main" val="3664182970"/>
                    </a:ext>
                  </a:extLst>
                </a:gridCol>
                <a:gridCol w="4033328">
                  <a:extLst>
                    <a:ext uri="{9D8B030D-6E8A-4147-A177-3AD203B41FA5}">
                      <a16:colId xmlns:a16="http://schemas.microsoft.com/office/drawing/2014/main" val="2718920170"/>
                    </a:ext>
                  </a:extLst>
                </a:gridCol>
              </a:tblGrid>
              <a:tr h="447862">
                <a:tc>
                  <a:txBody>
                    <a:bodyPr/>
                    <a:lstStyle/>
                    <a:p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레거시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쿠버네티스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006840"/>
                  </a:ext>
                </a:extLst>
              </a:tr>
              <a:tr h="737046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장애 감시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별도의 솔루션 필요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별도 솔루션 필요 없음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노드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네트워크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POD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등의 장애 자동 감시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109023"/>
                  </a:ext>
                </a:extLst>
              </a:tr>
              <a:tr h="896645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장애 처리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별도 솔루션을 통한 앱의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재기동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혹은 대기서버로의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페일오버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수작업에 의한 복구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POD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를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자동으로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재기동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POD</a:t>
                      </a: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의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Min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값의 수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만</a:t>
                      </a:r>
                      <a:r>
                        <a:rPr lang="ko-KR" altLang="en-US" dirty="0" smtClean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큼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기동을 항상 보장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ore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Master </a:t>
                      </a: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장애시에도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POD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는 정상 구동됨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873644"/>
                  </a:ext>
                </a:extLst>
              </a:tr>
              <a:tr h="1014502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서비스 복구 시간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서버 재구동의 경우 수분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~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수시간이 소요될 수 있음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Host </a:t>
                      </a:r>
                      <a:r>
                        <a:rPr lang="en-US" altLang="ko-KR" dirty="0" smtClean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Standby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로의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페일오버일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경우 수분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~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수십분 소요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컨테이너 자체는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수십초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내 구동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앱의 종류에 따라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수십초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~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수십분 소요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980824"/>
                  </a:ext>
                </a:extLst>
              </a:tr>
              <a:tr h="883456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휴먼</a:t>
                      </a:r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 에러 가능성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수작업 복구 시 엔지니어 스킬 레벨에 의하여 좌우됨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대부분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자동화된 복구로 휴먼 에러의 영향도가 거의 없음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고급 운영인력의 비용을 대폭 낮출 수 있음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3228203"/>
                  </a:ext>
                </a:extLst>
              </a:tr>
              <a:tr h="1014502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재해복구</a:t>
                      </a: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운영과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DR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간 애플리케이션과 환경의 최신 변경 분 관리가 어려움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양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사</a:t>
                      </a:r>
                      <a:r>
                        <a:rPr lang="ko-KR" altLang="en-US" dirty="0" smtClean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이트간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버전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하이퍼바이저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다를 경우 복구 가능성 매우 낮음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최신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변경분에 대한 동기화가 매우 용이하며 자동화된 방식으로 변경관리 가능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양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사</a:t>
                      </a:r>
                      <a:r>
                        <a:rPr lang="ko-KR" altLang="en-US" dirty="0" smtClean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이트간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버전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하이퍼바이저가 </a:t>
                      </a:r>
                      <a:r>
                        <a:rPr lang="ko-KR" altLang="en-US" dirty="0" smtClean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달라도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서비스 복구 가능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038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4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800" y="291250"/>
            <a:ext cx="637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서비스 확장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9" name="TextBox 231">
            <a:extLst>
              <a:ext uri="{FF2B5EF4-FFF2-40B4-BE49-F238E27FC236}">
                <a16:creationId xmlns:a16="http://schemas.microsoft.com/office/drawing/2014/main" id="{7F6BE0B0-8B4A-A462-3DD8-0F28E1F20BE1}"/>
              </a:ext>
            </a:extLst>
          </p:cNvPr>
          <p:cNvSpPr txBox="1"/>
          <p:nvPr/>
        </p:nvSpPr>
        <p:spPr>
          <a:xfrm>
            <a:off x="2176505" y="5625099"/>
            <a:ext cx="355152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반복적이고 복잡한 수작업</a:t>
            </a:r>
          </a:p>
        </p:txBody>
      </p:sp>
      <p:sp>
        <p:nvSpPr>
          <p:cNvPr id="10" name="TextBox 231">
            <a:extLst>
              <a:ext uri="{FF2B5EF4-FFF2-40B4-BE49-F238E27FC236}">
                <a16:creationId xmlns:a16="http://schemas.microsoft.com/office/drawing/2014/main" id="{66B3F477-0985-15F8-B069-CB455ED10913}"/>
              </a:ext>
            </a:extLst>
          </p:cNvPr>
          <p:cNvSpPr txBox="1"/>
          <p:nvPr/>
        </p:nvSpPr>
        <p:spPr>
          <a:xfrm>
            <a:off x="6697446" y="5625099"/>
            <a:ext cx="355152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성능 수치에 따른 자동 확장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3F6B5DE-9D28-4DAF-B6BD-93E04EB87E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347" y="1911751"/>
            <a:ext cx="1989328" cy="318292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544BCE2-1A07-3D0C-A7E1-52197C9371D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53652" y="1893995"/>
            <a:ext cx="3054786" cy="3054786"/>
          </a:xfrm>
          <a:prstGeom prst="rect">
            <a:avLst/>
          </a:prstGeom>
        </p:spPr>
      </p:pic>
      <p:sp>
        <p:nvSpPr>
          <p:cNvPr id="12" name="TextBox 231">
            <a:extLst>
              <a:ext uri="{FF2B5EF4-FFF2-40B4-BE49-F238E27FC236}">
                <a16:creationId xmlns:a16="http://schemas.microsoft.com/office/drawing/2014/main" id="{34600E44-2D25-BEFF-5F78-6A63EE0B300A}"/>
              </a:ext>
            </a:extLst>
          </p:cNvPr>
          <p:cNvSpPr txBox="1"/>
          <p:nvPr/>
        </p:nvSpPr>
        <p:spPr>
          <a:xfrm>
            <a:off x="2153758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레거시</a:t>
            </a:r>
          </a:p>
        </p:txBody>
      </p:sp>
      <p:sp>
        <p:nvSpPr>
          <p:cNvPr id="14" name="TextBox 231">
            <a:extLst>
              <a:ext uri="{FF2B5EF4-FFF2-40B4-BE49-F238E27FC236}">
                <a16:creationId xmlns:a16="http://schemas.microsoft.com/office/drawing/2014/main" id="{0105AF0D-6DB6-802D-D152-F2FAA936E738}"/>
              </a:ext>
            </a:extLst>
          </p:cNvPr>
          <p:cNvSpPr txBox="1"/>
          <p:nvPr/>
        </p:nvSpPr>
        <p:spPr>
          <a:xfrm>
            <a:off x="6583146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쿠버네티스</a:t>
            </a:r>
          </a:p>
        </p:txBody>
      </p:sp>
    </p:spTree>
    <p:extLst>
      <p:ext uri="{BB962C8B-B14F-4D97-AF65-F5344CB8AC3E}">
        <p14:creationId xmlns:p14="http://schemas.microsoft.com/office/powerpoint/2010/main" val="22085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12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서비스 확장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E88A1EFD-72A2-3AC9-64F8-C228E2B63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972801"/>
              </p:ext>
            </p:extLst>
          </p:nvPr>
        </p:nvGraphicFramePr>
        <p:xfrm>
          <a:off x="1222343" y="1603333"/>
          <a:ext cx="9747314" cy="4308951"/>
        </p:xfrm>
        <a:graphic>
          <a:graphicData uri="http://schemas.openxmlformats.org/drawingml/2006/table">
            <a:tbl>
              <a:tblPr firstRow="1" bandRow="1">
                <a:tableStyleId>{E6924782-4E6D-4A46-9583-89F2C85CC9F1}</a:tableStyleId>
              </a:tblPr>
              <a:tblGrid>
                <a:gridCol w="2107731">
                  <a:extLst>
                    <a:ext uri="{9D8B030D-6E8A-4147-A177-3AD203B41FA5}">
                      <a16:colId xmlns:a16="http://schemas.microsoft.com/office/drawing/2014/main" val="3015203980"/>
                    </a:ext>
                  </a:extLst>
                </a:gridCol>
                <a:gridCol w="3606255">
                  <a:extLst>
                    <a:ext uri="{9D8B030D-6E8A-4147-A177-3AD203B41FA5}">
                      <a16:colId xmlns:a16="http://schemas.microsoft.com/office/drawing/2014/main" val="3664182970"/>
                    </a:ext>
                  </a:extLst>
                </a:gridCol>
                <a:gridCol w="4033328">
                  <a:extLst>
                    <a:ext uri="{9D8B030D-6E8A-4147-A177-3AD203B41FA5}">
                      <a16:colId xmlns:a16="http://schemas.microsoft.com/office/drawing/2014/main" val="2718920170"/>
                    </a:ext>
                  </a:extLst>
                </a:gridCol>
              </a:tblGrid>
              <a:tr h="633113">
                <a:tc>
                  <a:txBody>
                    <a:bodyPr/>
                    <a:lstStyle/>
                    <a:p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레거시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쿠버네티스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006840"/>
                  </a:ext>
                </a:extLst>
              </a:tr>
              <a:tr h="1248881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인프라 확장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물리서버의 경우 수작업 증설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VM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의 경우 자동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프로비저닝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제공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로드밸런싱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그룹에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Join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자동화된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POD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증설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증설된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POD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에 대한 </a:t>
                      </a: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로드밸런싱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그룹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Join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109023"/>
                  </a:ext>
                </a:extLst>
              </a:tr>
              <a:tr h="1178076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애플리케이션</a:t>
                      </a:r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 확장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서버가 자동 확장되더라도 애플리케이션은 수작업 설정 필요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 err="1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로드밸런싱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그룹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Join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도 수작업 설정 필요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애플리케이션 자동 확장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ore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로드밸런싱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그룹 자동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Join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자동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scale in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또한 가능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873644"/>
                  </a:ext>
                </a:extLst>
              </a:tr>
              <a:tr h="1248881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멀티 클러스터간 확장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및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Hypervisor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가 다를 경우 호환성 체크가 먼저 선행되어야 함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자동화된 확장 가능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98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877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800" y="291250"/>
            <a:ext cx="637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로그관리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9" name="TextBox 231">
            <a:extLst>
              <a:ext uri="{FF2B5EF4-FFF2-40B4-BE49-F238E27FC236}">
                <a16:creationId xmlns:a16="http://schemas.microsoft.com/office/drawing/2014/main" id="{7F6BE0B0-8B4A-A462-3DD8-0F28E1F20BE1}"/>
              </a:ext>
            </a:extLst>
          </p:cNvPr>
          <p:cNvSpPr txBox="1"/>
          <p:nvPr/>
        </p:nvSpPr>
        <p:spPr>
          <a:xfrm>
            <a:off x="2176505" y="5651736"/>
            <a:ext cx="375024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ko-KR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OS, </a:t>
            </a: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플랫폼</a:t>
            </a:r>
            <a:r>
              <a:rPr lang="en-US" altLang="ko-KR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,</a:t>
            </a: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 </a:t>
            </a:r>
            <a:r>
              <a:rPr lang="ko-KR" altLang="en-US" sz="2000" b="1" kern="1200" dirty="0" smtClean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앱 별 </a:t>
            </a: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복잡한 관리</a:t>
            </a:r>
          </a:p>
        </p:txBody>
      </p:sp>
      <p:sp>
        <p:nvSpPr>
          <p:cNvPr id="10" name="TextBox 231">
            <a:extLst>
              <a:ext uri="{FF2B5EF4-FFF2-40B4-BE49-F238E27FC236}">
                <a16:creationId xmlns:a16="http://schemas.microsoft.com/office/drawing/2014/main" id="{66B3F477-0985-15F8-B069-CB455ED10913}"/>
              </a:ext>
            </a:extLst>
          </p:cNvPr>
          <p:cNvSpPr txBox="1"/>
          <p:nvPr/>
        </p:nvSpPr>
        <p:spPr>
          <a:xfrm>
            <a:off x="6697446" y="5651736"/>
            <a:ext cx="3551522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중앙 집중의 간단한 관리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07D6A5D-3A62-48FE-C40D-BBD9C2DA6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737" y="2067070"/>
            <a:ext cx="3245807" cy="329065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2EF3192-B680-7A17-6236-C2ED71595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72336">
            <a:off x="6397831" y="3066420"/>
            <a:ext cx="4201087" cy="1355966"/>
          </a:xfrm>
          <a:prstGeom prst="rect">
            <a:avLst/>
          </a:prstGeom>
        </p:spPr>
      </p:pic>
      <p:sp>
        <p:nvSpPr>
          <p:cNvPr id="12" name="TextBox 231">
            <a:extLst>
              <a:ext uri="{FF2B5EF4-FFF2-40B4-BE49-F238E27FC236}">
                <a16:creationId xmlns:a16="http://schemas.microsoft.com/office/drawing/2014/main" id="{34600E44-2D25-BEFF-5F78-6A63EE0B300A}"/>
              </a:ext>
            </a:extLst>
          </p:cNvPr>
          <p:cNvSpPr txBox="1"/>
          <p:nvPr/>
        </p:nvSpPr>
        <p:spPr>
          <a:xfrm>
            <a:off x="2153758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레거시</a:t>
            </a:r>
          </a:p>
        </p:txBody>
      </p:sp>
      <p:sp>
        <p:nvSpPr>
          <p:cNvPr id="13" name="TextBox 231">
            <a:extLst>
              <a:ext uri="{FF2B5EF4-FFF2-40B4-BE49-F238E27FC236}">
                <a16:creationId xmlns:a16="http://schemas.microsoft.com/office/drawing/2014/main" id="{0105AF0D-6DB6-802D-D152-F2FAA936E738}"/>
              </a:ext>
            </a:extLst>
          </p:cNvPr>
          <p:cNvSpPr txBox="1"/>
          <p:nvPr/>
        </p:nvSpPr>
        <p:spPr>
          <a:xfrm>
            <a:off x="6583146" y="1115529"/>
            <a:ext cx="3551522" cy="400110"/>
          </a:xfrm>
          <a:prstGeom prst="rect">
            <a:avLst/>
          </a:prstGeom>
          <a:solidFill>
            <a:srgbClr val="E2DBF1"/>
          </a:solidFill>
        </p:spPr>
        <p:txBody>
          <a:bodyPr wrap="square" rtlCol="0" anchor="ctr" anchorCtr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ko-KR" altLang="en-US" sz="2000" b="1" kern="1200" dirty="0">
                <a:solidFill>
                  <a:schemeClr val="tx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n-cs"/>
              </a:rPr>
              <a:t>쿠버네티스</a:t>
            </a:r>
          </a:p>
        </p:txBody>
      </p:sp>
    </p:spTree>
    <p:extLst>
      <p:ext uri="{BB962C8B-B14F-4D97-AF65-F5344CB8AC3E}">
        <p14:creationId xmlns:p14="http://schemas.microsoft.com/office/powerpoint/2010/main" val="11623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86824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dirty="0">
                <a:solidFill>
                  <a:schemeClr val="bg1"/>
                </a:solidFill>
                <a:latin typeface="+mn-ea"/>
                <a:ea typeface="+mn-ea"/>
                <a:cs typeface="Malgun Gothic"/>
                <a:sym typeface="Malgun Gothic"/>
              </a:rPr>
              <a:t>로그관리</a:t>
            </a:r>
            <a:endParaRPr sz="1800" b="1" i="0" u="none" strike="noStrike" cap="none" dirty="0">
              <a:solidFill>
                <a:schemeClr val="bg1"/>
              </a:solidFill>
              <a:latin typeface="+mn-ea"/>
              <a:ea typeface="+mn-ea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57" name="Text Box 9">
            <a:extLst>
              <a:ext uri="{FF2B5EF4-FFF2-40B4-BE49-F238E27FC236}">
                <a16:creationId xmlns:a16="http://schemas.microsoft.com/office/drawing/2014/main" id="{0D1DA79B-2000-AE7A-FDEF-74B7554FF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85" y="1166794"/>
            <a:ext cx="107386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ko-KR" altLang="en-US" sz="240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컨테이너는 물리 및 </a:t>
            </a:r>
            <a:r>
              <a:rPr lang="en-US" altLang="ko-KR" sz="240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VM </a:t>
            </a:r>
            <a:r>
              <a:rPr lang="ko-KR" altLang="en-US" sz="240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서버 대비 </a:t>
            </a:r>
            <a:r>
              <a:rPr lang="en-US" altLang="ko-KR" sz="240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1,000~10,000</a:t>
            </a:r>
            <a:r>
              <a:rPr lang="ko-KR" altLang="en-US" sz="240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이상의 가상 자원이 구동됨에 따라 </a:t>
            </a:r>
            <a:r>
              <a:rPr lang="ko-KR" altLang="en-US" sz="2400" b="1" dirty="0" smtClean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개별 </a:t>
            </a:r>
            <a:r>
              <a:rPr lang="ko-KR" altLang="en-US" sz="2400" b="1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로그 관리가 불가능</a:t>
            </a:r>
            <a:endParaRPr lang="en-US" altLang="ko-KR" sz="2400" b="1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07E063EF-8AF8-C23F-04EE-AB9F0129BAC9}"/>
              </a:ext>
            </a:extLst>
          </p:cNvPr>
          <p:cNvGrpSpPr/>
          <p:nvPr/>
        </p:nvGrpSpPr>
        <p:grpSpPr>
          <a:xfrm>
            <a:off x="6795044" y="3746283"/>
            <a:ext cx="5113263" cy="2648540"/>
            <a:chOff x="2237963" y="2378299"/>
            <a:chExt cx="6126513" cy="3150785"/>
          </a:xfrm>
        </p:grpSpPr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62422322-844E-A6B8-5921-132FA0DF1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7963" y="2378299"/>
              <a:ext cx="6029738" cy="3150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0" name="Picture 12" descr="http://2.bp.blogspot.com/-d4Ql2kY7lWw/UTQMciQF3DI/AAAAAAAAALY/6bBoBv2g93I/s1600/magnifier_glass.jpg">
              <a:extLst>
                <a:ext uri="{FF2B5EF4-FFF2-40B4-BE49-F238E27FC236}">
                  <a16:creationId xmlns:a16="http://schemas.microsoft.com/office/drawing/2014/main" id="{FF1C5A87-557E-C261-2E93-560FE250FE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80" b="95469" l="5688" r="965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6" t="3110" r="3483" b="5077"/>
            <a:stretch/>
          </p:blipFill>
          <p:spPr bwMode="auto">
            <a:xfrm>
              <a:off x="6487691" y="2685555"/>
              <a:ext cx="1876785" cy="148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ABD473C4-D97F-F941-F6B3-DBF121FC7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322" t="10734" r="16888" b="67753"/>
            <a:stretch/>
          </p:blipFill>
          <p:spPr>
            <a:xfrm>
              <a:off x="6572250" y="2809875"/>
              <a:ext cx="971551" cy="923925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2" name="Google Shape;848;p28">
            <a:extLst>
              <a:ext uri="{FF2B5EF4-FFF2-40B4-BE49-F238E27FC236}">
                <a16:creationId xmlns:a16="http://schemas.microsoft.com/office/drawing/2014/main" id="{3F2ED94E-9A17-5C63-2B71-87AEDDACCDD5}"/>
              </a:ext>
            </a:extLst>
          </p:cNvPr>
          <p:cNvSpPr/>
          <p:nvPr/>
        </p:nvSpPr>
        <p:spPr>
          <a:xfrm>
            <a:off x="1004576" y="2687567"/>
            <a:ext cx="5625600" cy="2432400"/>
          </a:xfrm>
          <a:prstGeom prst="roundRect">
            <a:avLst>
              <a:gd name="adj" fmla="val 7675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sp>
        <p:nvSpPr>
          <p:cNvPr id="63" name="Google Shape;849;p28">
            <a:extLst>
              <a:ext uri="{FF2B5EF4-FFF2-40B4-BE49-F238E27FC236}">
                <a16:creationId xmlns:a16="http://schemas.microsoft.com/office/drawing/2014/main" id="{C25E6F80-3D5F-391D-CACF-EB499286861F}"/>
              </a:ext>
            </a:extLst>
          </p:cNvPr>
          <p:cNvSpPr/>
          <p:nvPr/>
        </p:nvSpPr>
        <p:spPr>
          <a:xfrm>
            <a:off x="3755376" y="2903867"/>
            <a:ext cx="2845500" cy="1995900"/>
          </a:xfrm>
          <a:prstGeom prst="roundRect">
            <a:avLst>
              <a:gd name="adj" fmla="val 7675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sp>
        <p:nvSpPr>
          <p:cNvPr id="128" name="Google Shape;850;p28">
            <a:extLst>
              <a:ext uri="{FF2B5EF4-FFF2-40B4-BE49-F238E27FC236}">
                <a16:creationId xmlns:a16="http://schemas.microsoft.com/office/drawing/2014/main" id="{2A2298E2-4A21-7EFC-DE45-0D324B4B1121}"/>
              </a:ext>
            </a:extLst>
          </p:cNvPr>
          <p:cNvSpPr/>
          <p:nvPr/>
        </p:nvSpPr>
        <p:spPr>
          <a:xfrm>
            <a:off x="1164676" y="2895617"/>
            <a:ext cx="2351700" cy="1995900"/>
          </a:xfrm>
          <a:prstGeom prst="roundRect">
            <a:avLst>
              <a:gd name="adj" fmla="val 7675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pic>
        <p:nvPicPr>
          <p:cNvPr id="129" name="Google Shape;851;p28">
            <a:extLst>
              <a:ext uri="{FF2B5EF4-FFF2-40B4-BE49-F238E27FC236}">
                <a16:creationId xmlns:a16="http://schemas.microsoft.com/office/drawing/2014/main" id="{FB4CDF0F-9A6D-C681-23EA-F14D9FE3C3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00331" y="2775959"/>
            <a:ext cx="271229" cy="27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852;p28">
            <a:extLst>
              <a:ext uri="{FF2B5EF4-FFF2-40B4-BE49-F238E27FC236}">
                <a16:creationId xmlns:a16="http://schemas.microsoft.com/office/drawing/2014/main" id="{45B04FF4-76DF-25BF-F505-B9A040AFE03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51523" y="2775959"/>
            <a:ext cx="271229" cy="27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853;p28">
            <a:extLst>
              <a:ext uri="{FF2B5EF4-FFF2-40B4-BE49-F238E27FC236}">
                <a16:creationId xmlns:a16="http://schemas.microsoft.com/office/drawing/2014/main" id="{40815972-E318-7615-9F2A-A3E0251AFED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753" y="2687567"/>
            <a:ext cx="807429" cy="13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854;p28">
            <a:extLst>
              <a:ext uri="{FF2B5EF4-FFF2-40B4-BE49-F238E27FC236}">
                <a16:creationId xmlns:a16="http://schemas.microsoft.com/office/drawing/2014/main" id="{EC3D62D3-E358-3A17-930C-216AB95BBD4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0602" y="3120599"/>
            <a:ext cx="271228" cy="28199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855;p28">
            <a:extLst>
              <a:ext uri="{FF2B5EF4-FFF2-40B4-BE49-F238E27FC236}">
                <a16:creationId xmlns:a16="http://schemas.microsoft.com/office/drawing/2014/main" id="{301A6268-934A-0DE9-E569-C299667F6448}"/>
              </a:ext>
            </a:extLst>
          </p:cNvPr>
          <p:cNvSpPr/>
          <p:nvPr/>
        </p:nvSpPr>
        <p:spPr>
          <a:xfrm>
            <a:off x="1296617" y="2992219"/>
            <a:ext cx="463500" cy="535200"/>
          </a:xfrm>
          <a:prstGeom prst="roundRect">
            <a:avLst>
              <a:gd name="adj" fmla="val 14243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40825" tIns="40825" rIns="40825" bIns="40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6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600" dirty="0">
              <a:latin typeface="Noto Sans CJK KR Regular" panose="020B0500000000000000" pitchFamily="34" charset="-127"/>
              <a:ea typeface="Noto Sans CJK KR Regular" panose="020B0500000000000000" pitchFamily="34" charset="-127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ko" sz="600" dirty="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Calibri"/>
                <a:sym typeface="Calibri"/>
              </a:rPr>
              <a:t>아코디언 콘솔</a:t>
            </a:r>
            <a:endParaRPr sz="40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134" name="Google Shape;856;p28">
            <a:extLst>
              <a:ext uri="{FF2B5EF4-FFF2-40B4-BE49-F238E27FC236}">
                <a16:creationId xmlns:a16="http://schemas.microsoft.com/office/drawing/2014/main" id="{3798D9A1-3023-66BF-E2EA-A5A3A173FDC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9550" y="3050460"/>
            <a:ext cx="237710" cy="24327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857;p28">
            <a:extLst>
              <a:ext uri="{FF2B5EF4-FFF2-40B4-BE49-F238E27FC236}">
                <a16:creationId xmlns:a16="http://schemas.microsoft.com/office/drawing/2014/main" id="{F225E0D9-D364-157B-5B3F-CCDFE3D45B00}"/>
              </a:ext>
            </a:extLst>
          </p:cNvPr>
          <p:cNvSpPr/>
          <p:nvPr/>
        </p:nvSpPr>
        <p:spPr>
          <a:xfrm>
            <a:off x="1208886" y="2848872"/>
            <a:ext cx="1062000" cy="1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호스트 클러스터</a:t>
            </a:r>
            <a:endParaRPr sz="8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36" name="Google Shape;858;p28">
            <a:extLst>
              <a:ext uri="{FF2B5EF4-FFF2-40B4-BE49-F238E27FC236}">
                <a16:creationId xmlns:a16="http://schemas.microsoft.com/office/drawing/2014/main" id="{37DB3EDD-5F95-49B0-8F35-91D208E82868}"/>
              </a:ext>
            </a:extLst>
          </p:cNvPr>
          <p:cNvSpPr/>
          <p:nvPr/>
        </p:nvSpPr>
        <p:spPr>
          <a:xfrm>
            <a:off x="3827026" y="3053267"/>
            <a:ext cx="2680500" cy="1024500"/>
          </a:xfrm>
          <a:prstGeom prst="roundRect">
            <a:avLst>
              <a:gd name="adj" fmla="val 443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720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ns: acc-system</a:t>
            </a:r>
            <a:endParaRPr sz="7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37" name="Google Shape;859;p28">
            <a:extLst>
              <a:ext uri="{FF2B5EF4-FFF2-40B4-BE49-F238E27FC236}">
                <a16:creationId xmlns:a16="http://schemas.microsoft.com/office/drawing/2014/main" id="{48AD2C74-9437-29BD-3292-FB43C6501F24}"/>
              </a:ext>
            </a:extLst>
          </p:cNvPr>
          <p:cNvSpPr/>
          <p:nvPr/>
        </p:nvSpPr>
        <p:spPr>
          <a:xfrm>
            <a:off x="3755374" y="2861010"/>
            <a:ext cx="1062000" cy="10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멤버 클러스터</a:t>
            </a:r>
            <a:endParaRPr sz="8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38" name="Google Shape;860;p28">
            <a:extLst>
              <a:ext uri="{FF2B5EF4-FFF2-40B4-BE49-F238E27FC236}">
                <a16:creationId xmlns:a16="http://schemas.microsoft.com/office/drawing/2014/main" id="{343505CC-4DD1-77A5-75CB-013FFCC4E4C6}"/>
              </a:ext>
            </a:extLst>
          </p:cNvPr>
          <p:cNvSpPr txBox="1"/>
          <p:nvPr/>
        </p:nvSpPr>
        <p:spPr>
          <a:xfrm>
            <a:off x="550801" y="3487527"/>
            <a:ext cx="3084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운영자</a:t>
            </a:r>
            <a:endParaRPr sz="7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39" name="Google Shape;861;p28">
            <a:extLst>
              <a:ext uri="{FF2B5EF4-FFF2-40B4-BE49-F238E27FC236}">
                <a16:creationId xmlns:a16="http://schemas.microsoft.com/office/drawing/2014/main" id="{E77DB27D-4BCD-552E-03BE-F3A0FECC5720}"/>
              </a:ext>
            </a:extLst>
          </p:cNvPr>
          <p:cNvSpPr txBox="1"/>
          <p:nvPr/>
        </p:nvSpPr>
        <p:spPr>
          <a:xfrm>
            <a:off x="550799" y="3677142"/>
            <a:ext cx="7710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- 사용자접속 로그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- 컨테이너 로그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- 감사 로그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  조회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40" name="Google Shape;862;p28">
            <a:extLst>
              <a:ext uri="{FF2B5EF4-FFF2-40B4-BE49-F238E27FC236}">
                <a16:creationId xmlns:a16="http://schemas.microsoft.com/office/drawing/2014/main" id="{49341E57-4539-9B2E-1AD1-8F075DDEC4F6}"/>
              </a:ext>
            </a:extLst>
          </p:cNvPr>
          <p:cNvSpPr/>
          <p:nvPr/>
        </p:nvSpPr>
        <p:spPr>
          <a:xfrm>
            <a:off x="3844826" y="4313492"/>
            <a:ext cx="2622300" cy="411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36000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노드</a:t>
            </a:r>
            <a:endParaRPr sz="10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141" name="Google Shape;863;p28">
            <a:extLst>
              <a:ext uri="{FF2B5EF4-FFF2-40B4-BE49-F238E27FC236}">
                <a16:creationId xmlns:a16="http://schemas.microsoft.com/office/drawing/2014/main" id="{3011804B-8C5F-CFFC-17A3-5BD68EBD4C6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89608" y="4419948"/>
            <a:ext cx="550001" cy="28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864;p28">
            <a:extLst>
              <a:ext uri="{FF2B5EF4-FFF2-40B4-BE49-F238E27FC236}">
                <a16:creationId xmlns:a16="http://schemas.microsoft.com/office/drawing/2014/main" id="{9B39A7AC-E46D-235F-4414-B826EB77C80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54991" y="4332129"/>
            <a:ext cx="550001" cy="28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865;p28">
            <a:extLst>
              <a:ext uri="{FF2B5EF4-FFF2-40B4-BE49-F238E27FC236}">
                <a16:creationId xmlns:a16="http://schemas.microsoft.com/office/drawing/2014/main" id="{8CF381CF-CE52-A047-C069-A9D28AD4BF28}"/>
              </a:ext>
            </a:extLst>
          </p:cNvPr>
          <p:cNvSpPr/>
          <p:nvPr/>
        </p:nvSpPr>
        <p:spPr>
          <a:xfrm>
            <a:off x="4858076" y="4397342"/>
            <a:ext cx="549900" cy="285900"/>
          </a:xfrm>
          <a:prstGeom prst="can">
            <a:avLst>
              <a:gd name="adj" fmla="val 25000"/>
            </a:avLst>
          </a:prstGeom>
          <a:solidFill>
            <a:srgbClr val="70AD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FFFFF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Disk</a:t>
            </a:r>
            <a:endParaRPr sz="800">
              <a:solidFill>
                <a:srgbClr val="FFFFF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aphicFrame>
        <p:nvGraphicFramePr>
          <p:cNvPr id="144" name="Google Shape;866;p28">
            <a:extLst>
              <a:ext uri="{FF2B5EF4-FFF2-40B4-BE49-F238E27FC236}">
                <a16:creationId xmlns:a16="http://schemas.microsoft.com/office/drawing/2014/main" id="{F2CE7901-09E1-7802-4BEA-2F3D9FC71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464042"/>
              </p:ext>
            </p:extLst>
          </p:nvPr>
        </p:nvGraphicFramePr>
        <p:xfrm>
          <a:off x="5396578" y="4363718"/>
          <a:ext cx="714900" cy="298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1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5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600">
                          <a:solidFill>
                            <a:schemeClr val="lt1"/>
                          </a:solidFill>
                        </a:rPr>
                        <a:t>/var/log/containers</a:t>
                      </a:r>
                      <a:endParaRPr sz="600">
                        <a:solidFill>
                          <a:schemeClr val="lt1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600">
                          <a:solidFill>
                            <a:schemeClr val="lt1"/>
                          </a:solidFill>
                        </a:rPr>
                        <a:t>/var/log/audit.log</a:t>
                      </a:r>
                      <a:endParaRPr sz="600">
                        <a:solidFill>
                          <a:schemeClr val="lt1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5" name="Google Shape;867;p28">
            <a:extLst>
              <a:ext uri="{FF2B5EF4-FFF2-40B4-BE49-F238E27FC236}">
                <a16:creationId xmlns:a16="http://schemas.microsoft.com/office/drawing/2014/main" id="{5C4603A7-FC2E-3C31-26F3-D36098009CFC}"/>
              </a:ext>
            </a:extLst>
          </p:cNvPr>
          <p:cNvSpPr/>
          <p:nvPr/>
        </p:nvSpPr>
        <p:spPr>
          <a:xfrm>
            <a:off x="5794222" y="3086757"/>
            <a:ext cx="549900" cy="3303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3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filebeat</a:t>
            </a:r>
            <a:endParaRPr sz="6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46" name="Google Shape;868;p28">
            <a:extLst>
              <a:ext uri="{FF2B5EF4-FFF2-40B4-BE49-F238E27FC236}">
                <a16:creationId xmlns:a16="http://schemas.microsoft.com/office/drawing/2014/main" id="{9E69DFB5-2300-1095-B535-FDAD934D4574}"/>
              </a:ext>
            </a:extLst>
          </p:cNvPr>
          <p:cNvSpPr/>
          <p:nvPr/>
        </p:nvSpPr>
        <p:spPr>
          <a:xfrm>
            <a:off x="4891977" y="3089667"/>
            <a:ext cx="668400" cy="3303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3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Logstash</a:t>
            </a:r>
            <a:endParaRPr sz="7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47" name="Google Shape;869;p28">
            <a:extLst>
              <a:ext uri="{FF2B5EF4-FFF2-40B4-BE49-F238E27FC236}">
                <a16:creationId xmlns:a16="http://schemas.microsoft.com/office/drawing/2014/main" id="{94A15F90-88B1-1F57-C69A-60CBE04361B0}"/>
              </a:ext>
            </a:extLst>
          </p:cNvPr>
          <p:cNvSpPr/>
          <p:nvPr/>
        </p:nvSpPr>
        <p:spPr>
          <a:xfrm>
            <a:off x="4892002" y="3587267"/>
            <a:ext cx="668400" cy="3303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3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OpenSearch</a:t>
            </a:r>
            <a:endParaRPr sz="7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48" name="Google Shape;870;p28">
            <a:extLst>
              <a:ext uri="{FF2B5EF4-FFF2-40B4-BE49-F238E27FC236}">
                <a16:creationId xmlns:a16="http://schemas.microsoft.com/office/drawing/2014/main" id="{5B98F46C-3D61-7892-CBD8-BAF656A1D8ED}"/>
              </a:ext>
            </a:extLst>
          </p:cNvPr>
          <p:cNvSpPr/>
          <p:nvPr/>
        </p:nvSpPr>
        <p:spPr>
          <a:xfrm>
            <a:off x="3844815" y="3096069"/>
            <a:ext cx="668400" cy="3303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3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member-log-</a:t>
            </a:r>
            <a:endParaRPr sz="7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apiserver</a:t>
            </a:r>
            <a:endParaRPr sz="7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49" name="Google Shape;871;p28">
            <a:extLst>
              <a:ext uri="{FF2B5EF4-FFF2-40B4-BE49-F238E27FC236}">
                <a16:creationId xmlns:a16="http://schemas.microsoft.com/office/drawing/2014/main" id="{BE0AF506-B1DC-2D84-648A-112CE8EE3247}"/>
              </a:ext>
            </a:extLst>
          </p:cNvPr>
          <p:cNvSpPr/>
          <p:nvPr/>
        </p:nvSpPr>
        <p:spPr>
          <a:xfrm>
            <a:off x="5843022" y="3120582"/>
            <a:ext cx="549900" cy="3303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3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filebeat</a:t>
            </a:r>
            <a:endParaRPr sz="6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50" name="Google Shape;872;p28">
            <a:extLst>
              <a:ext uri="{FF2B5EF4-FFF2-40B4-BE49-F238E27FC236}">
                <a16:creationId xmlns:a16="http://schemas.microsoft.com/office/drawing/2014/main" id="{3BF78E37-A968-C498-818A-00121909EF28}"/>
              </a:ext>
            </a:extLst>
          </p:cNvPr>
          <p:cNvSpPr/>
          <p:nvPr/>
        </p:nvSpPr>
        <p:spPr>
          <a:xfrm>
            <a:off x="5909697" y="3172969"/>
            <a:ext cx="549900" cy="3303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3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filebeat</a:t>
            </a:r>
            <a:endParaRPr sz="7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51" name="Google Shape;873;p28">
            <a:extLst>
              <a:ext uri="{FF2B5EF4-FFF2-40B4-BE49-F238E27FC236}">
                <a16:creationId xmlns:a16="http://schemas.microsoft.com/office/drawing/2014/main" id="{801F5A62-A9CE-5A15-5CD9-959CD07D4542}"/>
              </a:ext>
            </a:extLst>
          </p:cNvPr>
          <p:cNvSpPr/>
          <p:nvPr/>
        </p:nvSpPr>
        <p:spPr>
          <a:xfrm>
            <a:off x="1190676" y="4319719"/>
            <a:ext cx="2266500" cy="411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36000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노드</a:t>
            </a:r>
            <a:endParaRPr sz="10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52" name="Google Shape;874;p28">
            <a:extLst>
              <a:ext uri="{FF2B5EF4-FFF2-40B4-BE49-F238E27FC236}">
                <a16:creationId xmlns:a16="http://schemas.microsoft.com/office/drawing/2014/main" id="{67D02896-F809-EE52-D152-3A824B4EB20E}"/>
              </a:ext>
            </a:extLst>
          </p:cNvPr>
          <p:cNvSpPr/>
          <p:nvPr/>
        </p:nvSpPr>
        <p:spPr>
          <a:xfrm>
            <a:off x="1898876" y="4403569"/>
            <a:ext cx="549900" cy="285900"/>
          </a:xfrm>
          <a:prstGeom prst="can">
            <a:avLst>
              <a:gd name="adj" fmla="val 25000"/>
            </a:avLst>
          </a:prstGeom>
          <a:solidFill>
            <a:srgbClr val="70AD4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>
                <a:solidFill>
                  <a:srgbClr val="FFFFFF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Disk</a:t>
            </a:r>
            <a:endParaRPr sz="800">
              <a:solidFill>
                <a:srgbClr val="FFFFFF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aphicFrame>
        <p:nvGraphicFramePr>
          <p:cNvPr id="153" name="Google Shape;875;p28">
            <a:extLst>
              <a:ext uri="{FF2B5EF4-FFF2-40B4-BE49-F238E27FC236}">
                <a16:creationId xmlns:a16="http://schemas.microsoft.com/office/drawing/2014/main" id="{5E1C64D8-3A2F-83B6-71A8-D22F21C50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2595040"/>
              </p:ext>
            </p:extLst>
          </p:nvPr>
        </p:nvGraphicFramePr>
        <p:xfrm>
          <a:off x="2437378" y="4369945"/>
          <a:ext cx="714900" cy="298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1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5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600">
                          <a:solidFill>
                            <a:schemeClr val="lt1"/>
                          </a:solidFill>
                        </a:rPr>
                        <a:t>/var/log/containers</a:t>
                      </a:r>
                      <a:endParaRPr sz="600">
                        <a:solidFill>
                          <a:schemeClr val="lt1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600">
                          <a:solidFill>
                            <a:schemeClr val="lt1"/>
                          </a:solidFill>
                        </a:rPr>
                        <a:t>/var/log/audit.log</a:t>
                      </a:r>
                      <a:endParaRPr sz="600">
                        <a:solidFill>
                          <a:schemeClr val="lt1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4" name="Google Shape;876;p28">
            <a:extLst>
              <a:ext uri="{FF2B5EF4-FFF2-40B4-BE49-F238E27FC236}">
                <a16:creationId xmlns:a16="http://schemas.microsoft.com/office/drawing/2014/main" id="{6555AA93-03D2-D57C-F41E-7CCBA5ABA1AB}"/>
              </a:ext>
            </a:extLst>
          </p:cNvPr>
          <p:cNvSpPr/>
          <p:nvPr/>
        </p:nvSpPr>
        <p:spPr>
          <a:xfrm>
            <a:off x="2045590" y="3094601"/>
            <a:ext cx="668400" cy="3303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3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log-server</a:t>
            </a:r>
            <a:endParaRPr sz="7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55" name="Google Shape;877;p28">
            <a:extLst>
              <a:ext uri="{FF2B5EF4-FFF2-40B4-BE49-F238E27FC236}">
                <a16:creationId xmlns:a16="http://schemas.microsoft.com/office/drawing/2014/main" id="{50DAEBE4-835D-6AF9-E631-D540EBE04495}"/>
              </a:ext>
            </a:extLst>
          </p:cNvPr>
          <p:cNvSpPr/>
          <p:nvPr/>
        </p:nvSpPr>
        <p:spPr>
          <a:xfrm>
            <a:off x="2045590" y="3611669"/>
            <a:ext cx="668400" cy="3303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36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7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keycloak</a:t>
            </a:r>
            <a:endParaRPr sz="7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cxnSp>
        <p:nvCxnSpPr>
          <p:cNvPr id="156" name="Google Shape;878;p28">
            <a:extLst>
              <a:ext uri="{FF2B5EF4-FFF2-40B4-BE49-F238E27FC236}">
                <a16:creationId xmlns:a16="http://schemas.microsoft.com/office/drawing/2014/main" id="{7850AC58-190E-A2C9-EEC7-F13FD381F732}"/>
              </a:ext>
            </a:extLst>
          </p:cNvPr>
          <p:cNvCxnSpPr>
            <a:endCxn id="133" idx="1"/>
          </p:cNvCxnSpPr>
          <p:nvPr/>
        </p:nvCxnSpPr>
        <p:spPr>
          <a:xfrm rot="10800000" flipH="1">
            <a:off x="851717" y="3259819"/>
            <a:ext cx="444900" cy="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" name="Google Shape;879;p28">
            <a:extLst>
              <a:ext uri="{FF2B5EF4-FFF2-40B4-BE49-F238E27FC236}">
                <a16:creationId xmlns:a16="http://schemas.microsoft.com/office/drawing/2014/main" id="{0847CE9D-A9FA-E29A-6EB7-2BBB1149368F}"/>
              </a:ext>
            </a:extLst>
          </p:cNvPr>
          <p:cNvCxnSpPr>
            <a:stCxn id="133" idx="2"/>
            <a:endCxn id="155" idx="1"/>
          </p:cNvCxnSpPr>
          <p:nvPr/>
        </p:nvCxnSpPr>
        <p:spPr>
          <a:xfrm rot="-5400000" flipH="1">
            <a:off x="1662317" y="3393469"/>
            <a:ext cx="249300" cy="517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8" name="Google Shape;880;p28">
            <a:extLst>
              <a:ext uri="{FF2B5EF4-FFF2-40B4-BE49-F238E27FC236}">
                <a16:creationId xmlns:a16="http://schemas.microsoft.com/office/drawing/2014/main" id="{EFBEB185-DB8A-ED72-38CF-F2AF37B18E68}"/>
              </a:ext>
            </a:extLst>
          </p:cNvPr>
          <p:cNvSpPr txBox="1"/>
          <p:nvPr/>
        </p:nvSpPr>
        <p:spPr>
          <a:xfrm>
            <a:off x="1490916" y="3831513"/>
            <a:ext cx="388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접속로그 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적재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</p:txBody>
      </p:sp>
      <p:cxnSp>
        <p:nvCxnSpPr>
          <p:cNvPr id="159" name="Google Shape;881;p28">
            <a:extLst>
              <a:ext uri="{FF2B5EF4-FFF2-40B4-BE49-F238E27FC236}">
                <a16:creationId xmlns:a16="http://schemas.microsoft.com/office/drawing/2014/main" id="{A4AF2D95-4F9D-0937-2F7A-2501F1434913}"/>
              </a:ext>
            </a:extLst>
          </p:cNvPr>
          <p:cNvCxnSpPr>
            <a:stCxn id="133" idx="3"/>
            <a:endCxn id="154" idx="1"/>
          </p:cNvCxnSpPr>
          <p:nvPr/>
        </p:nvCxnSpPr>
        <p:spPr>
          <a:xfrm>
            <a:off x="1760117" y="3259819"/>
            <a:ext cx="28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0" name="Google Shape;882;p28">
            <a:extLst>
              <a:ext uri="{FF2B5EF4-FFF2-40B4-BE49-F238E27FC236}">
                <a16:creationId xmlns:a16="http://schemas.microsoft.com/office/drawing/2014/main" id="{B8CB51F1-0B0D-C715-791A-9AD689926954}"/>
              </a:ext>
            </a:extLst>
          </p:cNvPr>
          <p:cNvCxnSpPr>
            <a:stCxn id="155" idx="0"/>
            <a:endCxn id="154" idx="2"/>
          </p:cNvCxnSpPr>
          <p:nvPr/>
        </p:nvCxnSpPr>
        <p:spPr>
          <a:xfrm rot="10800000">
            <a:off x="2379790" y="3424769"/>
            <a:ext cx="0" cy="18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1" name="Google Shape;883;p28">
            <a:extLst>
              <a:ext uri="{FF2B5EF4-FFF2-40B4-BE49-F238E27FC236}">
                <a16:creationId xmlns:a16="http://schemas.microsoft.com/office/drawing/2014/main" id="{73E5A7A6-C0BA-D7EF-4F79-584407D4B041}"/>
              </a:ext>
            </a:extLst>
          </p:cNvPr>
          <p:cNvSpPr/>
          <p:nvPr/>
        </p:nvSpPr>
        <p:spPr>
          <a:xfrm>
            <a:off x="2921651" y="3426367"/>
            <a:ext cx="549900" cy="596400"/>
          </a:xfrm>
          <a:prstGeom prst="roundRect">
            <a:avLst>
              <a:gd name="adj" fmla="val 443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500" b="1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ns: acc-system</a:t>
            </a:r>
            <a:endParaRPr sz="500" b="1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62" name="Google Shape;884;p28">
            <a:extLst>
              <a:ext uri="{FF2B5EF4-FFF2-40B4-BE49-F238E27FC236}">
                <a16:creationId xmlns:a16="http://schemas.microsoft.com/office/drawing/2014/main" id="{F1A47EA9-26B4-5539-5068-D4E7BF71F07F}"/>
              </a:ext>
            </a:extLst>
          </p:cNvPr>
          <p:cNvSpPr txBox="1"/>
          <p:nvPr/>
        </p:nvSpPr>
        <p:spPr>
          <a:xfrm>
            <a:off x="3002326" y="3451892"/>
            <a:ext cx="463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5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멤버클러스터와 동일구성</a:t>
            </a:r>
            <a:endParaRPr sz="5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</p:txBody>
      </p:sp>
      <p:cxnSp>
        <p:nvCxnSpPr>
          <p:cNvPr id="163" name="Google Shape;885;p28">
            <a:extLst>
              <a:ext uri="{FF2B5EF4-FFF2-40B4-BE49-F238E27FC236}">
                <a16:creationId xmlns:a16="http://schemas.microsoft.com/office/drawing/2014/main" id="{2B3F5195-7045-1D79-B8CD-081AF76B28C7}"/>
              </a:ext>
            </a:extLst>
          </p:cNvPr>
          <p:cNvCxnSpPr>
            <a:stCxn id="143" idx="1"/>
            <a:endCxn id="150" idx="2"/>
          </p:cNvCxnSpPr>
          <p:nvPr/>
        </p:nvCxnSpPr>
        <p:spPr>
          <a:xfrm rot="-5400000">
            <a:off x="5211776" y="3424592"/>
            <a:ext cx="894000" cy="1051500"/>
          </a:xfrm>
          <a:prstGeom prst="bentConnector3">
            <a:avLst>
              <a:gd name="adj1" fmla="val 1815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" name="Google Shape;886;p28">
            <a:extLst>
              <a:ext uri="{FF2B5EF4-FFF2-40B4-BE49-F238E27FC236}">
                <a16:creationId xmlns:a16="http://schemas.microsoft.com/office/drawing/2014/main" id="{C149B11D-123C-3DA0-CF68-3ECE628A8DD9}"/>
              </a:ext>
            </a:extLst>
          </p:cNvPr>
          <p:cNvSpPr txBox="1"/>
          <p:nvPr/>
        </p:nvSpPr>
        <p:spPr>
          <a:xfrm>
            <a:off x="6215323" y="3755317"/>
            <a:ext cx="237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로그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수집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</p:txBody>
      </p:sp>
      <p:cxnSp>
        <p:nvCxnSpPr>
          <p:cNvPr id="165" name="Google Shape;887;p28">
            <a:extLst>
              <a:ext uri="{FF2B5EF4-FFF2-40B4-BE49-F238E27FC236}">
                <a16:creationId xmlns:a16="http://schemas.microsoft.com/office/drawing/2014/main" id="{A97D90F5-8BE7-F060-2AE0-73114F690DE7}"/>
              </a:ext>
            </a:extLst>
          </p:cNvPr>
          <p:cNvCxnSpPr>
            <a:endCxn id="146" idx="3"/>
          </p:cNvCxnSpPr>
          <p:nvPr/>
        </p:nvCxnSpPr>
        <p:spPr>
          <a:xfrm flipH="1">
            <a:off x="5560377" y="3251817"/>
            <a:ext cx="2337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6" name="Google Shape;888;p28">
            <a:extLst>
              <a:ext uri="{FF2B5EF4-FFF2-40B4-BE49-F238E27FC236}">
                <a16:creationId xmlns:a16="http://schemas.microsoft.com/office/drawing/2014/main" id="{29F4EA9B-5B5B-D63C-2CD5-B521BBAD8E34}"/>
              </a:ext>
            </a:extLst>
          </p:cNvPr>
          <p:cNvCxnSpPr>
            <a:endCxn id="147" idx="0"/>
          </p:cNvCxnSpPr>
          <p:nvPr/>
        </p:nvCxnSpPr>
        <p:spPr>
          <a:xfrm>
            <a:off x="5226202" y="3419867"/>
            <a:ext cx="0" cy="16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7" name="Google Shape;889;p28">
            <a:extLst>
              <a:ext uri="{FF2B5EF4-FFF2-40B4-BE49-F238E27FC236}">
                <a16:creationId xmlns:a16="http://schemas.microsoft.com/office/drawing/2014/main" id="{57B3BBD8-BD6E-38F6-C908-E93FEE2BA3C1}"/>
              </a:ext>
            </a:extLst>
          </p:cNvPr>
          <p:cNvCxnSpPr>
            <a:stCxn id="147" idx="1"/>
            <a:endCxn id="148" idx="2"/>
          </p:cNvCxnSpPr>
          <p:nvPr/>
        </p:nvCxnSpPr>
        <p:spPr>
          <a:xfrm rot="10800000">
            <a:off x="4178902" y="3426317"/>
            <a:ext cx="713100" cy="3261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8" name="Google Shape;890;p28">
            <a:extLst>
              <a:ext uri="{FF2B5EF4-FFF2-40B4-BE49-F238E27FC236}">
                <a16:creationId xmlns:a16="http://schemas.microsoft.com/office/drawing/2014/main" id="{B2E68918-E5D8-502E-979B-79056097ACA9}"/>
              </a:ext>
            </a:extLst>
          </p:cNvPr>
          <p:cNvCxnSpPr>
            <a:stCxn id="173" idx="6"/>
            <a:endCxn id="148" idx="1"/>
          </p:cNvCxnSpPr>
          <p:nvPr/>
        </p:nvCxnSpPr>
        <p:spPr>
          <a:xfrm>
            <a:off x="1796526" y="3076517"/>
            <a:ext cx="2048400" cy="1848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9" name="Google Shape;892;p28">
            <a:extLst>
              <a:ext uri="{FF2B5EF4-FFF2-40B4-BE49-F238E27FC236}">
                <a16:creationId xmlns:a16="http://schemas.microsoft.com/office/drawing/2014/main" id="{B51CD26E-D43C-60A3-5B3F-A0D5AE26095A}"/>
              </a:ext>
            </a:extLst>
          </p:cNvPr>
          <p:cNvCxnSpPr>
            <a:stCxn id="154" idx="3"/>
            <a:endCxn id="162" idx="0"/>
          </p:cNvCxnSpPr>
          <p:nvPr/>
        </p:nvCxnSpPr>
        <p:spPr>
          <a:xfrm>
            <a:off x="2713990" y="3259751"/>
            <a:ext cx="520200" cy="1920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893;p28">
            <a:extLst>
              <a:ext uri="{FF2B5EF4-FFF2-40B4-BE49-F238E27FC236}">
                <a16:creationId xmlns:a16="http://schemas.microsoft.com/office/drawing/2014/main" id="{C257E44C-3171-BFF3-0697-8D18086FEA42}"/>
              </a:ext>
            </a:extLst>
          </p:cNvPr>
          <p:cNvCxnSpPr>
            <a:stCxn id="152" idx="1"/>
            <a:endCxn id="161" idx="2"/>
          </p:cNvCxnSpPr>
          <p:nvPr/>
        </p:nvCxnSpPr>
        <p:spPr>
          <a:xfrm rot="-5400000">
            <a:off x="2494826" y="3701869"/>
            <a:ext cx="380700" cy="1022700"/>
          </a:xfrm>
          <a:prstGeom prst="bentConnector3">
            <a:avLst>
              <a:gd name="adj1" fmla="val 5001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1" name="Google Shape;894;p28">
            <a:extLst>
              <a:ext uri="{FF2B5EF4-FFF2-40B4-BE49-F238E27FC236}">
                <a16:creationId xmlns:a16="http://schemas.microsoft.com/office/drawing/2014/main" id="{F414407A-CD74-D830-19B0-72239DFBEF6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43483" y="4417873"/>
            <a:ext cx="550001" cy="28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895;p28">
            <a:extLst>
              <a:ext uri="{FF2B5EF4-FFF2-40B4-BE49-F238E27FC236}">
                <a16:creationId xmlns:a16="http://schemas.microsoft.com/office/drawing/2014/main" id="{854082A7-D6A1-E81D-407A-FBAA83E3EA3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08866" y="4330054"/>
            <a:ext cx="550001" cy="28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891;p28">
            <a:extLst>
              <a:ext uri="{FF2B5EF4-FFF2-40B4-BE49-F238E27FC236}">
                <a16:creationId xmlns:a16="http://schemas.microsoft.com/office/drawing/2014/main" id="{91D5689E-6DC8-41A4-85C3-1E15252D16B3}"/>
              </a:ext>
            </a:extLst>
          </p:cNvPr>
          <p:cNvSpPr/>
          <p:nvPr/>
        </p:nvSpPr>
        <p:spPr>
          <a:xfrm>
            <a:off x="1722426" y="3041267"/>
            <a:ext cx="74100" cy="705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74" name="Google Shape;896;p28">
            <a:extLst>
              <a:ext uri="{FF2B5EF4-FFF2-40B4-BE49-F238E27FC236}">
                <a16:creationId xmlns:a16="http://schemas.microsoft.com/office/drawing/2014/main" id="{FA02251C-A5B6-2560-45B5-B648944F3015}"/>
              </a:ext>
            </a:extLst>
          </p:cNvPr>
          <p:cNvSpPr/>
          <p:nvPr/>
        </p:nvSpPr>
        <p:spPr>
          <a:xfrm>
            <a:off x="1722426" y="3224492"/>
            <a:ext cx="74100" cy="705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75" name="Google Shape;897;p28">
            <a:extLst>
              <a:ext uri="{FF2B5EF4-FFF2-40B4-BE49-F238E27FC236}">
                <a16:creationId xmlns:a16="http://schemas.microsoft.com/office/drawing/2014/main" id="{4564536C-8237-5ECE-6CCE-9B29ACA098D2}"/>
              </a:ext>
            </a:extLst>
          </p:cNvPr>
          <p:cNvSpPr txBox="1"/>
          <p:nvPr/>
        </p:nvSpPr>
        <p:spPr>
          <a:xfrm>
            <a:off x="1871916" y="2978554"/>
            <a:ext cx="388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멤버 조회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76" name="Google Shape;898;p28">
            <a:extLst>
              <a:ext uri="{FF2B5EF4-FFF2-40B4-BE49-F238E27FC236}">
                <a16:creationId xmlns:a16="http://schemas.microsoft.com/office/drawing/2014/main" id="{A1B872F7-B06B-FFF5-6D8C-F8044679855F}"/>
              </a:ext>
            </a:extLst>
          </p:cNvPr>
          <p:cNvSpPr txBox="1"/>
          <p:nvPr/>
        </p:nvSpPr>
        <p:spPr>
          <a:xfrm>
            <a:off x="1793311" y="3307898"/>
            <a:ext cx="388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호스트 조회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77" name="Google Shape;899;p28">
            <a:extLst>
              <a:ext uri="{FF2B5EF4-FFF2-40B4-BE49-F238E27FC236}">
                <a16:creationId xmlns:a16="http://schemas.microsoft.com/office/drawing/2014/main" id="{03AA871C-3302-C9E9-E1A9-4491668CE77B}"/>
              </a:ext>
            </a:extLst>
          </p:cNvPr>
          <p:cNvSpPr txBox="1"/>
          <p:nvPr/>
        </p:nvSpPr>
        <p:spPr>
          <a:xfrm>
            <a:off x="5291132" y="3460298"/>
            <a:ext cx="388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600"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Malgun Gothic"/>
                <a:sym typeface="Malgun Gothic"/>
              </a:rPr>
              <a:t>적재</a:t>
            </a:r>
            <a:endParaRPr sz="600">
              <a:latin typeface="Noto Sans CJK KR Regular" panose="020B0500000000000000" pitchFamily="34" charset="-127"/>
              <a:ea typeface="Noto Sans CJK KR Regular" panose="020B0500000000000000" pitchFamily="34" charset="-127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0078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12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i="0" u="none" strike="noStrike" cap="none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로그관리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E88A1EFD-72A2-3AC9-64F8-C228E2B63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330133"/>
              </p:ext>
            </p:extLst>
          </p:nvPr>
        </p:nvGraphicFramePr>
        <p:xfrm>
          <a:off x="1222343" y="1603333"/>
          <a:ext cx="9747314" cy="4308951"/>
        </p:xfrm>
        <a:graphic>
          <a:graphicData uri="http://schemas.openxmlformats.org/drawingml/2006/table">
            <a:tbl>
              <a:tblPr firstRow="1" bandRow="1">
                <a:tableStyleId>{E6924782-4E6D-4A46-9583-89F2C85CC9F1}</a:tableStyleId>
              </a:tblPr>
              <a:tblGrid>
                <a:gridCol w="2107731">
                  <a:extLst>
                    <a:ext uri="{9D8B030D-6E8A-4147-A177-3AD203B41FA5}">
                      <a16:colId xmlns:a16="http://schemas.microsoft.com/office/drawing/2014/main" val="3015203980"/>
                    </a:ext>
                  </a:extLst>
                </a:gridCol>
                <a:gridCol w="3606255">
                  <a:extLst>
                    <a:ext uri="{9D8B030D-6E8A-4147-A177-3AD203B41FA5}">
                      <a16:colId xmlns:a16="http://schemas.microsoft.com/office/drawing/2014/main" val="3664182970"/>
                    </a:ext>
                  </a:extLst>
                </a:gridCol>
                <a:gridCol w="4033328">
                  <a:extLst>
                    <a:ext uri="{9D8B030D-6E8A-4147-A177-3AD203B41FA5}">
                      <a16:colId xmlns:a16="http://schemas.microsoft.com/office/drawing/2014/main" val="2718920170"/>
                    </a:ext>
                  </a:extLst>
                </a:gridCol>
              </a:tblGrid>
              <a:tr h="633113">
                <a:tc>
                  <a:txBody>
                    <a:bodyPr/>
                    <a:lstStyle/>
                    <a:p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레거시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err="1">
                          <a:solidFill>
                            <a:schemeClr val="bg1"/>
                          </a:solidFill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쿠버네티스</a:t>
                      </a:r>
                      <a:endParaRPr lang="ko-Kore-KR" altLang="en-US" dirty="0">
                        <a:solidFill>
                          <a:schemeClr val="bg1"/>
                        </a:solidFill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412A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006840"/>
                  </a:ext>
                </a:extLst>
              </a:tr>
              <a:tr h="1248881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로그 저장소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OS, SW,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인프라별 별도 저장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각 </a:t>
                      </a:r>
                      <a:r>
                        <a:rPr lang="ko-KR" altLang="en-US" dirty="0" smtClean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서버 별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로컬 디스크에 저장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EFK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와 같은 별도 통합 로그 저장소에 통합 관리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컨테이너 내부에는 저장 불가능</a:t>
                      </a:r>
                      <a:endParaRPr lang="ko-Kore-KR" altLang="en-US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109023"/>
                  </a:ext>
                </a:extLst>
              </a:tr>
              <a:tr h="1178076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관리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OS, SW,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인프라별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로그 수집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검색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분석 별도 개별로 진행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통합 관리를 위해서는 별도 개발과 프로젝트 진행이 필요하며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각 요소별 호환성 맞추기가 쉽지 않음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앱 종류에 관계없이 대부분 컨테이너에 대한 로그 저장 및 관리로 해결 가능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앱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K8S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클러스터</a:t>
                      </a:r>
                      <a:r>
                        <a:rPr lang="en-US" altLang="ko-KR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,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 인프라 로그를 통합 관리 및 모니터링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873644"/>
                  </a:ext>
                </a:extLst>
              </a:tr>
              <a:tr h="1248881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>
                          <a:latin typeface="Noto Sans CJK KR Bold" panose="020B0800000000000000" pitchFamily="34" charset="-127"/>
                          <a:ea typeface="Noto Sans CJK KR Bold" panose="020B0800000000000000" pitchFamily="34" charset="-127"/>
                        </a:rPr>
                        <a:t>분석</a:t>
                      </a:r>
                      <a:endParaRPr lang="ko-Kore-KR" altLang="en-US" dirty="0">
                        <a:latin typeface="Noto Sans CJK KR Bold" panose="020B0800000000000000" pitchFamily="34" charset="-127"/>
                        <a:ea typeface="Noto Sans CJK KR Bold" panose="020B0800000000000000" pitchFamily="34" charset="-127"/>
                      </a:endParaRPr>
                    </a:p>
                  </a:txBody>
                  <a:tcPr anchor="ctr">
                    <a:solidFill>
                      <a:srgbClr val="E2DBF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 smtClean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개별 </a:t>
                      </a: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요소마다 전문 엔지니어를 통해 진행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일관된 방식으로 가시화된 분석 가능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dirty="0">
                          <a:latin typeface="Noto Sans CJK KR Regular" panose="020B0500000000000000" pitchFamily="34" charset="-127"/>
                          <a:ea typeface="Noto Sans CJK KR Regular" panose="020B0500000000000000" pitchFamily="34" charset="-127"/>
                        </a:rPr>
                        <a:t>분석과 운영에 대한 비용 절감</a:t>
                      </a:r>
                      <a:endParaRPr lang="en-US" altLang="ko-KR" dirty="0">
                        <a:latin typeface="Noto Sans CJK KR Regular" panose="020B0500000000000000" pitchFamily="34" charset="-127"/>
                        <a:ea typeface="Noto Sans CJK KR Regular" panose="020B0500000000000000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98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4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43"/>
          <p:cNvSpPr txBox="1"/>
          <p:nvPr/>
        </p:nvSpPr>
        <p:spPr>
          <a:xfrm>
            <a:off x="4501565" y="2997561"/>
            <a:ext cx="31793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ko-KR" sz="4400" b="1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Thank</a:t>
            </a:r>
            <a:r>
              <a:rPr lang="en-US" altLang="ko-KR" sz="4400" b="1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 </a:t>
            </a:r>
            <a:r>
              <a:rPr lang="ko-KR" sz="4400" b="1" i="0" u="none" strike="noStrike" cap="none" dirty="0">
                <a:solidFill>
                  <a:schemeClr val="lt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You</a:t>
            </a:r>
            <a:endParaRPr sz="4400" b="1" i="0" u="none" strike="noStrike" cap="none" dirty="0">
              <a:solidFill>
                <a:schemeClr val="lt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031" name="Google Shape;1031;p43"/>
          <p:cNvSpPr/>
          <p:nvPr/>
        </p:nvSpPr>
        <p:spPr>
          <a:xfrm>
            <a:off x="6575306" y="4134634"/>
            <a:ext cx="108000" cy="108000"/>
          </a:xfrm>
          <a:prstGeom prst="ellipse">
            <a:avLst/>
          </a:prstGeom>
          <a:solidFill>
            <a:srgbClr val="7A69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>
              <a:sym typeface="Malgun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>
            <a:extLst>
              <a:ext uri="{FF2B5EF4-FFF2-40B4-BE49-F238E27FC236}">
                <a16:creationId xmlns:a16="http://schemas.microsoft.com/office/drawing/2014/main" id="{CF5487FE-03A6-A8FB-97AA-E2F172961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12" y="3478665"/>
            <a:ext cx="2886220" cy="98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20" rIns="91439" bIns="45720"/>
          <a:lstStyle/>
          <a:p>
            <a:pPr marL="401638" indent="-401638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DevOps, MSA </a:t>
            </a: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대두</a:t>
            </a: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401638" indent="-401638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앱의 플랫폼 </a:t>
            </a:r>
            <a:r>
              <a:rPr lang="ko-KR" altLang="en-US" sz="1600" b="1" u="sng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종속성 탈피</a:t>
            </a:r>
            <a:endParaRPr lang="en-US" altLang="ko-KR" sz="1600" b="1" u="sng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546100" indent="-546100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90CA9C5-5230-F0CC-80E5-A764F9F44562}"/>
              </a:ext>
            </a:extLst>
          </p:cNvPr>
          <p:cNvSpPr/>
          <p:nvPr/>
        </p:nvSpPr>
        <p:spPr>
          <a:xfrm>
            <a:off x="368476" y="1451762"/>
            <a:ext cx="3789024" cy="650779"/>
          </a:xfrm>
          <a:prstGeom prst="rect">
            <a:avLst/>
          </a:prstGeom>
          <a:solidFill>
            <a:srgbClr val="412A70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+mn-cs"/>
              </a:rPr>
              <a:t>초기 </a:t>
            </a:r>
            <a:r>
              <a:rPr lang="ko-KR" altLang="en-US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클라우드라는 </a:t>
            </a:r>
            <a:r>
              <a:rPr lang="ko-KR" altLang="en-US" sz="1600" b="1" kern="0" dirty="0" smtClean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어려운 </a:t>
            </a:r>
            <a:r>
              <a:rPr lang="ko-KR" altLang="en-US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용어 출시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cs typeface="+mn-cs"/>
            </a:endParaRPr>
          </a:p>
        </p:txBody>
      </p:sp>
      <p:sp>
        <p:nvSpPr>
          <p:cNvPr id="6" name="Rectangle 51">
            <a:extLst>
              <a:ext uri="{FF2B5EF4-FFF2-40B4-BE49-F238E27FC236}">
                <a16:creationId xmlns:a16="http://schemas.microsoft.com/office/drawing/2014/main" id="{9643FC9A-A908-3FA8-CE95-3EC7958D9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6" y="2138925"/>
            <a:ext cx="3731248" cy="94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20" rIns="91439" bIns="45720"/>
          <a:lstStyle/>
          <a:p>
            <a:pPr marL="401638" indent="-401638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AWS</a:t>
            </a: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가 </a:t>
            </a:r>
            <a:r>
              <a:rPr lang="en-US" altLang="ko-KR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Public Cloud</a:t>
            </a: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로 시장 리딩</a:t>
            </a: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401638" indent="-401638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초창기 주로 저장소 위주 서비스</a:t>
            </a: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546100" indent="-546100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D9ECB6D-2DFB-8A2D-EBD3-C113E4AACC66}"/>
              </a:ext>
            </a:extLst>
          </p:cNvPr>
          <p:cNvSpPr/>
          <p:nvPr/>
        </p:nvSpPr>
        <p:spPr>
          <a:xfrm>
            <a:off x="4785730" y="1442884"/>
            <a:ext cx="3789024" cy="650779"/>
          </a:xfrm>
          <a:prstGeom prst="rect">
            <a:avLst/>
          </a:prstGeom>
          <a:solidFill>
            <a:srgbClr val="412A70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레거시 진영 </a:t>
            </a:r>
            <a:r>
              <a:rPr lang="en-US" altLang="ko-KR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Private Cloud </a:t>
            </a:r>
            <a:r>
              <a:rPr lang="ko-KR" altLang="en-US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출현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cs typeface="+mn-cs"/>
            </a:endParaRPr>
          </a:p>
        </p:txBody>
      </p:sp>
      <p:sp>
        <p:nvSpPr>
          <p:cNvPr id="8" name="Rectangle 51">
            <a:extLst>
              <a:ext uri="{FF2B5EF4-FFF2-40B4-BE49-F238E27FC236}">
                <a16:creationId xmlns:a16="http://schemas.microsoft.com/office/drawing/2014/main" id="{BC2D0825-CE0D-91C9-0665-B9EBBC213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730" y="2138925"/>
            <a:ext cx="3973768" cy="89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20" rIns="91439" bIns="45720"/>
          <a:lstStyle/>
          <a:p>
            <a:pPr marL="401638" indent="-401638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Stack</a:t>
            </a: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개념 통해 </a:t>
            </a:r>
            <a:r>
              <a:rPr lang="en-US" altLang="ko-KR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Enterprise </a:t>
            </a: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공략</a:t>
            </a: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401638" indent="-401638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Hybrid Cloud </a:t>
            </a: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주장 </a:t>
            </a:r>
            <a:r>
              <a:rPr lang="en-US" altLang="ko-KR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  <a:sym typeface="Wingdings" pitchFamily="2" charset="2"/>
              </a:rPr>
              <a:t></a:t>
            </a: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  <a:sym typeface="Wingdings" pitchFamily="2" charset="2"/>
              </a:rPr>
              <a:t> </a:t>
            </a:r>
            <a:r>
              <a:rPr lang="ko-KR" altLang="en-US" sz="1600" b="1" u="sng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  <a:sym typeface="Wingdings" pitchFamily="2" charset="2"/>
              </a:rPr>
              <a:t>전략 실패</a:t>
            </a:r>
            <a:endParaRPr lang="en-US" altLang="ko-KR" sz="1600" b="1" u="sng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546100" indent="-546100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23A396D-3810-EDA4-B362-7D34D6CFE10B}"/>
              </a:ext>
            </a:extLst>
          </p:cNvPr>
          <p:cNvSpPr/>
          <p:nvPr/>
        </p:nvSpPr>
        <p:spPr>
          <a:xfrm>
            <a:off x="8957574" y="2880303"/>
            <a:ext cx="2648000" cy="650779"/>
          </a:xfrm>
          <a:prstGeom prst="rect">
            <a:avLst/>
          </a:prstGeom>
          <a:solidFill>
            <a:srgbClr val="412A70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컨테이너 인기 폭발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F4246E1-D511-1147-F574-CFA32B73D2D7}"/>
              </a:ext>
            </a:extLst>
          </p:cNvPr>
          <p:cNvSpPr/>
          <p:nvPr/>
        </p:nvSpPr>
        <p:spPr>
          <a:xfrm>
            <a:off x="4814153" y="4744387"/>
            <a:ext cx="3789024" cy="650779"/>
          </a:xfrm>
          <a:prstGeom prst="rect">
            <a:avLst/>
          </a:prstGeom>
          <a:solidFill>
            <a:srgbClr val="412A70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Cloud </a:t>
            </a:r>
            <a:r>
              <a:rPr lang="ko-KR" altLang="en-US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진영의 컨테이너 전격 수용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cs typeface="+mn-cs"/>
            </a:endParaRPr>
          </a:p>
        </p:txBody>
      </p:sp>
      <p:sp>
        <p:nvSpPr>
          <p:cNvPr id="11" name="Rectangle 51">
            <a:extLst>
              <a:ext uri="{FF2B5EF4-FFF2-40B4-BE49-F238E27FC236}">
                <a16:creationId xmlns:a16="http://schemas.microsoft.com/office/drawing/2014/main" id="{1C12C9F7-B6DB-A7F0-6356-D03649EEF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487" y="5442017"/>
            <a:ext cx="3081644" cy="48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20" rIns="91439" bIns="45720"/>
          <a:lstStyle/>
          <a:p>
            <a:pPr marL="401638" indent="-401638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600" b="1" u="sng" kern="0" dirty="0" smtClean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하이브리드 </a:t>
            </a:r>
            <a:r>
              <a:rPr lang="ko-KR" altLang="en-US" sz="1600" b="1" u="sng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전략 다시 </a:t>
            </a:r>
            <a:r>
              <a:rPr lang="ko-KR" altLang="en-US" sz="1600" b="1" u="sng" kern="0" dirty="0" smtClean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공표</a:t>
            </a: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F3C5DBE-42B7-0AE2-5FD3-0FA8B01D53B8}"/>
              </a:ext>
            </a:extLst>
          </p:cNvPr>
          <p:cNvSpPr/>
          <p:nvPr/>
        </p:nvSpPr>
        <p:spPr>
          <a:xfrm>
            <a:off x="368476" y="4763556"/>
            <a:ext cx="3789024" cy="650779"/>
          </a:xfrm>
          <a:prstGeom prst="rect">
            <a:avLst/>
          </a:prstGeom>
          <a:solidFill>
            <a:srgbClr val="412A70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Ins="0"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Orchestration </a:t>
            </a:r>
            <a:r>
              <a:rPr lang="ko-KR" altLang="en-US" sz="1600" b="1" kern="0" dirty="0">
                <a:solidFill>
                  <a:prstClr val="white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개념 발전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cs typeface="+mn-cs"/>
            </a:endParaRPr>
          </a:p>
        </p:txBody>
      </p:sp>
      <p:sp>
        <p:nvSpPr>
          <p:cNvPr id="13" name="Rectangle 51">
            <a:extLst>
              <a:ext uri="{FF2B5EF4-FFF2-40B4-BE49-F238E27FC236}">
                <a16:creationId xmlns:a16="http://schemas.microsoft.com/office/drawing/2014/main" id="{6EEAC89A-79EF-8CC7-D3A4-16B61A66A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91" y="5463428"/>
            <a:ext cx="3635288" cy="83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20" rIns="91439" bIns="45720"/>
          <a:lstStyle/>
          <a:p>
            <a:pPr marL="401638" indent="-401638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다수 컨테이너 관리</a:t>
            </a: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401638" indent="-401638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K8S, Mesos, Swarm </a:t>
            </a:r>
            <a:r>
              <a:rPr lang="ko-KR" altLang="en-US" sz="1600" b="1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등 각광</a:t>
            </a: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546100" indent="-546100" eaLnBrk="0" latin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en-US" altLang="ko-KR" sz="1600" b="1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</p:txBody>
      </p:sp>
      <p:sp>
        <p:nvSpPr>
          <p:cNvPr id="20" name="Google Shape;188;p15">
            <a:extLst>
              <a:ext uri="{FF2B5EF4-FFF2-40B4-BE49-F238E27FC236}">
                <a16:creationId xmlns:a16="http://schemas.microsoft.com/office/drawing/2014/main" id="{CF4478B8-6907-1F83-26FA-195D25516D8A}"/>
              </a:ext>
            </a:extLst>
          </p:cNvPr>
          <p:cNvSpPr txBox="1"/>
          <p:nvPr/>
        </p:nvSpPr>
        <p:spPr>
          <a:xfrm>
            <a:off x="550799" y="291250"/>
            <a:ext cx="712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  <a:tabLst/>
              <a:defRPr/>
            </a:pPr>
            <a:r>
              <a:rPr lang="ko-KR" altLang="en-US" sz="1800" b="1" dirty="0">
                <a:solidFill>
                  <a:srgbClr val="FFF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클라우드 전략의 변천사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21" name="Google Shape;189;p15">
            <a:extLst>
              <a:ext uri="{FF2B5EF4-FFF2-40B4-BE49-F238E27FC236}">
                <a16:creationId xmlns:a16="http://schemas.microsoft.com/office/drawing/2014/main" id="{2AFD1E72-6DA2-6B25-1129-8A6DDF3A8CE8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4332305" y="1615736"/>
            <a:ext cx="328474" cy="284085"/>
          </a:xfrm>
          <a:prstGeom prst="rightArrow">
            <a:avLst/>
          </a:prstGeom>
          <a:solidFill>
            <a:srgbClr val="BB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2" name="왼쪽 화살표 21"/>
          <p:cNvSpPr/>
          <p:nvPr/>
        </p:nvSpPr>
        <p:spPr>
          <a:xfrm>
            <a:off x="4287917" y="4909351"/>
            <a:ext cx="346229" cy="301841"/>
          </a:xfrm>
          <a:prstGeom prst="leftArrow">
            <a:avLst/>
          </a:prstGeom>
          <a:solidFill>
            <a:srgbClr val="BB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5" name="위로 굽은 화살표 24"/>
          <p:cNvSpPr/>
          <p:nvPr/>
        </p:nvSpPr>
        <p:spPr>
          <a:xfrm flipV="1">
            <a:off x="9117367" y="1970843"/>
            <a:ext cx="514904" cy="435006"/>
          </a:xfrm>
          <a:prstGeom prst="bentUpArrow">
            <a:avLst>
              <a:gd name="adj1" fmla="val 31122"/>
              <a:gd name="adj2" fmla="val 25943"/>
              <a:gd name="adj3" fmla="val 35204"/>
            </a:avLst>
          </a:prstGeom>
          <a:solidFill>
            <a:srgbClr val="BB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7" name="위로 굽은 화살표 26"/>
          <p:cNvSpPr/>
          <p:nvPr/>
        </p:nvSpPr>
        <p:spPr>
          <a:xfrm rot="16200000" flipH="1">
            <a:off x="9179510" y="4732539"/>
            <a:ext cx="443888" cy="460160"/>
          </a:xfrm>
          <a:prstGeom prst="bentUpArrow">
            <a:avLst>
              <a:gd name="adj1" fmla="val 31122"/>
              <a:gd name="adj2" fmla="val 25943"/>
              <a:gd name="adj3" fmla="val 35204"/>
            </a:avLst>
          </a:prstGeom>
          <a:solidFill>
            <a:srgbClr val="BB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116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12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서로 다른 컴퓨팅 환경에서 </a:t>
            </a:r>
            <a:r>
              <a:rPr lang="en-US" altLang="ko-KR" sz="1800" b="1" dirty="0">
                <a:solidFill>
                  <a:srgbClr val="FFF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SW</a:t>
            </a:r>
            <a:r>
              <a:rPr lang="ko-KR" altLang="en-US" sz="1800" b="1" dirty="0">
                <a:solidFill>
                  <a:srgbClr val="FFF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의 수정 없이 잘 구동 시킬 방법은</a:t>
            </a:r>
            <a:r>
              <a:rPr lang="en-US" altLang="ko-KR" sz="1800" b="1" dirty="0">
                <a:solidFill>
                  <a:srgbClr val="FFFFFF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?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D35E2A3-4E2F-1CEC-B655-D52B86C15E5A}"/>
              </a:ext>
            </a:extLst>
          </p:cNvPr>
          <p:cNvGrpSpPr/>
          <p:nvPr/>
        </p:nvGrpSpPr>
        <p:grpSpPr>
          <a:xfrm>
            <a:off x="7904225" y="1788154"/>
            <a:ext cx="2168012" cy="3125457"/>
            <a:chOff x="5299588" y="1327996"/>
            <a:chExt cx="2168012" cy="3125457"/>
          </a:xfrm>
          <a:solidFill>
            <a:srgbClr val="2E75B6"/>
          </a:solidFill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0F49D50F-C761-87F5-9A2D-17A745586533}"/>
                </a:ext>
              </a:extLst>
            </p:cNvPr>
            <p:cNvSpPr/>
            <p:nvPr/>
          </p:nvSpPr>
          <p:spPr>
            <a:xfrm>
              <a:off x="5299588" y="1327996"/>
              <a:ext cx="914400" cy="3125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888763C7-7B0E-FCB3-2488-99368BEE8CB4}"/>
                </a:ext>
              </a:extLst>
            </p:cNvPr>
            <p:cNvSpPr/>
            <p:nvPr/>
          </p:nvSpPr>
          <p:spPr>
            <a:xfrm rot="16200000">
              <a:off x="6383594" y="2255807"/>
              <a:ext cx="914400" cy="12536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7BAA6A1-663E-33CB-3765-57D35704AB63}"/>
              </a:ext>
            </a:extLst>
          </p:cNvPr>
          <p:cNvSpPr/>
          <p:nvPr/>
        </p:nvSpPr>
        <p:spPr>
          <a:xfrm>
            <a:off x="10266280" y="1780042"/>
            <a:ext cx="1268361" cy="31254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5" name="삼각형 14">
            <a:extLst>
              <a:ext uri="{FF2B5EF4-FFF2-40B4-BE49-F238E27FC236}">
                <a16:creationId xmlns:a16="http://schemas.microsoft.com/office/drawing/2014/main" id="{7F89D2EF-7367-6BAC-C24F-22FEC3D06C8F}"/>
              </a:ext>
            </a:extLst>
          </p:cNvPr>
          <p:cNvSpPr/>
          <p:nvPr/>
        </p:nvSpPr>
        <p:spPr>
          <a:xfrm rot="5400000">
            <a:off x="10406530" y="2710167"/>
            <a:ext cx="914402" cy="12652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EBDE954A-4BF0-C360-989B-8A7264A3A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6216" y="5166798"/>
            <a:ext cx="1512465" cy="5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개발산출물</a:t>
            </a:r>
            <a:endParaRPr lang="en-US" altLang="ko-KR" sz="2000" b="1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A89AC53A-EF49-C418-2366-2A8EA5104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8524" y="5166798"/>
            <a:ext cx="1512465" cy="5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운영플랫폼</a:t>
            </a:r>
            <a:endParaRPr lang="en-US" altLang="ko-KR" sz="2000" b="1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F94F65A8-53AD-5BF7-8D55-6C7332E5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3283" y="2018229"/>
            <a:ext cx="56161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???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9553D19F-EFAB-754A-8A44-A905F681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47" y="2328287"/>
            <a:ext cx="686888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개발은 개발자 노트북의 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Ubuntu</a:t>
            </a: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에서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...</a:t>
            </a:r>
          </a:p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테스트는 클라우드의 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Cent OS</a:t>
            </a: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에서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…</a:t>
            </a:r>
          </a:p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운영은 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VM</a:t>
            </a: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의 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Redhat Linux </a:t>
            </a: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에서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…</a:t>
            </a:r>
          </a:p>
          <a:p>
            <a:pPr marL="536575" indent="-536575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1</a:t>
            </a: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년 뒤 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AWS</a:t>
            </a: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의 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EC2</a:t>
            </a: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와 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Amazon Linux</a:t>
            </a: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로 이전</a:t>
            </a:r>
            <a:r>
              <a:rPr lang="en-US" altLang="ko-KR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139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12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이장된 나무가 잘 살기 위해서는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…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FC10150-B3E9-374B-7153-87BDBAD93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757" y="1772227"/>
            <a:ext cx="5293964" cy="3970473"/>
          </a:xfrm>
          <a:prstGeom prst="rect">
            <a:avLst/>
          </a:prstGeom>
        </p:spPr>
      </p:pic>
      <p:sp>
        <p:nvSpPr>
          <p:cNvPr id="3" name="Rectangle 51">
            <a:extLst>
              <a:ext uri="{FF2B5EF4-FFF2-40B4-BE49-F238E27FC236}">
                <a16:creationId xmlns:a16="http://schemas.microsoft.com/office/drawing/2014/main" id="{0537138B-9896-6C60-F727-564CC4E74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46" y="1702449"/>
            <a:ext cx="4088339" cy="409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20" rIns="91439" bIns="45720"/>
          <a:lstStyle/>
          <a:p>
            <a:pPr marL="342897" indent="-342897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2400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나무가 자라온 흙이 함께 이식 되어야 함</a:t>
            </a:r>
            <a:endParaRPr lang="en-US" altLang="ko-KR" sz="2400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342897" indent="-342897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en-US" altLang="ko-KR" sz="2400" kern="0" dirty="0">
              <a:solidFill>
                <a:srgbClr val="652FC5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  <a:p>
            <a:pPr marL="342897" indent="-342897" eaLnBrk="0" hangingPunct="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2400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SW</a:t>
            </a:r>
            <a:r>
              <a:rPr lang="ko-KR" altLang="en-US" sz="2400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의 구동에 필요한 환경요소</a:t>
            </a:r>
            <a:r>
              <a:rPr lang="en-US" altLang="ko-KR" sz="2400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(Bin/Lib </a:t>
            </a:r>
            <a:r>
              <a:rPr lang="ko-KR" altLang="en-US" sz="2400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등</a:t>
            </a:r>
            <a:r>
              <a:rPr lang="en-US" altLang="ko-KR" sz="2400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)</a:t>
            </a:r>
            <a:r>
              <a:rPr lang="ko-KR" altLang="en-US" sz="2400" kern="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들이 함께 포함되어 다른 인프라에 이식되어야 </a:t>
            </a:r>
            <a:r>
              <a:rPr lang="ko-KR" altLang="en-US" sz="2400" dirty="0">
                <a:solidFill>
                  <a:schemeClr val="tx1"/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  <a:cs typeface="Arial" charset="0"/>
              </a:rPr>
              <a:t>함</a:t>
            </a:r>
            <a:endParaRPr lang="en-US" altLang="ko-KR" sz="2400" kern="0" dirty="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2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064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컨테이너란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?</a:t>
            </a: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B9440-D316-4652-AF11-AB71E364B1AA}"/>
              </a:ext>
            </a:extLst>
          </p:cNvPr>
          <p:cNvSpPr txBox="1"/>
          <p:nvPr/>
        </p:nvSpPr>
        <p:spPr>
          <a:xfrm>
            <a:off x="6097427" y="3139618"/>
            <a:ext cx="570099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altLang="ko-KR" sz="1800" b="0" i="0" u="none" strike="noStrike" kern="0" cap="none" spc="-1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-  </a:t>
            </a:r>
            <a:r>
              <a:rPr kumimoji="0" lang="ko-KR" altLang="en-US" sz="1800" b="0" i="0" u="none" strike="noStrike" kern="0" cap="none" spc="-1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애플리케이션간 </a:t>
            </a:r>
            <a:r>
              <a:rPr kumimoji="0" lang="ko-KR" alt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철저하게 격리된 각각의 환경으로 구동</a:t>
            </a:r>
            <a:endParaRPr kumimoji="0" lang="en-US" altLang="ko-KR" sz="18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1800" b="0" i="0" u="none" strike="noStrike" kern="0" cap="none" spc="-1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 </a:t>
            </a:r>
            <a:r>
              <a:rPr kumimoji="0" lang="en-US" altLang="ko-KR" sz="18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- </a:t>
            </a:r>
            <a:r>
              <a:rPr kumimoji="0" lang="en-US" altLang="ko-KR" sz="1800" b="0" i="0" u="none" strike="noStrike" kern="0" cap="none" spc="-1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 VM</a:t>
            </a:r>
            <a:r>
              <a:rPr kumimoji="0" lang="ko-KR" alt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과 달리 컨테이너 내부에 </a:t>
            </a:r>
            <a:r>
              <a:rPr kumimoji="0" lang="en-US" altLang="ko-KR" sz="18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OS</a:t>
            </a:r>
            <a:r>
              <a:rPr kumimoji="0" lang="ko-KR" alt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가  없고 </a:t>
            </a:r>
            <a:r>
              <a:rPr kumimoji="0" lang="en-US" altLang="ko-KR" sz="18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Host OS</a:t>
            </a:r>
            <a:r>
              <a:rPr kumimoji="0" lang="ko-KR" alt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의 </a:t>
            </a:r>
            <a:r>
              <a:rPr kumimoji="0" lang="ko-KR" altLang="en-US" sz="1800" b="0" i="0" u="none" strike="noStrike" kern="0" cap="none" spc="-1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커널 공유</a:t>
            </a:r>
            <a:r>
              <a:rPr lang="en-US" altLang="ko-KR" sz="1800" spc="-15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800" b="0" i="0" u="none" strike="noStrike" kern="0" cap="none" spc="-1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 -</a:t>
            </a:r>
            <a:r>
              <a:rPr kumimoji="0" lang="ko-KR" altLang="en-US" sz="1800" b="0" i="0" u="none" strike="noStrike" kern="0" cap="none" spc="-1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  </a:t>
            </a:r>
            <a:r>
              <a:rPr kumimoji="0" lang="en-US" altLang="ko-KR" sz="1800" b="0" i="0" u="none" strike="noStrike" kern="0" cap="none" spc="-15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Host </a:t>
            </a:r>
            <a:r>
              <a:rPr kumimoji="0" lang="en-US" altLang="ko-KR" sz="18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OS</a:t>
            </a:r>
            <a:r>
              <a:rPr kumimoji="0" lang="ko-KR" alt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의 환경 변수와 상관없이 앱이 구동</a:t>
            </a:r>
            <a:endParaRPr kumimoji="0" lang="en-US" altLang="ko-KR" sz="18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4C72E36-6AC3-49BB-A3BC-98F3E36975EF}"/>
              </a:ext>
            </a:extLst>
          </p:cNvPr>
          <p:cNvSpPr/>
          <p:nvPr/>
        </p:nvSpPr>
        <p:spPr>
          <a:xfrm>
            <a:off x="915512" y="2519080"/>
            <a:ext cx="4673601" cy="30226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Host OS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3E733E4-82DC-463D-A79F-988DF2427481}"/>
              </a:ext>
            </a:extLst>
          </p:cNvPr>
          <p:cNvSpPr/>
          <p:nvPr/>
        </p:nvSpPr>
        <p:spPr>
          <a:xfrm>
            <a:off x="1525114" y="3471580"/>
            <a:ext cx="914400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APP1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A7439F5-4BB4-4B9E-A1AE-53FDC24564AE}"/>
              </a:ext>
            </a:extLst>
          </p:cNvPr>
          <p:cNvSpPr/>
          <p:nvPr/>
        </p:nvSpPr>
        <p:spPr>
          <a:xfrm>
            <a:off x="2795113" y="3471580"/>
            <a:ext cx="914400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APP2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6E50514-48C5-40F4-9A5D-33110BFAB2FE}"/>
              </a:ext>
            </a:extLst>
          </p:cNvPr>
          <p:cNvSpPr/>
          <p:nvPr/>
        </p:nvSpPr>
        <p:spPr>
          <a:xfrm>
            <a:off x="4065112" y="3471580"/>
            <a:ext cx="914400" cy="1079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APP3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10E2B9B-AE67-4985-B59B-65CB52C382BC}"/>
              </a:ext>
            </a:extLst>
          </p:cNvPr>
          <p:cNvSpPr/>
          <p:nvPr/>
        </p:nvSpPr>
        <p:spPr>
          <a:xfrm>
            <a:off x="1334614" y="4755846"/>
            <a:ext cx="3860800" cy="520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Kernel of the host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2B3D47B-BC0F-4458-80D0-A8242B0F0B3A}"/>
              </a:ext>
            </a:extLst>
          </p:cNvPr>
          <p:cNvSpPr/>
          <p:nvPr/>
        </p:nvSpPr>
        <p:spPr>
          <a:xfrm>
            <a:off x="666213" y="5541680"/>
            <a:ext cx="5265801" cy="71470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Infrastructure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BB0B2234-9E1C-4099-8D2A-DE574592FC71}"/>
              </a:ext>
            </a:extLst>
          </p:cNvPr>
          <p:cNvCxnSpPr/>
          <p:nvPr/>
        </p:nvCxnSpPr>
        <p:spPr>
          <a:xfrm>
            <a:off x="1982314" y="4551080"/>
            <a:ext cx="0" cy="222696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BC31BB74-78C8-404A-BF59-1FEBB692D6C9}"/>
              </a:ext>
            </a:extLst>
          </p:cNvPr>
          <p:cNvCxnSpPr/>
          <p:nvPr/>
        </p:nvCxnSpPr>
        <p:spPr>
          <a:xfrm>
            <a:off x="3265014" y="4551080"/>
            <a:ext cx="0" cy="222696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B540A24D-F652-445E-81AB-8C7C7A245EEB}"/>
              </a:ext>
            </a:extLst>
          </p:cNvPr>
          <p:cNvCxnSpPr/>
          <p:nvPr/>
        </p:nvCxnSpPr>
        <p:spPr>
          <a:xfrm>
            <a:off x="4611214" y="4551080"/>
            <a:ext cx="0" cy="222696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0A7A250D-B34B-45E3-8156-C1B6FBA0A252}"/>
              </a:ext>
            </a:extLst>
          </p:cNvPr>
          <p:cNvCxnSpPr/>
          <p:nvPr/>
        </p:nvCxnSpPr>
        <p:spPr>
          <a:xfrm>
            <a:off x="3265014" y="5318984"/>
            <a:ext cx="0" cy="222696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D02A329-8363-4D2C-8E25-83AAB539449F}"/>
              </a:ext>
            </a:extLst>
          </p:cNvPr>
          <p:cNvSpPr txBox="1"/>
          <p:nvPr/>
        </p:nvSpPr>
        <p:spPr>
          <a:xfrm>
            <a:off x="523314" y="995858"/>
            <a:ext cx="10413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애플리케이션의 구동에  필요한 라이브러리와  환경변수들을  바이너리와 함께  추상화된 표준 이미지로 패키징한 가상화 기술</a:t>
            </a:r>
            <a:endParaRPr kumimoji="0" lang="en-US" altLang="ko-KR" sz="24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380D951-97A7-1B40-AE0C-D8BFED520844}"/>
              </a:ext>
            </a:extLst>
          </p:cNvPr>
          <p:cNvSpPr/>
          <p:nvPr/>
        </p:nvSpPr>
        <p:spPr>
          <a:xfrm>
            <a:off x="1561549" y="3098866"/>
            <a:ext cx="864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컨테이너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103A5B3-1C9E-EE4A-9071-D4D211B1540C}"/>
              </a:ext>
            </a:extLst>
          </p:cNvPr>
          <p:cNvSpPr/>
          <p:nvPr/>
        </p:nvSpPr>
        <p:spPr>
          <a:xfrm>
            <a:off x="2825573" y="3079177"/>
            <a:ext cx="864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컨테이너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8E69120-4FB0-354D-B513-F3085E494EDE}"/>
              </a:ext>
            </a:extLst>
          </p:cNvPr>
          <p:cNvSpPr/>
          <p:nvPr/>
        </p:nvSpPr>
        <p:spPr>
          <a:xfrm>
            <a:off x="4089598" y="3088174"/>
            <a:ext cx="864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컨테이너</a:t>
            </a:r>
          </a:p>
        </p:txBody>
      </p:sp>
    </p:spTree>
    <p:extLst>
      <p:ext uri="{BB962C8B-B14F-4D97-AF65-F5344CB8AC3E}">
        <p14:creationId xmlns:p14="http://schemas.microsoft.com/office/powerpoint/2010/main" val="9198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799" y="291250"/>
            <a:ext cx="7064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컨테이너 특징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010F8E-05D4-43C7-BEBB-90C87BBCEE4E}"/>
              </a:ext>
            </a:extLst>
          </p:cNvPr>
          <p:cNvSpPr txBox="1"/>
          <p:nvPr/>
        </p:nvSpPr>
        <p:spPr>
          <a:xfrm>
            <a:off x="1438262" y="2292130"/>
            <a:ext cx="4777008" cy="279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아주 작은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 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사이즈</a:t>
            </a:r>
            <a:endParaRPr kumimoji="0" lang="en-US" altLang="ko-KR" sz="24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아주 빠른 구동 </a:t>
            </a:r>
            <a:endParaRPr kumimoji="0" lang="en-US" altLang="ko-KR" sz="24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매우 뛰어난 이식성 </a:t>
            </a:r>
            <a:endParaRPr kumimoji="0" lang="en-US" altLang="ko-KR" sz="24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매우 뛰어난 호환성</a:t>
            </a:r>
            <a:endParaRPr kumimoji="0" lang="en-US" altLang="ko-KR" sz="24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CJK KR Regular" panose="020B0500000000000000" pitchFamily="34" charset="-127"/>
              <a:ea typeface="Noto Sans CJK KR Regular" panose="020B0500000000000000" pitchFamily="34" charset="-127"/>
              <a:sym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불변성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(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배포 후 수정불가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CJK KR Regular" panose="020B0500000000000000" pitchFamily="34" charset="-127"/>
                <a:ea typeface="Noto Sans CJK KR Regular" panose="020B0500000000000000" pitchFamily="34" charset="-127"/>
                <a:sym typeface="Arial"/>
              </a:rPr>
              <a:t>)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7296640" y="2693804"/>
            <a:ext cx="2263341" cy="1779248"/>
            <a:chOff x="7935832" y="2711559"/>
            <a:chExt cx="2263341" cy="1779248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832" y="2711559"/>
              <a:ext cx="1080000" cy="108000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03"/>
            <a:stretch/>
          </p:blipFill>
          <p:spPr>
            <a:xfrm>
              <a:off x="7935832" y="3881719"/>
              <a:ext cx="1080000" cy="609088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03"/>
            <a:stretch/>
          </p:blipFill>
          <p:spPr>
            <a:xfrm>
              <a:off x="9119173" y="3881719"/>
              <a:ext cx="1080000" cy="60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0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800" y="291250"/>
            <a:ext cx="637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현재의 비지니스 속도전에 컨테이너가 안성 맞춤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90F38A-3CB6-51CA-F800-623924139425}"/>
              </a:ext>
            </a:extLst>
          </p:cNvPr>
          <p:cNvSpPr txBox="1"/>
          <p:nvPr/>
        </p:nvSpPr>
        <p:spPr>
          <a:xfrm>
            <a:off x="887158" y="1488666"/>
            <a:ext cx="1530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환경 일관성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5F370F-95FB-D0E7-B8B4-5D0C8DBB499C}"/>
              </a:ext>
            </a:extLst>
          </p:cNvPr>
          <p:cNvSpPr txBox="1"/>
          <p:nvPr/>
        </p:nvSpPr>
        <p:spPr>
          <a:xfrm>
            <a:off x="750098" y="4395443"/>
            <a:ext cx="1736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개발자 생산성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8277CB-C738-BBC4-9DF0-D2A1F7456CC7}"/>
              </a:ext>
            </a:extLst>
          </p:cNvPr>
          <p:cNvSpPr txBox="1"/>
          <p:nvPr/>
        </p:nvSpPr>
        <p:spPr>
          <a:xfrm>
            <a:off x="6595679" y="1488666"/>
            <a:ext cx="1733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효율적인 운영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29F404-1EBA-830E-680F-AA0FF4234243}"/>
              </a:ext>
            </a:extLst>
          </p:cNvPr>
          <p:cNvSpPr txBox="1"/>
          <p:nvPr/>
        </p:nvSpPr>
        <p:spPr>
          <a:xfrm>
            <a:off x="6595677" y="4389763"/>
            <a:ext cx="1733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하이브리드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E3DD5154-1BCF-0609-8287-0730150D0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99" y="1687774"/>
            <a:ext cx="1440000" cy="1440000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CEF7C074-5595-DE37-C85D-8E8328D53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18" y="1874306"/>
            <a:ext cx="1129764" cy="1129764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0C6B8EA4-40CB-F37F-77EC-307FEC6E486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0" y="4773056"/>
            <a:ext cx="1080000" cy="1080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E6AF165-05EF-14C4-00C4-33875808CBE3}"/>
              </a:ext>
            </a:extLst>
          </p:cNvPr>
          <p:cNvSpPr txBox="1"/>
          <p:nvPr/>
        </p:nvSpPr>
        <p:spPr>
          <a:xfrm>
            <a:off x="2664598" y="1555530"/>
            <a:ext cx="3079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개발과 운영 환경의 격차로 인한 오류 최소화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지속적인 최적화된 애플리케이션 실행 환경 제공</a:t>
            </a:r>
          </a:p>
        </p:txBody>
      </p:sp>
      <p:sp>
        <p:nvSpPr>
          <p:cNvPr id="47" name="모서리가 둥근 직사각형 46">
            <a:extLst>
              <a:ext uri="{FF2B5EF4-FFF2-40B4-BE49-F238E27FC236}">
                <a16:creationId xmlns:a16="http://schemas.microsoft.com/office/drawing/2014/main" id="{EC94720E-3764-B196-3FF5-4DB94E704783}"/>
              </a:ext>
            </a:extLst>
          </p:cNvPr>
          <p:cNvSpPr/>
          <p:nvPr/>
        </p:nvSpPr>
        <p:spPr>
          <a:xfrm>
            <a:off x="792043" y="1384553"/>
            <a:ext cx="1733043" cy="1665394"/>
          </a:xfrm>
          <a:prstGeom prst="roundRect">
            <a:avLst/>
          </a:prstGeom>
          <a:noFill/>
          <a:ln w="28575">
            <a:solidFill>
              <a:srgbClr val="412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48" name="모서리가 둥근 직사각형 47">
            <a:extLst>
              <a:ext uri="{FF2B5EF4-FFF2-40B4-BE49-F238E27FC236}">
                <a16:creationId xmlns:a16="http://schemas.microsoft.com/office/drawing/2014/main" id="{BC51351D-272B-1B5C-5FBF-526F3C3B13FD}"/>
              </a:ext>
            </a:extLst>
          </p:cNvPr>
          <p:cNvSpPr/>
          <p:nvPr/>
        </p:nvSpPr>
        <p:spPr>
          <a:xfrm>
            <a:off x="6595680" y="1384553"/>
            <a:ext cx="1733043" cy="1665394"/>
          </a:xfrm>
          <a:prstGeom prst="roundRect">
            <a:avLst/>
          </a:prstGeom>
          <a:noFill/>
          <a:ln w="28575">
            <a:solidFill>
              <a:srgbClr val="412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43CAE85-99C4-D9AC-FF5B-B073071FFBB5}"/>
              </a:ext>
            </a:extLst>
          </p:cNvPr>
          <p:cNvSpPr txBox="1"/>
          <p:nvPr/>
        </p:nvSpPr>
        <p:spPr>
          <a:xfrm>
            <a:off x="8481528" y="1548539"/>
            <a:ext cx="3351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리소스 효율성 향상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빠른 부팅 시간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애플리케이션의 신속한 확장 및 축소</a:t>
            </a:r>
          </a:p>
        </p:txBody>
      </p:sp>
      <p:sp>
        <p:nvSpPr>
          <p:cNvPr id="50" name="모서리가 둥근 직사각형 49">
            <a:extLst>
              <a:ext uri="{FF2B5EF4-FFF2-40B4-BE49-F238E27FC236}">
                <a16:creationId xmlns:a16="http://schemas.microsoft.com/office/drawing/2014/main" id="{A8D6FCA6-5CE3-CF2C-EEBB-4F27EA80AFC2}"/>
              </a:ext>
            </a:extLst>
          </p:cNvPr>
          <p:cNvSpPr/>
          <p:nvPr/>
        </p:nvSpPr>
        <p:spPr>
          <a:xfrm>
            <a:off x="753477" y="4268247"/>
            <a:ext cx="1733043" cy="1665394"/>
          </a:xfrm>
          <a:prstGeom prst="roundRect">
            <a:avLst/>
          </a:prstGeom>
          <a:noFill/>
          <a:ln w="28575">
            <a:solidFill>
              <a:srgbClr val="412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51" name="모서리가 둥근 직사각형 50">
            <a:extLst>
              <a:ext uri="{FF2B5EF4-FFF2-40B4-BE49-F238E27FC236}">
                <a16:creationId xmlns:a16="http://schemas.microsoft.com/office/drawing/2014/main" id="{2FC7CE55-CC20-E122-C4A6-CFA5C4BF40A3}"/>
              </a:ext>
            </a:extLst>
          </p:cNvPr>
          <p:cNvSpPr/>
          <p:nvPr/>
        </p:nvSpPr>
        <p:spPr>
          <a:xfrm>
            <a:off x="6595678" y="4268247"/>
            <a:ext cx="1733043" cy="1665394"/>
          </a:xfrm>
          <a:prstGeom prst="roundRect">
            <a:avLst/>
          </a:prstGeom>
          <a:noFill/>
          <a:ln w="28575">
            <a:solidFill>
              <a:srgbClr val="412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8DD3E0-7F5B-7201-0C5F-7F5BF6A25C21}"/>
              </a:ext>
            </a:extLst>
          </p:cNvPr>
          <p:cNvSpPr txBox="1"/>
          <p:nvPr/>
        </p:nvSpPr>
        <p:spPr>
          <a:xfrm>
            <a:off x="2664598" y="4434247"/>
            <a:ext cx="3146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여러 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OS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버전과 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환경 변수에 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대한 추가 개발 불필요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QA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기간의 대폭 단축으로 인한 배포 일정 감소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391C65-08E4-B1F3-24E4-5B326787F135}"/>
              </a:ext>
            </a:extLst>
          </p:cNvPr>
          <p:cNvSpPr txBox="1"/>
          <p:nvPr/>
        </p:nvSpPr>
        <p:spPr>
          <a:xfrm>
            <a:off x="8481529" y="4278171"/>
            <a:ext cx="3146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이기종 물리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가상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,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클라우드 간 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마이그레이션 불필요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이기종 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인프라 간 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배포 및 확장이 가능하여 하이브리드 클라우드 전략에 최적</a:t>
            </a: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E428E360-2482-9619-9BCA-69E6B82F0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980" y="4690054"/>
            <a:ext cx="1308493" cy="11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3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550800" y="291250"/>
            <a:ext cx="637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algun Gothic"/>
              <a:buNone/>
            </a:pPr>
            <a:r>
              <a:rPr lang="ko-KR" alt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컨테이너</a:t>
            </a:r>
            <a:r>
              <a:rPr lang="en-US" altLang="ko-KR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 </a:t>
            </a:r>
            <a:r>
              <a:rPr lang="ko-KR" alt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오케스트레이션</a:t>
            </a:r>
            <a:r>
              <a:rPr lang="en-US" altLang="ko-KR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,</a:t>
            </a:r>
            <a:r>
              <a:rPr lang="ko-KR" altLang="en-US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 쿠버네티스</a:t>
            </a:r>
            <a:r>
              <a:rPr lang="en-US" altLang="ko-KR" sz="1800" b="1" dirty="0">
                <a:solidFill>
                  <a:schemeClr val="bg1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Malgun Gothic"/>
                <a:sym typeface="Malgun Gothic"/>
              </a:rPr>
              <a:t>(K8S)</a:t>
            </a:r>
            <a:endParaRPr sz="1800" b="1" i="0" u="none" strike="noStrike" cap="none" dirty="0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sp>
        <p:nvSpPr>
          <p:cNvPr id="11" name="Google Shape;189;p15">
            <a:extLst>
              <a:ext uri="{FF2B5EF4-FFF2-40B4-BE49-F238E27FC236}">
                <a16:creationId xmlns:a16="http://schemas.microsoft.com/office/drawing/2014/main" id="{25399D3D-A619-4069-BF8F-523FE9C3DD27}"/>
              </a:ext>
            </a:extLst>
          </p:cNvPr>
          <p:cNvSpPr/>
          <p:nvPr/>
        </p:nvSpPr>
        <p:spPr>
          <a:xfrm>
            <a:off x="479376" y="360000"/>
            <a:ext cx="36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bg1"/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157A59E-24DC-137E-361B-FD50C1C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706" y="2089941"/>
            <a:ext cx="1759527" cy="1584971"/>
          </a:xfrm>
          <a:prstGeom prst="rect">
            <a:avLst/>
          </a:prstGeom>
        </p:spPr>
      </p:pic>
      <p:cxnSp>
        <p:nvCxnSpPr>
          <p:cNvPr id="12" name="꺾인 연결선[E] 11">
            <a:extLst>
              <a:ext uri="{FF2B5EF4-FFF2-40B4-BE49-F238E27FC236}">
                <a16:creationId xmlns:a16="http://schemas.microsoft.com/office/drawing/2014/main" id="{B59D195A-D0E4-D89B-0DC4-5DD9F72F44E1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919315" y="3035212"/>
            <a:ext cx="34508" cy="2939592"/>
          </a:xfrm>
          <a:prstGeom prst="bentConnector3">
            <a:avLst>
              <a:gd name="adj1" fmla="val -662455"/>
            </a:avLst>
          </a:prstGeom>
          <a:ln w="25400">
            <a:solidFill>
              <a:srgbClr val="412A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꺾인 연결선[E] 12">
            <a:extLst>
              <a:ext uri="{FF2B5EF4-FFF2-40B4-BE49-F238E27FC236}">
                <a16:creationId xmlns:a16="http://schemas.microsoft.com/office/drawing/2014/main" id="{F1DA5A76-C22B-2EBC-4B01-59D0C9EEE03C}"/>
              </a:ext>
            </a:extLst>
          </p:cNvPr>
          <p:cNvCxnSpPr>
            <a:stCxn id="3" idx="2"/>
          </p:cNvCxnSpPr>
          <p:nvPr/>
        </p:nvCxnSpPr>
        <p:spPr>
          <a:xfrm rot="5400000">
            <a:off x="2516795" y="4098587"/>
            <a:ext cx="847351" cy="1"/>
          </a:xfrm>
          <a:prstGeom prst="bentConnector3">
            <a:avLst/>
          </a:prstGeom>
          <a:ln w="25400">
            <a:solidFill>
              <a:srgbClr val="412A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9">
            <a:extLst>
              <a:ext uri="{FF2B5EF4-FFF2-40B4-BE49-F238E27FC236}">
                <a16:creationId xmlns:a16="http://schemas.microsoft.com/office/drawing/2014/main" id="{68E20000-B084-4CFA-C6DA-BBCEC5FFE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171" y="1784209"/>
            <a:ext cx="570337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대규모의 컨테이너에 대한 배포와 관리</a:t>
            </a:r>
            <a:endParaRPr lang="en-US" altLang="ko-KR" sz="240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61950" indent="-361950" fontAlgn="auto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다중의 호스트를 클러스터로 묶어 관리</a:t>
            </a:r>
            <a:endParaRPr lang="en-US" altLang="ko-KR" sz="240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61950" indent="-361950" fontAlgn="auto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다양한 오케스트레이션 툴이 존재했으나 현재는 쿠버네티스로 통일</a:t>
            </a:r>
            <a:endParaRPr lang="en-US" altLang="ko-KR" sz="240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61950" indent="-361950" fontAlgn="auto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컨테이너 스케줄링</a:t>
            </a:r>
            <a:r>
              <a:rPr lang="en-US" altLang="ko-KR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,</a:t>
            </a: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자동 스케일 아웃</a:t>
            </a:r>
            <a:r>
              <a:rPr lang="en-US" altLang="ko-KR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,</a:t>
            </a: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고가용</a:t>
            </a:r>
            <a:r>
              <a:rPr lang="en-US" altLang="ko-KR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,</a:t>
            </a: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롤링 업데이트</a:t>
            </a:r>
            <a:r>
              <a:rPr lang="en-US" altLang="ko-KR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,</a:t>
            </a: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롤백 등 다양한 관리기능 제공</a:t>
            </a:r>
            <a:endParaRPr lang="en-US" altLang="ko-KR" sz="240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361950" indent="-361950" fontAlgn="auto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다양한 에코솔루션과 연계하여 </a:t>
            </a:r>
            <a:r>
              <a:rPr lang="en-US" altLang="ko-KR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PaaS</a:t>
            </a:r>
            <a:r>
              <a:rPr lang="ko-KR" altLang="en-US" sz="2400" dirty="0"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의 핵심으로 자리 매김</a:t>
            </a:r>
            <a:endParaRPr lang="en-US" altLang="ko-KR" sz="2400" dirty="0"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03"/>
          <a:stretch/>
        </p:blipFill>
        <p:spPr>
          <a:xfrm>
            <a:off x="940228" y="4600811"/>
            <a:ext cx="1080000" cy="60908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03"/>
          <a:stretch/>
        </p:blipFill>
        <p:spPr>
          <a:xfrm>
            <a:off x="2397645" y="4602291"/>
            <a:ext cx="1080000" cy="60908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03"/>
          <a:stretch/>
        </p:blipFill>
        <p:spPr>
          <a:xfrm>
            <a:off x="3872818" y="4594893"/>
            <a:ext cx="1080000" cy="6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32686</TotalTime>
  <Words>1435</Words>
  <Application>Microsoft Office PowerPoint</Application>
  <PresentationFormat>와이드스크린</PresentationFormat>
  <Paragraphs>371</Paragraphs>
  <Slides>29</Slides>
  <Notes>29</Notes>
  <HiddenSlides>0</HiddenSlides>
  <MMClips>0</MMClips>
  <ScaleCrop>false</ScaleCrop>
  <HeadingPairs>
    <vt:vector size="8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29</vt:i4>
      </vt:variant>
    </vt:vector>
  </HeadingPairs>
  <TitlesOfParts>
    <vt:vector size="39" baseType="lpstr">
      <vt:lpstr>Calibri</vt:lpstr>
      <vt:lpstr>맑은 고딕</vt:lpstr>
      <vt:lpstr>Arial</vt:lpstr>
      <vt:lpstr>Wingdings</vt:lpstr>
      <vt:lpstr>Noto Sans CJK KR Bold</vt:lpstr>
      <vt:lpstr>Noto Sans CJK KR Regular</vt:lpstr>
      <vt:lpstr>Adobe Devanagari</vt:lpstr>
      <vt:lpstr>맑은 고딕</vt:lpstr>
      <vt:lpstr>Noto Sans CJK JP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wooseok chae</dc:creator>
  <cp:lastModifiedBy>yslee</cp:lastModifiedBy>
  <cp:revision>427</cp:revision>
  <dcterms:modified xsi:type="dcterms:W3CDTF">2023-06-29T06:56:52Z</dcterms:modified>
</cp:coreProperties>
</file>