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8" r:id="rId3"/>
    <p:sldId id="258" r:id="rId4"/>
    <p:sldId id="284" r:id="rId5"/>
    <p:sldId id="280" r:id="rId6"/>
    <p:sldId id="273" r:id="rId7"/>
    <p:sldId id="274" r:id="rId8"/>
    <p:sldId id="295" r:id="rId9"/>
    <p:sldId id="275" r:id="rId10"/>
    <p:sldId id="276" r:id="rId11"/>
    <p:sldId id="278" r:id="rId12"/>
    <p:sldId id="293" r:id="rId13"/>
    <p:sldId id="294" r:id="rId14"/>
    <p:sldId id="270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D9FD"/>
    <a:srgbClr val="1398FC"/>
    <a:srgbClr val="1399FC"/>
    <a:srgbClr val="2E323E"/>
    <a:srgbClr val="17171B"/>
    <a:srgbClr val="232329"/>
    <a:srgbClr val="F15928"/>
    <a:srgbClr val="113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28" autoAdjust="0"/>
    <p:restoredTop sz="76348" autoAdjust="0"/>
  </p:normalViewPr>
  <p:slideViewPr>
    <p:cSldViewPr snapToGrid="0">
      <p:cViewPr varScale="1">
        <p:scale>
          <a:sx n="121" d="100"/>
          <a:sy n="121" d="100"/>
        </p:scale>
        <p:origin x="1616" y="168"/>
      </p:cViewPr>
      <p:guideLst>
        <p:guide pos="3840"/>
        <p:guide orient="horz" pos="2160"/>
      </p:guideLst>
    </p:cSldViewPr>
  </p:slideViewPr>
  <p:notesTextViewPr>
    <p:cViewPr>
      <p:scale>
        <a:sx n="125" d="100"/>
        <a:sy n="125" d="100"/>
      </p:scale>
      <p:origin x="0" y="-1936"/>
    </p:cViewPr>
  </p:notesTextViewPr>
  <p:notesViewPr>
    <p:cSldViewPr snapToGrid="0">
      <p:cViewPr varScale="1">
        <p:scale>
          <a:sx n="116" d="100"/>
          <a:sy n="116" d="100"/>
        </p:scale>
        <p:origin x="505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D8B16282-7C2E-5E68-FCE2-BE29A18645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>
              <a:latin typeface="Pretendard" panose="02000503000000020004" pitchFamily="2" charset="-127"/>
              <a:ea typeface="Pretendard" panose="02000503000000020004" pitchFamily="2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5D31C16-5F31-F0E4-7223-CC047261D0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AF56C-9E40-49C6-875C-55BB97D275E0}" type="datetimeFigureOut">
              <a:rPr lang="ko-KR" altLang="en-US" smtClean="0">
                <a:latin typeface="Pretendard" panose="02000503000000020004" pitchFamily="2" charset="-127"/>
                <a:ea typeface="Pretendard" panose="02000503000000020004" pitchFamily="2" charset="-127"/>
              </a:rPr>
              <a:t>2023. 7. 2.</a:t>
            </a:fld>
            <a:endParaRPr lang="ko-KR" altLang="en-US">
              <a:latin typeface="Pretendard" panose="02000503000000020004" pitchFamily="2" charset="-127"/>
              <a:ea typeface="Pretendard" panose="02000503000000020004" pitchFamily="2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8138A04-F044-53E8-9321-0E6E06FDFB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>
              <a:latin typeface="Pretendard" panose="02000503000000020004" pitchFamily="2" charset="-127"/>
              <a:ea typeface="Pretendard" panose="02000503000000020004" pitchFamily="2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A228515-74A3-AB0C-77B4-79212683E7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C6F27-41E8-4C10-99EC-68F701060C25}" type="slidenum">
              <a:rPr lang="ko-KR" altLang="en-US" smtClean="0">
                <a:latin typeface="Pretendard" panose="02000503000000020004" pitchFamily="2" charset="-127"/>
                <a:ea typeface="Pretendard" panose="02000503000000020004" pitchFamily="2" charset="-127"/>
              </a:rPr>
              <a:t>‹#›</a:t>
            </a:fld>
            <a:endParaRPr lang="ko-KR" altLang="en-US">
              <a:latin typeface="Pretendard" panose="02000503000000020004" pitchFamily="2" charset="-127"/>
              <a:ea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3635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retendard" panose="02000503000000020004" pitchFamily="2" charset="-127"/>
                <a:ea typeface="Pretendard" panose="02000503000000020004" pitchFamily="2" charset="-127"/>
              </a:defRPr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retendard" panose="02000503000000020004" pitchFamily="2" charset="-127"/>
                <a:ea typeface="Pretendard" panose="02000503000000020004" pitchFamily="2" charset="-127"/>
              </a:defRPr>
            </a:lvl1pPr>
          </a:lstStyle>
          <a:p>
            <a:fld id="{C96675FE-46A9-4F49-97E4-EE03ACB3E8BE}" type="datetimeFigureOut">
              <a:rPr lang="ko-KR" altLang="en-US" smtClean="0"/>
              <a:pPr/>
              <a:t>2023. 7. 2.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retendard" panose="02000503000000020004" pitchFamily="2" charset="-127"/>
                <a:ea typeface="Pretendard" panose="02000503000000020004" pitchFamily="2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retendard" panose="02000503000000020004" pitchFamily="2" charset="-127"/>
                <a:ea typeface="Pretendard" panose="02000503000000020004" pitchFamily="2" charset="-127"/>
              </a:defRPr>
            </a:lvl1pPr>
          </a:lstStyle>
          <a:p>
            <a:fld id="{21FB7E07-C371-456B-A141-BE4D1E8334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26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Pretendard" panose="02000503000000020004" pitchFamily="2" charset="-127"/>
        <a:ea typeface="Pretendard" panose="02000503000000020004" pitchFamily="2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Pretendard" panose="02000503000000020004" pitchFamily="2" charset="-127"/>
        <a:ea typeface="Pretendard" panose="02000503000000020004" pitchFamily="2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Pretendard" panose="02000503000000020004" pitchFamily="2" charset="-127"/>
        <a:ea typeface="Pretendard" panose="02000503000000020004" pitchFamily="2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Pretendard" panose="02000503000000020004" pitchFamily="2" charset="-127"/>
        <a:ea typeface="Pretendard" panose="02000503000000020004" pitchFamily="2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Pretendard" panose="02000503000000020004" pitchFamily="2" charset="-127"/>
        <a:ea typeface="Pretendard" panose="02000503000000020004" pitchFamily="2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안녕하세요</a:t>
            </a:r>
            <a:endParaRPr kumimoji="1" lang="en-US" altLang="ko-KR" dirty="0"/>
          </a:p>
          <a:p>
            <a:r>
              <a:rPr kumimoji="1" lang="ko-KR" altLang="en-US" dirty="0" err="1"/>
              <a:t>오케스트로</a:t>
            </a:r>
            <a:r>
              <a:rPr kumimoji="1" lang="ko-KR" altLang="en-US" dirty="0"/>
              <a:t> </a:t>
            </a:r>
            <a:r>
              <a:rPr kumimoji="1" lang="en-US" altLang="ko-KR" dirty="0" err="1"/>
              <a:t>Openinfra</a:t>
            </a:r>
            <a:r>
              <a:rPr kumimoji="1" lang="en-US" altLang="ko-KR" dirty="0"/>
              <a:t> </a:t>
            </a:r>
            <a:r>
              <a:rPr kumimoji="1" lang="ko-KR" altLang="en-US" dirty="0"/>
              <a:t>본부 박영선 입니다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/>
              <a:t>오늘 제가 발표할 세션 주제는 효율성과 보안을 위한 </a:t>
            </a:r>
            <a:r>
              <a:rPr kumimoji="1" lang="en-US" altLang="ko-KR" dirty="0"/>
              <a:t>OpenStack </a:t>
            </a:r>
            <a:r>
              <a:rPr kumimoji="1" lang="ko-KR" altLang="en-US" dirty="0"/>
              <a:t>자동 구축에 대한 내용 입니다</a:t>
            </a:r>
            <a:r>
              <a:rPr kumimoji="1" lang="en-US" altLang="ko-KR" dirty="0"/>
              <a:t>.</a:t>
            </a:r>
          </a:p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7E07-C371-456B-A141-BE4D1E833441}" type="slidenum">
              <a:rPr lang="ko-KR" altLang="en-US" smtClean="0"/>
              <a:pPr/>
              <a:t>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157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Okestro-automation</a:t>
            </a:r>
            <a:r>
              <a:rPr kumimoji="1" lang="ko-KR" altLang="en-US" dirty="0"/>
              <a:t> 배포자동화는 하드웨어 </a:t>
            </a:r>
            <a:r>
              <a:rPr kumimoji="1" lang="en-US" altLang="ko-KR" dirty="0"/>
              <a:t>layer OS</a:t>
            </a:r>
            <a:r>
              <a:rPr kumimoji="1" lang="ko-KR" altLang="en-US" dirty="0"/>
              <a:t> 배포부터 </a:t>
            </a:r>
            <a:r>
              <a:rPr kumimoji="1" lang="en-US" altLang="ko-KR" dirty="0" err="1"/>
              <a:t>Openstack</a:t>
            </a:r>
            <a:r>
              <a:rPr kumimoji="1" lang="en-US" altLang="ko-KR" dirty="0"/>
              <a:t> </a:t>
            </a:r>
            <a:r>
              <a:rPr kumimoji="1" lang="ko-KR" altLang="en-US" dirty="0"/>
              <a:t>서비스 배포 및 확인까지 자동화를 제공하여 고객에서 신속하고 정확한 </a:t>
            </a:r>
            <a:r>
              <a:rPr kumimoji="1" lang="en-US" altLang="ko-KR" dirty="0"/>
              <a:t>cloud </a:t>
            </a:r>
            <a:r>
              <a:rPr kumimoji="1" lang="ko-KR" altLang="en-US" dirty="0"/>
              <a:t>서비스를 제공합니다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1. </a:t>
            </a:r>
            <a:r>
              <a:rPr kumimoji="1" lang="ko-KR" altLang="en-US" dirty="0"/>
              <a:t>먼저 </a:t>
            </a:r>
            <a:r>
              <a:rPr kumimoji="1" lang="en-US" altLang="ko-KR" dirty="0" err="1"/>
              <a:t>MaaS</a:t>
            </a:r>
            <a:r>
              <a:rPr kumimoji="1" lang="ko-KR" altLang="en-US" dirty="0"/>
              <a:t>를 통하여 설계에 맞는 </a:t>
            </a:r>
            <a:r>
              <a:rPr kumimoji="1" lang="en-US" altLang="ko-KR" dirty="0"/>
              <a:t>Host OS</a:t>
            </a:r>
            <a:r>
              <a:rPr kumimoji="1" lang="ko-KR" altLang="en-US" dirty="0"/>
              <a:t>를 배포를 진행하게 됩니다</a:t>
            </a:r>
            <a:r>
              <a:rPr kumimoji="1" lang="en-US" altLang="ko-KR" dirty="0"/>
              <a:t>.</a:t>
            </a:r>
          </a:p>
          <a:p>
            <a:r>
              <a:rPr kumimoji="1" lang="en-US" altLang="ko-KR" dirty="0" err="1"/>
              <a:t>MaaS</a:t>
            </a:r>
            <a:r>
              <a:rPr kumimoji="1" lang="ko-KR" altLang="en-US" dirty="0"/>
              <a:t>는 </a:t>
            </a:r>
            <a:r>
              <a:rPr kumimoji="1" lang="en-US" altLang="ko-KR" dirty="0"/>
              <a:t>okestro-automation </a:t>
            </a:r>
            <a:r>
              <a:rPr kumimoji="1" lang="ko-KR" altLang="en-US" dirty="0"/>
              <a:t>서버와 </a:t>
            </a:r>
            <a:r>
              <a:rPr kumimoji="1" lang="en-US" altLang="ko-KR" dirty="0"/>
              <a:t>IPMI </a:t>
            </a:r>
            <a:r>
              <a:rPr kumimoji="1" lang="ko-KR" altLang="en-US" dirty="0"/>
              <a:t>네트워크</a:t>
            </a:r>
            <a:r>
              <a:rPr kumimoji="1" lang="en-US" altLang="ko-KR" dirty="0"/>
              <a:t>(</a:t>
            </a:r>
            <a:r>
              <a:rPr kumimoji="1" lang="ko-KR" altLang="en-US" dirty="0"/>
              <a:t>물리서버 관리 네트워크</a:t>
            </a:r>
            <a:r>
              <a:rPr kumimoji="1" lang="en-US" altLang="ko-KR" dirty="0"/>
              <a:t>)</a:t>
            </a:r>
            <a:r>
              <a:rPr kumimoji="1" lang="ko-KR" altLang="en-US" dirty="0"/>
              <a:t>가 연결되어 </a:t>
            </a:r>
            <a:r>
              <a:rPr kumimoji="1" lang="en-US" altLang="ko-KR" dirty="0"/>
              <a:t>x86</a:t>
            </a:r>
            <a:r>
              <a:rPr kumimoji="1" lang="ko-KR" altLang="en-US" dirty="0"/>
              <a:t>서버에 전원관리를 컨트롤  할 수 있으며</a:t>
            </a:r>
            <a:r>
              <a:rPr kumimoji="1" lang="en-US" altLang="ko-KR" dirty="0"/>
              <a:t>, </a:t>
            </a:r>
            <a:r>
              <a:rPr kumimoji="1" lang="ko-KR" altLang="en-US" dirty="0"/>
              <a:t>이를 통하여 물리서버를 부팅하게 되고 원하는 </a:t>
            </a:r>
            <a:r>
              <a:rPr kumimoji="1" lang="en-US" altLang="ko-KR" dirty="0"/>
              <a:t>Host OS</a:t>
            </a:r>
            <a:r>
              <a:rPr kumimoji="1" lang="ko-KR" altLang="en-US" dirty="0"/>
              <a:t>에 설치를 진행하면 </a:t>
            </a:r>
            <a:r>
              <a:rPr kumimoji="1" lang="en-US" altLang="ko-KR" dirty="0" err="1"/>
              <a:t>MaaS</a:t>
            </a:r>
            <a:r>
              <a:rPr kumimoji="1" lang="ko-KR" altLang="en-US" dirty="0"/>
              <a:t>를 통한 </a:t>
            </a:r>
            <a:r>
              <a:rPr kumimoji="1" lang="en-US" altLang="ko-KR" dirty="0"/>
              <a:t>Host OS</a:t>
            </a:r>
            <a:r>
              <a:rPr kumimoji="1" lang="ko-KR" altLang="en-US" dirty="0"/>
              <a:t> 설치 완료 및 </a:t>
            </a:r>
            <a:r>
              <a:rPr kumimoji="1" lang="en-US" altLang="ko-KR" dirty="0"/>
              <a:t>Ansible</a:t>
            </a:r>
            <a:r>
              <a:rPr kumimoji="1" lang="ko-KR" altLang="en-US" dirty="0"/>
              <a:t>을 통하여 배포하기 위한 네트워크 </a:t>
            </a:r>
            <a:r>
              <a:rPr kumimoji="1" lang="en-US" altLang="ko-KR" dirty="0"/>
              <a:t>IP </a:t>
            </a:r>
            <a:r>
              <a:rPr kumimoji="1" lang="ko-KR" altLang="en-US" dirty="0"/>
              <a:t>설정까지 진행하게 됩니다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2. Host OS </a:t>
            </a:r>
            <a:r>
              <a:rPr kumimoji="1" lang="ko-KR" altLang="en-US" dirty="0"/>
              <a:t>설치가 완료되면</a:t>
            </a:r>
            <a:r>
              <a:rPr kumimoji="1" lang="en-US" altLang="ko-KR" dirty="0"/>
              <a:t>, </a:t>
            </a:r>
            <a:r>
              <a:rPr kumimoji="1" lang="ko-KR" altLang="en-US" dirty="0"/>
              <a:t>앞서 </a:t>
            </a:r>
            <a:r>
              <a:rPr kumimoji="1" lang="en-US" altLang="ko-KR" dirty="0" err="1"/>
              <a:t>MaaS</a:t>
            </a:r>
            <a:r>
              <a:rPr kumimoji="1" lang="ko-KR" altLang="en-US" dirty="0"/>
              <a:t>를 통하여 설정한 </a:t>
            </a:r>
            <a:r>
              <a:rPr kumimoji="1" lang="en-US" altLang="ko-KR" dirty="0"/>
              <a:t>IP</a:t>
            </a:r>
            <a:r>
              <a:rPr kumimoji="1" lang="ko-KR" altLang="en-US" dirty="0"/>
              <a:t>를 통하여 </a:t>
            </a:r>
            <a:r>
              <a:rPr kumimoji="1" lang="en-US" altLang="ko-KR" dirty="0" err="1"/>
              <a:t>Openstack</a:t>
            </a:r>
            <a:r>
              <a:rPr kumimoji="1" lang="ko-KR" altLang="en-US" dirty="0"/>
              <a:t>에서 사용하는 나머지 네트워크 대역</a:t>
            </a:r>
            <a:r>
              <a:rPr kumimoji="1" lang="en-US" altLang="ko-KR" dirty="0"/>
              <a:t>( API–network, overlay network, VM Provider network)</a:t>
            </a:r>
            <a:r>
              <a:rPr kumimoji="1" lang="ko-KR" altLang="en-US" dirty="0"/>
              <a:t>에 대하여 </a:t>
            </a:r>
            <a:r>
              <a:rPr kumimoji="1" lang="en-US" altLang="ko-KR" dirty="0"/>
              <a:t>IP </a:t>
            </a:r>
            <a:r>
              <a:rPr kumimoji="1" lang="ko-KR" altLang="en-US" dirty="0"/>
              <a:t>설정 및 통신확인을 진행하게 됩니다</a:t>
            </a:r>
            <a:r>
              <a:rPr kumimoji="1" lang="en-US" altLang="ko-KR" dirty="0"/>
              <a:t>. </a:t>
            </a:r>
            <a:r>
              <a:rPr kumimoji="1" lang="ko-KR" altLang="en-US" dirty="0"/>
              <a:t>통신확인을 완료하게 되면 설계 요구조건에 맞는 </a:t>
            </a:r>
            <a:r>
              <a:rPr kumimoji="1" lang="en-US" altLang="ko-KR" dirty="0"/>
              <a:t>OS </a:t>
            </a:r>
            <a:r>
              <a:rPr kumimoji="1" lang="ko-KR" altLang="en-US" dirty="0"/>
              <a:t>튜닝 자동화를</a:t>
            </a:r>
            <a:r>
              <a:rPr kumimoji="1" lang="en-US" altLang="ko-KR" dirty="0"/>
              <a:t> </a:t>
            </a:r>
            <a:r>
              <a:rPr kumimoji="1" lang="ko-KR" altLang="en-US" dirty="0"/>
              <a:t>통하여 </a:t>
            </a:r>
            <a:r>
              <a:rPr kumimoji="1" lang="en-US" altLang="ko-KR" dirty="0"/>
              <a:t>Host </a:t>
            </a:r>
            <a:r>
              <a:rPr kumimoji="1" lang="en-US" altLang="ko-KR" dirty="0" err="1"/>
              <a:t>OS,Openstack</a:t>
            </a:r>
            <a:r>
              <a:rPr kumimoji="1" lang="ko-KR" altLang="en-US" dirty="0"/>
              <a:t>에 성능 고도화를 위하여 진행합니다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3.</a:t>
            </a:r>
            <a:r>
              <a:rPr kumimoji="1" lang="ko-KR" altLang="en-US" dirty="0"/>
              <a:t> </a:t>
            </a:r>
            <a:r>
              <a:rPr kumimoji="1" lang="en-US" altLang="ko-KR" dirty="0"/>
              <a:t>Host OS</a:t>
            </a:r>
            <a:r>
              <a:rPr kumimoji="1" lang="ko-KR" altLang="en-US" dirty="0"/>
              <a:t>에 대한 설정이 끝난 후에 </a:t>
            </a:r>
            <a:r>
              <a:rPr kumimoji="1" lang="en-US" altLang="ko-KR" dirty="0" err="1"/>
              <a:t>Openstack</a:t>
            </a:r>
            <a:r>
              <a:rPr kumimoji="1" lang="ko-KR" altLang="en-US" dirty="0"/>
              <a:t> 설치가 진행되고</a:t>
            </a:r>
            <a:r>
              <a:rPr kumimoji="1" lang="en-US" altLang="ko-KR" dirty="0"/>
              <a:t>,</a:t>
            </a:r>
            <a:r>
              <a:rPr kumimoji="1" lang="ko-KR" altLang="en-US" dirty="0"/>
              <a:t> 설치가 정상적으로 완료되면 </a:t>
            </a:r>
            <a:r>
              <a:rPr kumimoji="1" lang="en-US" altLang="ko-KR" dirty="0"/>
              <a:t>VM</a:t>
            </a:r>
            <a:r>
              <a:rPr kumimoji="1" lang="ko-KR" altLang="en-US" dirty="0"/>
              <a:t> 생성 및 </a:t>
            </a:r>
            <a:r>
              <a:rPr kumimoji="1" lang="en-US" altLang="ko-KR" dirty="0"/>
              <a:t>Provider/Overlay</a:t>
            </a:r>
            <a:r>
              <a:rPr kumimoji="1" lang="ko-KR" altLang="en-US" dirty="0"/>
              <a:t> 네트워크에 대한 통신 확인을 진행하게 됩니다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ko-KR" altLang="en-US" dirty="0"/>
              <a:t>또한 </a:t>
            </a:r>
            <a:r>
              <a:rPr kumimoji="1" lang="en-US" altLang="ko-KR" dirty="0"/>
              <a:t>okestro-</a:t>
            </a:r>
            <a:r>
              <a:rPr kumimoji="1" lang="en-US" altLang="ko-KR" dirty="0" err="1"/>
              <a:t>openstack</a:t>
            </a:r>
            <a:r>
              <a:rPr kumimoji="1" lang="ko-KR" altLang="en-US" dirty="0"/>
              <a:t>은 컨테이너 기반에 </a:t>
            </a:r>
            <a:r>
              <a:rPr kumimoji="1" lang="ko-KR" altLang="en-US" dirty="0" err="1"/>
              <a:t>오픈스택이</a:t>
            </a:r>
            <a:r>
              <a:rPr kumimoji="1" lang="ko-KR" altLang="en-US" dirty="0"/>
              <a:t> 아닌 </a:t>
            </a:r>
            <a:r>
              <a:rPr kumimoji="1" lang="en-US" altLang="ko-KR" dirty="0"/>
              <a:t>repository </a:t>
            </a:r>
            <a:r>
              <a:rPr kumimoji="1" lang="ko-KR" altLang="en-US" dirty="0"/>
              <a:t>기반에 프로세스형 설치 자동화로 진행하게 됩니다</a:t>
            </a:r>
            <a:r>
              <a:rPr kumimoji="1" lang="en-US" altLang="ko-KR" dirty="0"/>
              <a:t>.</a:t>
            </a:r>
          </a:p>
          <a:p>
            <a:r>
              <a:rPr kumimoji="1" lang="en-US" altLang="ko-KR" dirty="0"/>
              <a:t>Okestro</a:t>
            </a:r>
            <a:r>
              <a:rPr kumimoji="1" lang="ko-KR" altLang="en-US" dirty="0"/>
              <a:t>는 이러한 프로세스형 설치 자동화를 통하여 컨테이너 엔진에 장애로 인하여 </a:t>
            </a:r>
            <a:r>
              <a:rPr kumimoji="1" lang="en-US" altLang="ko-KR" dirty="0" err="1"/>
              <a:t>Openstack</a:t>
            </a:r>
            <a:r>
              <a:rPr kumimoji="1" lang="ko-KR" altLang="en-US" dirty="0"/>
              <a:t> 컨테이너 서비스에 대한 종속성을 </a:t>
            </a:r>
            <a:r>
              <a:rPr kumimoji="1" lang="ko-KR" altLang="en-US" dirty="0" err="1"/>
              <a:t>탈피하므로써</a:t>
            </a:r>
            <a:r>
              <a:rPr kumimoji="1" lang="ko-KR" altLang="en-US" dirty="0"/>
              <a:t> 보다 안정적인 서비스를 제공하게 되고</a:t>
            </a:r>
            <a:r>
              <a:rPr kumimoji="1" lang="en-US" altLang="ko-KR" dirty="0"/>
              <a:t>,</a:t>
            </a:r>
            <a:r>
              <a:rPr kumimoji="1" lang="ko-KR" altLang="en-US" dirty="0"/>
              <a:t> 보안적인 관점에서 다수의 컨테이너 별 패치를 진행하기 보다는 </a:t>
            </a:r>
            <a:r>
              <a:rPr kumimoji="1" lang="en-US" altLang="ko-KR" dirty="0"/>
              <a:t>1</a:t>
            </a:r>
            <a:r>
              <a:rPr kumimoji="1" lang="ko-KR" altLang="en-US" dirty="0"/>
              <a:t>개의 물리 </a:t>
            </a:r>
            <a:r>
              <a:rPr kumimoji="1" lang="en-US" altLang="ko-KR" dirty="0"/>
              <a:t>Host</a:t>
            </a:r>
            <a:r>
              <a:rPr kumimoji="1" lang="ko-KR" altLang="en-US" dirty="0"/>
              <a:t>위에 프로세스형으로 구성되게 되면 보안 패치 대상에 대한 일원화를 통하여 빠른 보안을 진행하게 합니다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또한 물리 </a:t>
            </a:r>
            <a:r>
              <a:rPr kumimoji="1" lang="en-US" altLang="ko-KR" dirty="0"/>
              <a:t>Host</a:t>
            </a:r>
            <a:r>
              <a:rPr kumimoji="1" lang="ko-KR" altLang="en-US" dirty="0"/>
              <a:t>위에 </a:t>
            </a:r>
            <a:r>
              <a:rPr kumimoji="1" lang="en-US" altLang="ko-KR" dirty="0" err="1"/>
              <a:t>Openstack</a:t>
            </a:r>
            <a:r>
              <a:rPr kumimoji="1" lang="en-US" altLang="ko-KR" dirty="0"/>
              <a:t> </a:t>
            </a:r>
            <a:r>
              <a:rPr kumimoji="1" lang="ko-KR" altLang="en-US" dirty="0"/>
              <a:t>프로세스들이 </a:t>
            </a:r>
            <a:r>
              <a:rPr kumimoji="1" lang="ko-KR" altLang="en-US" dirty="0" err="1"/>
              <a:t>구동되므로써</a:t>
            </a:r>
            <a:r>
              <a:rPr kumimoji="1" lang="ko-KR" altLang="en-US" dirty="0"/>
              <a:t> 컨테이너형 대비 네트워크 </a:t>
            </a:r>
            <a:r>
              <a:rPr kumimoji="1" lang="en-US" altLang="ko-KR" dirty="0"/>
              <a:t>Layer</a:t>
            </a:r>
            <a:r>
              <a:rPr kumimoji="1" lang="ko-KR" altLang="en-US" dirty="0"/>
              <a:t>가 줄여 성능적인 효율성을 제공하고자 하였습니다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ko-KR" altLang="en-US" dirty="0"/>
              <a:t>         </a:t>
            </a:r>
            <a:endParaRPr kumimoji="1" lang="ko-Kore-KR" altLang="en-US" dirty="0"/>
          </a:p>
          <a:p>
            <a:endParaRPr kumimoji="1" lang="ko-Kore-KR" altLang="en-US" dirty="0"/>
          </a:p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7E07-C371-456B-A141-BE4D1E83344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504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ore-KR" altLang="en-US" dirty="0"/>
              <a:t>운영</a:t>
            </a:r>
            <a:r>
              <a:rPr kumimoji="1" lang="en-US" altLang="ko-Kore-KR" dirty="0"/>
              <a:t>/</a:t>
            </a:r>
            <a:r>
              <a:rPr kumimoji="1" lang="ko-KR" altLang="en-US" dirty="0"/>
              <a:t>보안 자동화는 앞서 말씀드린 구성대로 다음과 같은 기능을 제공되게 됩니다</a:t>
            </a:r>
            <a:r>
              <a:rPr kumimoji="1"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ore-KR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ko-KR" altLang="en-US" dirty="0"/>
              <a:t>먼저 </a:t>
            </a:r>
            <a:r>
              <a:rPr kumimoji="1" lang="en-US" altLang="ko-KR" dirty="0"/>
              <a:t>okestro-automation</a:t>
            </a:r>
            <a:r>
              <a:rPr kumimoji="1" lang="ko-KR" altLang="en-US" dirty="0"/>
              <a:t>은 먼저 </a:t>
            </a:r>
            <a:r>
              <a:rPr kumimoji="1" lang="ko-KR" altLang="en-US" dirty="0" err="1"/>
              <a:t>오픈스택</a:t>
            </a:r>
            <a:r>
              <a:rPr kumimoji="1" lang="ko-KR" altLang="en-US" dirty="0"/>
              <a:t> 클러스터에 대한 자원이 부족하거나</a:t>
            </a:r>
            <a:r>
              <a:rPr kumimoji="1" lang="en-US" altLang="ko-KR" dirty="0"/>
              <a:t>, </a:t>
            </a:r>
            <a:r>
              <a:rPr kumimoji="1" lang="ko-KR" altLang="en-US" dirty="0"/>
              <a:t>물리 서버에 대한 회수가 필요할 경우를 대비하여 인프라 증설</a:t>
            </a:r>
            <a:r>
              <a:rPr kumimoji="1" lang="en-US" altLang="ko-KR" dirty="0"/>
              <a:t>/</a:t>
            </a:r>
            <a:r>
              <a:rPr kumimoji="1" lang="ko-KR" altLang="en-US" dirty="0" err="1"/>
              <a:t>감설</a:t>
            </a:r>
            <a:r>
              <a:rPr kumimoji="1" lang="ko-KR" altLang="en-US" dirty="0"/>
              <a:t> 자동화를 진행합니다</a:t>
            </a:r>
            <a:r>
              <a:rPr kumimoji="1" lang="en-US" altLang="ko-KR" dirty="0"/>
              <a:t>. </a:t>
            </a:r>
            <a:r>
              <a:rPr kumimoji="1" lang="ko-KR" altLang="en-US" dirty="0"/>
              <a:t>인프라 증설은 고객이 사용하는 </a:t>
            </a:r>
            <a:r>
              <a:rPr kumimoji="1" lang="ko-KR" altLang="en-US" dirty="0" err="1"/>
              <a:t>오픈스택에</a:t>
            </a:r>
            <a:r>
              <a:rPr kumimoji="1" lang="ko-KR" altLang="en-US" dirty="0"/>
              <a:t> 대하여 자원이 부족하여 노드에 대한 증설이 </a:t>
            </a:r>
            <a:r>
              <a:rPr kumimoji="1" lang="ko-KR" altLang="en-US" dirty="0" err="1"/>
              <a:t>필요할때</a:t>
            </a:r>
            <a:r>
              <a:rPr kumimoji="1" lang="en-US" altLang="ko-KR" dirty="0"/>
              <a:t>, okestro-automation</a:t>
            </a:r>
            <a:r>
              <a:rPr kumimoji="1" lang="ko-KR" altLang="en-US" dirty="0"/>
              <a:t>을 통하여 </a:t>
            </a:r>
            <a:r>
              <a:rPr kumimoji="1" lang="en-US" altLang="ko-KR" dirty="0"/>
              <a:t>Host OS </a:t>
            </a:r>
            <a:r>
              <a:rPr kumimoji="1" lang="ko-KR" altLang="en-US" dirty="0"/>
              <a:t>배포</a:t>
            </a:r>
            <a:r>
              <a:rPr kumimoji="1" lang="en-US" altLang="ko-KR" dirty="0"/>
              <a:t>, IP</a:t>
            </a:r>
            <a:r>
              <a:rPr kumimoji="1" lang="ko-KR" altLang="en-US" dirty="0"/>
              <a:t>설정</a:t>
            </a:r>
            <a:r>
              <a:rPr kumimoji="1" lang="en-US" altLang="ko-KR" dirty="0"/>
              <a:t>, OS</a:t>
            </a:r>
            <a:r>
              <a:rPr kumimoji="1" lang="ko-KR" altLang="en-US" dirty="0"/>
              <a:t>튜닝</a:t>
            </a:r>
            <a:r>
              <a:rPr kumimoji="1" lang="en-US" altLang="ko-KR" dirty="0"/>
              <a:t>, </a:t>
            </a:r>
            <a:r>
              <a:rPr kumimoji="1" lang="en-US" altLang="ko-KR" dirty="0" err="1"/>
              <a:t>openstack</a:t>
            </a:r>
            <a:r>
              <a:rPr kumimoji="1" lang="en-US" altLang="ko-KR" dirty="0"/>
              <a:t> </a:t>
            </a:r>
            <a:r>
              <a:rPr kumimoji="1" lang="ko-KR" altLang="en-US" dirty="0"/>
              <a:t>컴포넌트 설치를 진행하고 기존 </a:t>
            </a:r>
            <a:r>
              <a:rPr kumimoji="1" lang="en-US" altLang="ko-KR" dirty="0" err="1"/>
              <a:t>Openstack</a:t>
            </a:r>
            <a:r>
              <a:rPr kumimoji="1" lang="en-US" altLang="ko-KR" dirty="0"/>
              <a:t> </a:t>
            </a:r>
            <a:r>
              <a:rPr kumimoji="1" lang="ko-KR" altLang="en-US" dirty="0"/>
              <a:t>클러스터와의 연동을 진행하며</a:t>
            </a:r>
            <a:r>
              <a:rPr kumimoji="1" lang="en-US" altLang="ko-KR" dirty="0"/>
              <a:t>, </a:t>
            </a:r>
            <a:r>
              <a:rPr kumimoji="1" lang="ko-KR" altLang="en-US" dirty="0"/>
              <a:t>해당 증설된 노드에 가상머신 스케줄링을 진행하여 정상적으로 노드 증설이 완료되었는지 확인을 진행합니다</a:t>
            </a:r>
            <a:r>
              <a:rPr kumimoji="1" lang="en-US" altLang="ko-KR" dirty="0"/>
              <a:t>. </a:t>
            </a:r>
            <a:r>
              <a:rPr kumimoji="1" lang="ko-KR" altLang="en-US" dirty="0"/>
              <a:t>또한 인프라 </a:t>
            </a:r>
            <a:r>
              <a:rPr kumimoji="1" lang="ko-KR" altLang="en-US" dirty="0" err="1"/>
              <a:t>감설은</a:t>
            </a:r>
            <a:r>
              <a:rPr kumimoji="1" lang="ko-KR" altLang="en-US" dirty="0"/>
              <a:t> 고객이 사용하지 않는 물리 노드나 </a:t>
            </a:r>
            <a:r>
              <a:rPr kumimoji="1" lang="ko-KR" altLang="en-US" dirty="0" err="1"/>
              <a:t>장애난</a:t>
            </a:r>
            <a:r>
              <a:rPr kumimoji="1" lang="ko-KR" altLang="en-US" dirty="0"/>
              <a:t> 노드에 대하여 제거해야 할 때 </a:t>
            </a:r>
            <a:r>
              <a:rPr kumimoji="1" lang="ko-KR" altLang="en-US" dirty="0" err="1"/>
              <a:t>감설을</a:t>
            </a:r>
            <a:r>
              <a:rPr kumimoji="1" lang="ko-KR" altLang="en-US" dirty="0"/>
              <a:t> 진행하게 되는데 해당 </a:t>
            </a:r>
            <a:r>
              <a:rPr kumimoji="1" lang="ko-KR" altLang="en-US" dirty="0" err="1"/>
              <a:t>감설노드에</a:t>
            </a:r>
            <a:r>
              <a:rPr kumimoji="1" lang="ko-KR" altLang="en-US" dirty="0"/>
              <a:t> 구성되어 있는 가상머신에 대하여 다른 물리 노드로 자동 마이그레이션을 진행을 통하여</a:t>
            </a:r>
            <a:r>
              <a:rPr kumimoji="1" lang="en-US" altLang="ko-KR" dirty="0"/>
              <a:t> </a:t>
            </a:r>
            <a:r>
              <a:rPr kumimoji="1" lang="ko-KR" altLang="en-US" dirty="0"/>
              <a:t>빈 </a:t>
            </a:r>
            <a:r>
              <a:rPr kumimoji="1" lang="ko-KR" altLang="en-US" dirty="0" err="1"/>
              <a:t>물리노드</a:t>
            </a:r>
            <a:r>
              <a:rPr kumimoji="1" lang="ko-KR" altLang="en-US" dirty="0"/>
              <a:t> 상태로 만듭니다</a:t>
            </a:r>
            <a:r>
              <a:rPr kumimoji="1" lang="en-US" altLang="ko-KR" dirty="0"/>
              <a:t>. </a:t>
            </a:r>
            <a:endParaRPr kumimoji="1" lang="ko-Kore-KR" altLang="en-US" dirty="0"/>
          </a:p>
          <a:p>
            <a:r>
              <a:rPr kumimoji="1" lang="ko-Kore-KR" altLang="en-US" dirty="0"/>
              <a:t>     빈 물리노드로 만든 후에 오픈스택에서 해당 물리노드에 대하여 감설을 진행하게 되는데</a:t>
            </a:r>
            <a:r>
              <a:rPr kumimoji="1" lang="en-US" altLang="ko-Kore-KR" dirty="0"/>
              <a:t>, </a:t>
            </a:r>
            <a:r>
              <a:rPr kumimoji="1" lang="ko-Kore-KR" altLang="en-US" dirty="0"/>
              <a:t>감설 대상 노드에 구성된 </a:t>
            </a:r>
            <a:r>
              <a:rPr kumimoji="1" lang="en-US" altLang="ko-Kore-KR" dirty="0" err="1"/>
              <a:t>o</a:t>
            </a:r>
            <a:r>
              <a:rPr kumimoji="1" lang="en-US" altLang="ko-KR" dirty="0" err="1"/>
              <a:t>penstack</a:t>
            </a:r>
            <a:r>
              <a:rPr kumimoji="1" lang="en-US" altLang="ko-KR" dirty="0"/>
              <a:t> </a:t>
            </a:r>
            <a:r>
              <a:rPr kumimoji="1" lang="ko-KR" altLang="en-US" dirty="0"/>
              <a:t>컴포넌트를 지우고</a:t>
            </a:r>
            <a:r>
              <a:rPr kumimoji="1" lang="en-US" altLang="ko-KR" dirty="0"/>
              <a:t> </a:t>
            </a:r>
            <a:r>
              <a:rPr kumimoji="1" lang="en-US" altLang="ko-KR" dirty="0" err="1"/>
              <a:t>openstack</a:t>
            </a:r>
            <a:r>
              <a:rPr kumimoji="1" lang="en-US" altLang="ko-KR" dirty="0"/>
              <a:t> </a:t>
            </a:r>
            <a:r>
              <a:rPr kumimoji="1" lang="ko-KR" altLang="en-US" dirty="0"/>
              <a:t>클러스터에서 완전하게 제거하기 위하여</a:t>
            </a:r>
            <a:r>
              <a:rPr kumimoji="1" lang="en-US" altLang="ko-KR" dirty="0"/>
              <a:t>, </a:t>
            </a:r>
            <a:r>
              <a:rPr kumimoji="1" lang="en-US" altLang="ko-KR" dirty="0" err="1"/>
              <a:t>openstack</a:t>
            </a:r>
            <a:r>
              <a:rPr kumimoji="1" lang="en-US" altLang="ko-KR" dirty="0"/>
              <a:t> DB</a:t>
            </a:r>
            <a:r>
              <a:rPr kumimoji="1" lang="ko-KR" altLang="en-US" dirty="0"/>
              <a:t>에서 </a:t>
            </a:r>
            <a:r>
              <a:rPr kumimoji="1" lang="ko-KR" altLang="en-US" dirty="0" err="1"/>
              <a:t>감설</a:t>
            </a:r>
            <a:r>
              <a:rPr kumimoji="1" lang="ko-KR" altLang="en-US" dirty="0"/>
              <a:t> 대상 노드에 대한 서비스를 지우는 작업을 진행합니다</a:t>
            </a:r>
            <a:r>
              <a:rPr kumimoji="1" lang="en-US" altLang="ko-KR" dirty="0"/>
              <a:t>. </a:t>
            </a:r>
            <a:r>
              <a:rPr kumimoji="1" lang="ko-KR" altLang="en-US" dirty="0"/>
              <a:t>해당 작업이 완료가 되면 </a:t>
            </a:r>
            <a:r>
              <a:rPr kumimoji="1" lang="ko-KR" altLang="en-US" dirty="0" err="1"/>
              <a:t>오픈스택에서는</a:t>
            </a:r>
            <a:r>
              <a:rPr kumimoji="1" lang="ko-KR" altLang="en-US" dirty="0"/>
              <a:t> 대상 </a:t>
            </a:r>
            <a:r>
              <a:rPr kumimoji="1" lang="ko-KR" altLang="en-US" dirty="0" err="1"/>
              <a:t>감설</a:t>
            </a:r>
            <a:r>
              <a:rPr kumimoji="1" lang="ko-KR" altLang="en-US" dirty="0"/>
              <a:t> 노드는 완전하게 지워진 상태이며</a:t>
            </a:r>
            <a:r>
              <a:rPr kumimoji="1" lang="en-US" altLang="ko-KR" dirty="0"/>
              <a:t>, </a:t>
            </a:r>
            <a:r>
              <a:rPr kumimoji="1" lang="ko-KR" altLang="en-US" dirty="0" err="1"/>
              <a:t>감설</a:t>
            </a:r>
            <a:r>
              <a:rPr kumimoji="1" lang="ko-KR" altLang="en-US" dirty="0"/>
              <a:t> 대상 노드에 대한 완전한 </a:t>
            </a:r>
            <a:r>
              <a:rPr kumimoji="1" lang="ko-KR" altLang="en-US" dirty="0" err="1"/>
              <a:t>초기롸를</a:t>
            </a:r>
            <a:r>
              <a:rPr kumimoji="1" lang="ko-KR" altLang="en-US" dirty="0"/>
              <a:t> 진행하기 위하여</a:t>
            </a:r>
            <a:r>
              <a:rPr kumimoji="1" lang="en-US" altLang="ko-KR" dirty="0"/>
              <a:t>, </a:t>
            </a:r>
            <a:r>
              <a:rPr kumimoji="1" lang="en-US" altLang="ko-KR" dirty="0" err="1"/>
              <a:t>MaaS</a:t>
            </a:r>
            <a:r>
              <a:rPr kumimoji="1" lang="ko-KR" altLang="en-US" dirty="0"/>
              <a:t>를 통하여 초기 구축 당시 구성한 </a:t>
            </a:r>
            <a:r>
              <a:rPr kumimoji="1" lang="en-US" altLang="ko-KR" dirty="0"/>
              <a:t>Host OS</a:t>
            </a:r>
            <a:r>
              <a:rPr kumimoji="1" lang="ko-KR" altLang="en-US" dirty="0"/>
              <a:t>를 이용하여 </a:t>
            </a:r>
            <a:r>
              <a:rPr kumimoji="1" lang="en-US" altLang="ko-KR" dirty="0"/>
              <a:t>OS </a:t>
            </a:r>
            <a:r>
              <a:rPr kumimoji="1" lang="ko-KR" altLang="en-US" dirty="0"/>
              <a:t>초기화를 진행하게 되면 완전하게 </a:t>
            </a:r>
            <a:r>
              <a:rPr kumimoji="1" lang="ko-KR" altLang="en-US" dirty="0" err="1"/>
              <a:t>감설</a:t>
            </a:r>
            <a:r>
              <a:rPr kumimoji="1" lang="ko-KR" altLang="en-US" dirty="0"/>
              <a:t> 자동화가 완료되게 됩니다</a:t>
            </a:r>
            <a:r>
              <a:rPr kumimoji="1" lang="en-US" altLang="ko-KR" dirty="0"/>
              <a:t>.</a:t>
            </a:r>
          </a:p>
          <a:p>
            <a:endParaRPr kumimoji="1" lang="en-US" altLang="ko-Kore-KR" dirty="0"/>
          </a:p>
          <a:p>
            <a:r>
              <a:rPr kumimoji="1" lang="en-US" altLang="ko-KR" dirty="0"/>
              <a:t>2. Config </a:t>
            </a:r>
            <a:r>
              <a:rPr kumimoji="1" lang="ko-KR" altLang="en-US" dirty="0"/>
              <a:t>암호화는 </a:t>
            </a:r>
            <a:r>
              <a:rPr kumimoji="1" lang="ko-KR" altLang="en-US" dirty="0" err="1"/>
              <a:t>오픈스택이</a:t>
            </a:r>
            <a:r>
              <a:rPr kumimoji="1" lang="ko-KR" altLang="en-US" dirty="0"/>
              <a:t> 고객에게 클라우드 서비스를 제공하기 위하여는 여러 </a:t>
            </a:r>
            <a:r>
              <a:rPr kumimoji="1" lang="en-US" altLang="ko-KR" dirty="0" err="1"/>
              <a:t>openstack</a:t>
            </a:r>
            <a:r>
              <a:rPr kumimoji="1" lang="en-US" altLang="ko-KR" dirty="0"/>
              <a:t> component</a:t>
            </a:r>
            <a:r>
              <a:rPr kumimoji="1" lang="ko-KR" altLang="en-US" dirty="0"/>
              <a:t>가 존재하게 되는데</a:t>
            </a:r>
            <a:r>
              <a:rPr kumimoji="1" lang="en-US" altLang="ko-KR" dirty="0"/>
              <a:t>, </a:t>
            </a:r>
            <a:r>
              <a:rPr kumimoji="1" lang="ko-KR" altLang="en-US" dirty="0"/>
              <a:t>이러한 </a:t>
            </a:r>
            <a:r>
              <a:rPr kumimoji="1" lang="en-US" altLang="ko-KR" dirty="0"/>
              <a:t>component</a:t>
            </a:r>
            <a:r>
              <a:rPr kumimoji="1" lang="ko-KR" altLang="en-US" dirty="0"/>
              <a:t>는 </a:t>
            </a:r>
            <a:r>
              <a:rPr kumimoji="1" lang="en-US" altLang="ko-KR" dirty="0"/>
              <a:t>config </a:t>
            </a:r>
            <a:r>
              <a:rPr kumimoji="1" lang="ko-KR" altLang="en-US" dirty="0"/>
              <a:t>파일 기반으로 프로세스가 구동되는 방식으로 진행되고 있습니다</a:t>
            </a:r>
            <a:r>
              <a:rPr kumimoji="1" lang="en-US" altLang="ko-KR" dirty="0"/>
              <a:t>. </a:t>
            </a:r>
            <a:r>
              <a:rPr kumimoji="1" lang="ko-KR" altLang="en-US" dirty="0"/>
              <a:t>이러한 </a:t>
            </a:r>
            <a:r>
              <a:rPr kumimoji="1" lang="en-US" altLang="ko-KR" dirty="0"/>
              <a:t>Config </a:t>
            </a:r>
            <a:r>
              <a:rPr kumimoji="1" lang="ko-KR" altLang="en-US" dirty="0"/>
              <a:t>파일이 변동되거나 허가</a:t>
            </a:r>
            <a:r>
              <a:rPr kumimoji="1" lang="en-US" altLang="ko-KR" dirty="0"/>
              <a:t>/</a:t>
            </a:r>
            <a:r>
              <a:rPr kumimoji="1" lang="ko-KR" altLang="en-US" dirty="0"/>
              <a:t>허용되지 않은 인원이 해당 파일을 </a:t>
            </a:r>
            <a:r>
              <a:rPr kumimoji="1" lang="ko-KR" altLang="en-US" dirty="0" err="1"/>
              <a:t>무작위하게</a:t>
            </a:r>
            <a:r>
              <a:rPr kumimoji="1" lang="ko-KR" altLang="en-US" dirty="0"/>
              <a:t> 수정할 경우 해당 </a:t>
            </a:r>
            <a:r>
              <a:rPr kumimoji="1" lang="en-US" altLang="ko-KR" dirty="0" err="1"/>
              <a:t>Openstack</a:t>
            </a:r>
            <a:r>
              <a:rPr kumimoji="1" lang="en-US" altLang="ko-KR" dirty="0"/>
              <a:t> Component</a:t>
            </a:r>
            <a:r>
              <a:rPr kumimoji="1" lang="ko-KR" altLang="en-US" dirty="0"/>
              <a:t>에 옵션값</a:t>
            </a:r>
            <a:r>
              <a:rPr kumimoji="1" lang="en-US" altLang="ko-KR" dirty="0"/>
              <a:t>,</a:t>
            </a:r>
            <a:r>
              <a:rPr kumimoji="1" lang="ko-KR" altLang="en-US" dirty="0" err="1"/>
              <a:t>튜닝값이</a:t>
            </a:r>
            <a:r>
              <a:rPr kumimoji="1" lang="ko-KR" altLang="en-US" dirty="0"/>
              <a:t> 바뀌게 될 뿐만 아니라</a:t>
            </a:r>
            <a:r>
              <a:rPr kumimoji="1" lang="en-US" altLang="ko-KR" dirty="0"/>
              <a:t>, </a:t>
            </a:r>
            <a:r>
              <a:rPr kumimoji="1" lang="ko-KR" altLang="en-US" dirty="0"/>
              <a:t>잘못 수정할 경우 </a:t>
            </a:r>
            <a:r>
              <a:rPr kumimoji="1" lang="en-US" altLang="ko-KR" dirty="0" err="1"/>
              <a:t>Openstack</a:t>
            </a:r>
            <a:r>
              <a:rPr kumimoji="1" lang="en-US" altLang="ko-KR" dirty="0"/>
              <a:t> Component</a:t>
            </a:r>
            <a:r>
              <a:rPr kumimoji="1" lang="ko-KR" altLang="en-US" dirty="0"/>
              <a:t>가 </a:t>
            </a:r>
            <a:r>
              <a:rPr kumimoji="1" lang="ko-KR" altLang="en-US" dirty="0" err="1"/>
              <a:t>기동되지</a:t>
            </a:r>
            <a:r>
              <a:rPr kumimoji="1" lang="ko-KR" altLang="en-US" dirty="0"/>
              <a:t> 않아 </a:t>
            </a:r>
            <a:r>
              <a:rPr kumimoji="1" lang="ko-KR" altLang="en-US" dirty="0" err="1"/>
              <a:t>오픈스택</a:t>
            </a:r>
            <a:r>
              <a:rPr kumimoji="1" lang="ko-KR" altLang="en-US" dirty="0"/>
              <a:t> 서비스에 문제가 될 수 있는 여지가 있게 됩니다</a:t>
            </a:r>
            <a:r>
              <a:rPr kumimoji="1" lang="en-US" altLang="ko-KR" dirty="0"/>
              <a:t>. </a:t>
            </a:r>
            <a:r>
              <a:rPr kumimoji="1" lang="ko-KR" altLang="en-US" dirty="0"/>
              <a:t>이러한 문제를 사전에 방지하고자 </a:t>
            </a:r>
            <a:r>
              <a:rPr kumimoji="1" lang="en-US" altLang="ko-KR" dirty="0"/>
              <a:t>okestro</a:t>
            </a:r>
            <a:r>
              <a:rPr kumimoji="1" lang="ko-KR" altLang="en-US" dirty="0"/>
              <a:t>는 </a:t>
            </a:r>
            <a:r>
              <a:rPr kumimoji="1" lang="en-US" altLang="ko-KR" dirty="0"/>
              <a:t>config </a:t>
            </a:r>
            <a:r>
              <a:rPr kumimoji="1" lang="ko-KR" altLang="en-US" dirty="0"/>
              <a:t>파일에 대한 암호화를 진행하게 되었고</a:t>
            </a:r>
            <a:r>
              <a:rPr kumimoji="1" lang="en-US" altLang="ko-KR" dirty="0"/>
              <a:t>, ansible</a:t>
            </a:r>
            <a:r>
              <a:rPr kumimoji="1" lang="ko-KR" altLang="en-US" dirty="0"/>
              <a:t>을 통하여 </a:t>
            </a:r>
            <a:r>
              <a:rPr kumimoji="1" lang="ko-KR" altLang="en-US" dirty="0" err="1"/>
              <a:t>오픈스택을</a:t>
            </a:r>
            <a:r>
              <a:rPr kumimoji="1" lang="ko-KR" altLang="en-US" dirty="0"/>
              <a:t> 배포를 완료 </a:t>
            </a:r>
            <a:r>
              <a:rPr kumimoji="1" lang="ko-KR" altLang="en-US" dirty="0" err="1"/>
              <a:t>한후에</a:t>
            </a:r>
            <a:r>
              <a:rPr kumimoji="1" lang="ko-KR" altLang="en-US" dirty="0"/>
              <a:t> </a:t>
            </a:r>
            <a:r>
              <a:rPr kumimoji="1" lang="en-US" altLang="ko-KR" dirty="0"/>
              <a:t>config </a:t>
            </a:r>
            <a:r>
              <a:rPr kumimoji="1" lang="ko-KR" altLang="en-US" dirty="0"/>
              <a:t>파일에 암호화를 진행하여 담당자의 </a:t>
            </a:r>
            <a:r>
              <a:rPr kumimoji="1" lang="en-US" altLang="ko-KR" dirty="0"/>
              <a:t>private key</a:t>
            </a:r>
            <a:r>
              <a:rPr kumimoji="1" lang="ko-KR" altLang="en-US" dirty="0" err="1"/>
              <a:t>를</a:t>
            </a:r>
            <a:r>
              <a:rPr kumimoji="1" lang="ko-KR" altLang="en-US" dirty="0"/>
              <a:t> 통한 </a:t>
            </a:r>
            <a:r>
              <a:rPr kumimoji="1" lang="ko-KR" altLang="en-US" dirty="0" err="1"/>
              <a:t>복호화</a:t>
            </a:r>
            <a:r>
              <a:rPr kumimoji="1" lang="ko-KR" altLang="en-US" dirty="0"/>
              <a:t> 없이는 해당 </a:t>
            </a:r>
            <a:r>
              <a:rPr kumimoji="1" lang="en-US" altLang="ko-KR" dirty="0"/>
              <a:t>Config</a:t>
            </a:r>
            <a:r>
              <a:rPr kumimoji="1" lang="ko-KR" altLang="en-US" dirty="0" err="1"/>
              <a:t>를</a:t>
            </a:r>
            <a:r>
              <a:rPr kumimoji="1" lang="ko-KR" altLang="en-US" dirty="0"/>
              <a:t> 보지 못하도록 설정하게 됩니다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3. CVE/CCE </a:t>
            </a:r>
            <a:r>
              <a:rPr kumimoji="1" lang="ko-KR" altLang="en-US" dirty="0"/>
              <a:t>점검은 </a:t>
            </a:r>
            <a:r>
              <a:rPr kumimoji="1" lang="en-US" altLang="ko-KR" dirty="0"/>
              <a:t>Host OS</a:t>
            </a:r>
            <a:r>
              <a:rPr kumimoji="1" lang="ko-KR" altLang="en-US" dirty="0"/>
              <a:t>위에 구성된 프로세스나 프로세스에 대한 설정이 취약할 경우 조치를 </a:t>
            </a:r>
            <a:r>
              <a:rPr kumimoji="1" lang="ko-KR" altLang="en-US" dirty="0" err="1"/>
              <a:t>진행해야하고</a:t>
            </a:r>
            <a:r>
              <a:rPr kumimoji="1" lang="en-US" altLang="ko-KR" dirty="0"/>
              <a:t>, </a:t>
            </a:r>
            <a:r>
              <a:rPr kumimoji="1" lang="ko-KR" altLang="en-US" dirty="0"/>
              <a:t>매번 업데이트 되는 취약점 항목에 대하여 사용하는 프로세스가 구성되어 있을 경우 조치를 진행하여야 하는데</a:t>
            </a:r>
            <a:r>
              <a:rPr kumimoji="1" lang="en-US" altLang="ko-KR" dirty="0"/>
              <a:t>, </a:t>
            </a:r>
            <a:r>
              <a:rPr kumimoji="1" lang="ko-KR" altLang="en-US" dirty="0"/>
              <a:t>이러한 항목에 대한 주기적인 업데이트는 폐쇄적인 </a:t>
            </a:r>
            <a:r>
              <a:rPr kumimoji="1" lang="en-US" altLang="ko-KR" dirty="0"/>
              <a:t>private </a:t>
            </a:r>
            <a:r>
              <a:rPr kumimoji="1" lang="ko-KR" altLang="en-US" dirty="0"/>
              <a:t>클라우드 환경상 수동으로 업데이트를 진행하여야 하나</a:t>
            </a:r>
            <a:r>
              <a:rPr kumimoji="1" lang="en-US" altLang="ko-KR" dirty="0"/>
              <a:t>, </a:t>
            </a:r>
            <a:r>
              <a:rPr kumimoji="1" lang="ko-KR" altLang="en-US" dirty="0"/>
              <a:t>항목에 대한 점검 및 조치는 자동화를 통하여 진행을 하게 되어 운영자는 업데이트 된 자동화 파일을 이용하여 대상 노드에 대한 자동화된 </a:t>
            </a:r>
            <a:r>
              <a:rPr kumimoji="1" lang="en-US" altLang="ko-KR" dirty="0" err="1"/>
              <a:t>cve</a:t>
            </a:r>
            <a:r>
              <a:rPr kumimoji="1" lang="en-US" altLang="ko-KR" dirty="0"/>
              <a:t>/</a:t>
            </a:r>
            <a:r>
              <a:rPr kumimoji="1" lang="en-US" altLang="ko-KR" dirty="0" err="1"/>
              <a:t>cce</a:t>
            </a:r>
            <a:r>
              <a:rPr kumimoji="1" lang="en-US" altLang="ko-KR" dirty="0"/>
              <a:t> </a:t>
            </a:r>
            <a:r>
              <a:rPr kumimoji="1" lang="ko-KR" altLang="en-US" dirty="0"/>
              <a:t>점검 및 조치를 진행하게 됩니다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4. VM </a:t>
            </a:r>
            <a:r>
              <a:rPr kumimoji="1" lang="ko-KR" altLang="en-US" dirty="0"/>
              <a:t>관리는 </a:t>
            </a:r>
            <a:r>
              <a:rPr kumimoji="1" lang="en-US" altLang="ko-KR" dirty="0"/>
              <a:t> Host OS</a:t>
            </a:r>
            <a:r>
              <a:rPr kumimoji="1" lang="ko-KR" altLang="en-US" dirty="0"/>
              <a:t>에 </a:t>
            </a:r>
            <a:r>
              <a:rPr kumimoji="1" lang="en-US" altLang="ko-KR" dirty="0"/>
              <a:t>internal port</a:t>
            </a:r>
            <a:r>
              <a:rPr kumimoji="1" lang="ko-KR" altLang="en-US" dirty="0"/>
              <a:t>를 이용하여 </a:t>
            </a:r>
            <a:r>
              <a:rPr kumimoji="1" lang="ko-Kore-KR" altLang="en-US" dirty="0"/>
              <a:t>구성되어 있는 가상머신에 대한 관리를 진행하게 됩니다</a:t>
            </a:r>
            <a:r>
              <a:rPr kumimoji="1" lang="en-US" altLang="ko-Kore-KR" dirty="0"/>
              <a:t>. Okestro-automation</a:t>
            </a:r>
            <a:r>
              <a:rPr kumimoji="1" lang="ko-Kore-KR" altLang="en-US" dirty="0"/>
              <a:t>은 운영되고 있는 가상머신에 대한 종속성 및 영향성을 최소화 하기 위하여 물리노드와 가상머신이 통신이 되는 </a:t>
            </a:r>
            <a:r>
              <a:rPr kumimoji="1" lang="en-US" altLang="ko-Kore-KR" dirty="0"/>
              <a:t>i</a:t>
            </a:r>
            <a:r>
              <a:rPr kumimoji="1" lang="en-US" altLang="ko-KR" dirty="0"/>
              <a:t>nternal port</a:t>
            </a:r>
            <a:r>
              <a:rPr kumimoji="1" lang="ko-KR" altLang="en-US" dirty="0"/>
              <a:t>를 구성하여 해당 </a:t>
            </a:r>
            <a:r>
              <a:rPr kumimoji="1" lang="en-US" altLang="ko-KR" dirty="0"/>
              <a:t>port</a:t>
            </a:r>
            <a:r>
              <a:rPr kumimoji="1" lang="ko-KR" altLang="en-US" dirty="0"/>
              <a:t>를 통하여 </a:t>
            </a:r>
            <a:r>
              <a:rPr kumimoji="1" lang="en-US" altLang="ko-KR" dirty="0"/>
              <a:t>Okestro-automation</a:t>
            </a:r>
            <a:r>
              <a:rPr kumimoji="1" lang="ko-KR" altLang="en-US" dirty="0"/>
              <a:t>에서 진행하는 </a:t>
            </a:r>
            <a:r>
              <a:rPr kumimoji="1" lang="en-US" altLang="ko-KR" dirty="0"/>
              <a:t>VM </a:t>
            </a:r>
            <a:r>
              <a:rPr kumimoji="1" lang="ko-KR" altLang="en-US" dirty="0"/>
              <a:t>관리 자동화를 진행하게 됩니다</a:t>
            </a:r>
            <a:r>
              <a:rPr kumimoji="1" lang="en-US" altLang="ko-KR" dirty="0"/>
              <a:t>.</a:t>
            </a:r>
          </a:p>
          <a:p>
            <a:r>
              <a:rPr kumimoji="1" lang="ko-Kore-KR" altLang="en-US" dirty="0"/>
              <a:t>이렇게 </a:t>
            </a:r>
            <a:r>
              <a:rPr kumimoji="1" lang="en-US" altLang="ko-Kore-KR" dirty="0"/>
              <a:t>I</a:t>
            </a:r>
            <a:r>
              <a:rPr kumimoji="1" lang="en-US" altLang="ko-KR" dirty="0"/>
              <a:t>nternal-port</a:t>
            </a:r>
            <a:r>
              <a:rPr kumimoji="1" lang="ko-KR" altLang="en-US" dirty="0"/>
              <a:t>로 구성되게 되면 가상머신이 사용하는 </a:t>
            </a:r>
            <a:r>
              <a:rPr kumimoji="1" lang="en-US" altLang="ko-KR" dirty="0"/>
              <a:t>overlay </a:t>
            </a:r>
            <a:r>
              <a:rPr kumimoji="1" lang="ko-KR" altLang="en-US" dirty="0"/>
              <a:t>네트워크</a:t>
            </a:r>
            <a:r>
              <a:rPr kumimoji="1" lang="en-US" altLang="ko-KR" dirty="0"/>
              <a:t>(</a:t>
            </a:r>
            <a:r>
              <a:rPr kumimoji="1" lang="ko-KR" altLang="en-US" dirty="0"/>
              <a:t>사설 네트워크</a:t>
            </a:r>
            <a:r>
              <a:rPr kumimoji="1" lang="en-US" altLang="ko-KR" dirty="0"/>
              <a:t>)</a:t>
            </a:r>
            <a:r>
              <a:rPr kumimoji="1" lang="ko-KR" altLang="en-US" dirty="0"/>
              <a:t>에 물리 </a:t>
            </a:r>
            <a:r>
              <a:rPr kumimoji="1" lang="en-US" altLang="ko-KR" dirty="0"/>
              <a:t>Host</a:t>
            </a:r>
            <a:r>
              <a:rPr kumimoji="1" lang="ko-KR" altLang="en-US" dirty="0"/>
              <a:t>에서 접근이 가능하게 되며</a:t>
            </a:r>
            <a:r>
              <a:rPr kumimoji="1" lang="en-US" altLang="ko-KR" dirty="0"/>
              <a:t>, </a:t>
            </a:r>
            <a:r>
              <a:rPr kumimoji="1" lang="ko-KR" altLang="en-US" dirty="0"/>
              <a:t>이를 통해 </a:t>
            </a:r>
            <a:r>
              <a:rPr kumimoji="1" lang="en-US" altLang="ko-KR" dirty="0"/>
              <a:t>OS</a:t>
            </a:r>
            <a:r>
              <a:rPr kumimoji="1" lang="ko-KR" altLang="en-US" dirty="0"/>
              <a:t>만 설치되어 있는 가상머신에 대하여 고객이 원하는 미들웨어 서비스에 대한 배포를 가능하도록  하였으며</a:t>
            </a:r>
            <a:r>
              <a:rPr kumimoji="1" lang="en-US" altLang="ko-KR" dirty="0"/>
              <a:t>, Guest </a:t>
            </a:r>
            <a:r>
              <a:rPr kumimoji="1" lang="en-US" altLang="ko-KR" dirty="0" err="1"/>
              <a:t>Os</a:t>
            </a:r>
            <a:r>
              <a:rPr kumimoji="1" lang="ko-KR" altLang="en-US" dirty="0"/>
              <a:t>에 종속되지 않는 </a:t>
            </a:r>
            <a:r>
              <a:rPr kumimoji="1" lang="ko-KR" altLang="en-US" dirty="0" err="1"/>
              <a:t>다앙햔</a:t>
            </a:r>
            <a:r>
              <a:rPr kumimoji="1" lang="ko-KR" altLang="en-US" dirty="0"/>
              <a:t> </a:t>
            </a:r>
            <a:r>
              <a:rPr kumimoji="1" lang="en-US" altLang="ko-KR" dirty="0"/>
              <a:t>Guest OS</a:t>
            </a:r>
            <a:r>
              <a:rPr kumimoji="1" lang="ko-KR" altLang="en-US" dirty="0"/>
              <a:t>에 구성되는 미들웨어 서비스</a:t>
            </a:r>
            <a:r>
              <a:rPr kumimoji="1" lang="en-US" altLang="ko-KR" dirty="0"/>
              <a:t>(</a:t>
            </a:r>
            <a:r>
              <a:rPr kumimoji="1" lang="en-US" altLang="ko-KR" dirty="0" err="1"/>
              <a:t>Postgresql</a:t>
            </a:r>
            <a:r>
              <a:rPr kumimoji="1" lang="en-US" altLang="ko-KR" dirty="0"/>
              <a:t> DB, Maria DB, Tomcat… </a:t>
            </a:r>
            <a:r>
              <a:rPr kumimoji="1" lang="ko-KR" altLang="en-US" dirty="0"/>
              <a:t>등</a:t>
            </a:r>
            <a:r>
              <a:rPr kumimoji="1" lang="en-US" altLang="ko-KR" dirty="0"/>
              <a:t>)</a:t>
            </a:r>
            <a:r>
              <a:rPr kumimoji="1" lang="ko-KR" altLang="en-US" dirty="0"/>
              <a:t>을 배포하도록 자동화 하였습니다</a:t>
            </a:r>
            <a:r>
              <a:rPr kumimoji="1" lang="en-US" altLang="ko-KR" dirty="0"/>
              <a:t>.</a:t>
            </a:r>
          </a:p>
          <a:p>
            <a:r>
              <a:rPr kumimoji="1" lang="ko-Kore-KR" altLang="en-US" dirty="0"/>
              <a:t>또한 이러한 가상머신에 대한 미들웨어 서비스 배포 뿐만 아니라</a:t>
            </a:r>
            <a:r>
              <a:rPr kumimoji="1" lang="en-US" altLang="ko-Kore-KR" dirty="0"/>
              <a:t>, </a:t>
            </a:r>
            <a:r>
              <a:rPr kumimoji="1" lang="ko-Kore-KR" altLang="en-US" dirty="0"/>
              <a:t>서비스 되는 가상머신에 안정성과 퍼포먼스에 고도화를 진행하기 위하여</a:t>
            </a:r>
            <a:r>
              <a:rPr kumimoji="1" lang="en-US" altLang="ko-Kore-KR" dirty="0"/>
              <a:t>, Guest OS </a:t>
            </a:r>
            <a:r>
              <a:rPr kumimoji="1" lang="ko-Kore-KR" altLang="en-US" dirty="0"/>
              <a:t>별 미들웨어 서비스 별로 최적화 된 튜닝 배포도 진행하고 있습니다</a:t>
            </a:r>
            <a:r>
              <a:rPr kumimoji="1" lang="en-US" altLang="ko-Kore-KR" dirty="0"/>
              <a:t>.</a:t>
            </a:r>
          </a:p>
          <a:p>
            <a:r>
              <a:rPr kumimoji="1" lang="ko-Kore-KR" altLang="en-US" dirty="0"/>
              <a:t>뿐만 아니라 가상머신에 대한 </a:t>
            </a:r>
            <a:r>
              <a:rPr kumimoji="1" lang="en-US" altLang="ko-Kore-KR" dirty="0"/>
              <a:t>Guest OS </a:t>
            </a:r>
            <a:r>
              <a:rPr kumimoji="1" lang="ko-Kore-KR" altLang="en-US" dirty="0"/>
              <a:t>버전 패치 </a:t>
            </a:r>
            <a:r>
              <a:rPr kumimoji="1" lang="en-US" altLang="ko-Kore-KR" dirty="0"/>
              <a:t>(</a:t>
            </a:r>
            <a:r>
              <a:rPr kumimoji="1" lang="ko-KR" altLang="en-US" dirty="0"/>
              <a:t> </a:t>
            </a:r>
            <a:r>
              <a:rPr kumimoji="1" lang="en-US" altLang="ko-KR" dirty="0"/>
              <a:t>ex. ubuntu20.04 -&gt; ubuntu22.04)</a:t>
            </a:r>
            <a:r>
              <a:rPr kumimoji="1" lang="ko-KR" altLang="en-US" dirty="0"/>
              <a:t>도 해당 자동화를 통하여 진행하게 됩니다</a:t>
            </a:r>
            <a:r>
              <a:rPr kumimoji="1" lang="en-US" altLang="ko-KR" dirty="0"/>
              <a:t>.</a:t>
            </a:r>
          </a:p>
          <a:p>
            <a:endParaRPr kumimoji="1" lang="en-US" altLang="ko-Kore-KR" dirty="0"/>
          </a:p>
          <a:p>
            <a:r>
              <a:rPr kumimoji="1" lang="en-US" altLang="ko-KR" dirty="0"/>
              <a:t>5. </a:t>
            </a:r>
            <a:r>
              <a:rPr kumimoji="1" lang="ko-KR" altLang="en-US" dirty="0"/>
              <a:t>장애감지</a:t>
            </a:r>
            <a:r>
              <a:rPr kumimoji="1" lang="en-US" altLang="ko-KR" dirty="0"/>
              <a:t>/</a:t>
            </a:r>
            <a:r>
              <a:rPr kumimoji="1" lang="ko-KR" altLang="en-US" dirty="0"/>
              <a:t>장애복구는 </a:t>
            </a:r>
            <a:r>
              <a:rPr kumimoji="1" lang="en-US" altLang="ko-KR" dirty="0" err="1"/>
              <a:t>openstack</a:t>
            </a:r>
            <a:r>
              <a:rPr kumimoji="1" lang="ko-KR" altLang="en-US" dirty="0"/>
              <a:t>에 클러스터로 구성된 서비스에 대한 정상적인 장애복구 자동화 서비스입니다</a:t>
            </a:r>
            <a:r>
              <a:rPr kumimoji="1" lang="en-US" altLang="ko-KR" dirty="0"/>
              <a:t>. </a:t>
            </a:r>
            <a:r>
              <a:rPr kumimoji="1" lang="ko-KR" altLang="en-US" dirty="0" err="1"/>
              <a:t>오픈스택에서는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오픈스택</a:t>
            </a:r>
            <a:r>
              <a:rPr kumimoji="1" lang="ko-KR" altLang="en-US" dirty="0"/>
              <a:t> 정보를 저장하는 </a:t>
            </a:r>
            <a:r>
              <a:rPr kumimoji="1" lang="ko-KR" altLang="en-US" dirty="0" err="1"/>
              <a:t>오픈스택</a:t>
            </a:r>
            <a:r>
              <a:rPr kumimoji="1" lang="ko-KR" altLang="en-US" dirty="0"/>
              <a:t> </a:t>
            </a:r>
            <a:r>
              <a:rPr kumimoji="1" lang="en-US" altLang="ko-KR" dirty="0"/>
              <a:t>DB</a:t>
            </a:r>
            <a:r>
              <a:rPr kumimoji="1" lang="ko-KR" altLang="en-US" dirty="0"/>
              <a:t>가</a:t>
            </a:r>
            <a:r>
              <a:rPr kumimoji="1" lang="en-US" altLang="ko-KR" dirty="0"/>
              <a:t> 3</a:t>
            </a:r>
            <a:r>
              <a:rPr kumimoji="1" lang="ko-KR" altLang="en-US" dirty="0"/>
              <a:t>중화 </a:t>
            </a:r>
            <a:r>
              <a:rPr kumimoji="1" lang="ko-KR" altLang="en-US" dirty="0" err="1"/>
              <a:t>구성되어있고</a:t>
            </a:r>
            <a:r>
              <a:rPr kumimoji="1" lang="en-US" altLang="ko-KR" dirty="0"/>
              <a:t>, </a:t>
            </a:r>
            <a:r>
              <a:rPr kumimoji="1" lang="en-US" altLang="ko-KR" dirty="0" err="1"/>
              <a:t>openstack</a:t>
            </a:r>
            <a:r>
              <a:rPr kumimoji="1" lang="en-US" altLang="ko-KR" dirty="0"/>
              <a:t> component</a:t>
            </a:r>
            <a:r>
              <a:rPr kumimoji="1" lang="ko-KR" altLang="en-US" dirty="0"/>
              <a:t>간 </a:t>
            </a:r>
            <a:r>
              <a:rPr kumimoji="1" lang="en-US" altLang="ko-KR" dirty="0" err="1"/>
              <a:t>api</a:t>
            </a:r>
            <a:r>
              <a:rPr kumimoji="1" lang="en-US" altLang="ko-KR" dirty="0"/>
              <a:t> </a:t>
            </a:r>
            <a:r>
              <a:rPr kumimoji="1" lang="ko-KR" altLang="en-US" dirty="0"/>
              <a:t>명령어를 전달하는 </a:t>
            </a:r>
            <a:r>
              <a:rPr kumimoji="1" lang="ko-KR" altLang="en-US" dirty="0" err="1"/>
              <a:t>메시징큐</a:t>
            </a:r>
            <a:r>
              <a:rPr kumimoji="1" lang="ko-KR" altLang="en-US" dirty="0"/>
              <a:t> 클러스터링 서비스</a:t>
            </a:r>
            <a:r>
              <a:rPr kumimoji="1" lang="en-US" altLang="ko-KR" dirty="0"/>
              <a:t>(</a:t>
            </a:r>
            <a:r>
              <a:rPr kumimoji="1" lang="en-US" altLang="ko-KR" dirty="0" err="1"/>
              <a:t>rabbitmq</a:t>
            </a:r>
            <a:r>
              <a:rPr kumimoji="1" lang="en-US" altLang="ko-KR" dirty="0"/>
              <a:t>), </a:t>
            </a:r>
            <a:r>
              <a:rPr kumimoji="1" lang="en-US" altLang="ko-KR" dirty="0" err="1"/>
              <a:t>openstack</a:t>
            </a:r>
            <a:r>
              <a:rPr kumimoji="1" lang="en-US" altLang="ko-KR" dirty="0"/>
              <a:t> </a:t>
            </a:r>
            <a:r>
              <a:rPr kumimoji="1" lang="ko-KR" altLang="en-US" dirty="0"/>
              <a:t>컨트롤러에 </a:t>
            </a:r>
            <a:r>
              <a:rPr kumimoji="1" lang="en-US" altLang="ko-KR" dirty="0"/>
              <a:t>3</a:t>
            </a:r>
            <a:r>
              <a:rPr kumimoji="1" lang="ko-KR" altLang="en-US" dirty="0"/>
              <a:t>중화 서비스를 구성하는 </a:t>
            </a:r>
            <a:r>
              <a:rPr kumimoji="1" lang="en-US" altLang="ko-KR" dirty="0"/>
              <a:t>PCS </a:t>
            </a:r>
            <a:r>
              <a:rPr kumimoji="1" lang="ko-KR" altLang="en-US" dirty="0"/>
              <a:t>서비스가 구성되어 있습니다</a:t>
            </a:r>
            <a:r>
              <a:rPr kumimoji="1" lang="en-US" altLang="ko-KR" dirty="0"/>
              <a:t>.</a:t>
            </a:r>
          </a:p>
          <a:p>
            <a:r>
              <a:rPr kumimoji="1" lang="ko-Kore-KR" altLang="en-US" dirty="0"/>
              <a:t>이렇게 오픈스택에서는 클러스터링 구성되어 있는 서비스가 존재하는데</a:t>
            </a:r>
            <a:r>
              <a:rPr kumimoji="1" lang="en-US" altLang="ko-Kore-KR" dirty="0"/>
              <a:t>, </a:t>
            </a:r>
            <a:r>
              <a:rPr kumimoji="1" lang="ko-Kore-KR" altLang="en-US" dirty="0"/>
              <a:t>해당 클러스터가 깨질경우 오픈스택 서비스에 중요한 장애가 발생하게 될 수 있으므로</a:t>
            </a:r>
            <a:r>
              <a:rPr kumimoji="1" lang="en-US" altLang="ko-Kore-KR" dirty="0"/>
              <a:t>, </a:t>
            </a:r>
            <a:r>
              <a:rPr kumimoji="1" lang="ko-Kore-KR" altLang="en-US" dirty="0"/>
              <a:t>운영적인 측면에서는 큰 위험요소로 발생 할 수 있습니다</a:t>
            </a:r>
            <a:r>
              <a:rPr kumimoji="1" lang="en-US" altLang="ko-Kore-KR" dirty="0"/>
              <a:t>. </a:t>
            </a:r>
            <a:r>
              <a:rPr kumimoji="1" lang="ko-Kore-KR" altLang="en-US" dirty="0"/>
              <a:t>이를 극복하고자 </a:t>
            </a:r>
            <a:r>
              <a:rPr kumimoji="1" lang="en-US" altLang="ko-Kore-KR" dirty="0"/>
              <a:t>okestro-automation</a:t>
            </a:r>
            <a:r>
              <a:rPr kumimoji="1" lang="ko-Kore-KR" altLang="en-US" dirty="0"/>
              <a:t>에서 이러한 클러스터링 서비스에 대한 장애 감지를 진행하고</a:t>
            </a:r>
            <a:r>
              <a:rPr kumimoji="1" lang="en-US" altLang="ko-Kore-KR" dirty="0"/>
              <a:t>, </a:t>
            </a:r>
            <a:r>
              <a:rPr kumimoji="1" lang="ko-Kore-KR" altLang="en-US" dirty="0"/>
              <a:t>이러한 장애 포인트에 부합 할 경우 자동적으로 클러스터링 복구 서비스를 제공 하므로써 안정적인 서비스를 제공하고자 합니다</a:t>
            </a:r>
            <a:r>
              <a:rPr kumimoji="1" lang="en-US" altLang="ko-Kore-KR" dirty="0"/>
              <a:t>.</a:t>
            </a:r>
          </a:p>
          <a:p>
            <a:endParaRPr kumimoji="1" lang="en-US" altLang="ko-Kore-KR" dirty="0"/>
          </a:p>
          <a:p>
            <a:r>
              <a:rPr kumimoji="1" lang="en-US" altLang="ko-KR" dirty="0"/>
              <a:t>6. </a:t>
            </a:r>
            <a:r>
              <a:rPr kumimoji="1" lang="ko-KR" altLang="en-US" dirty="0"/>
              <a:t>모니터링 시각화를 통하여 운영자는 안정적인 </a:t>
            </a:r>
            <a:r>
              <a:rPr kumimoji="1" lang="ko-KR" altLang="en-US" dirty="0" err="1"/>
              <a:t>오픈스택</a:t>
            </a:r>
            <a:r>
              <a:rPr kumimoji="1" lang="ko-KR" altLang="en-US" dirty="0"/>
              <a:t> 서비스에 대한 현황 파악을 진행 할 수 있습니다</a:t>
            </a:r>
            <a:r>
              <a:rPr kumimoji="1" lang="en-US" altLang="ko-KR" dirty="0"/>
              <a:t>. Okestro-automation</a:t>
            </a:r>
            <a:r>
              <a:rPr kumimoji="1" lang="ko-KR" altLang="en-US" dirty="0"/>
              <a:t>은 이러한 서비스를 운영자에게 제공하고 있으며</a:t>
            </a:r>
            <a:r>
              <a:rPr kumimoji="1" lang="en-US" altLang="ko-KR" dirty="0"/>
              <a:t>, </a:t>
            </a:r>
            <a:r>
              <a:rPr kumimoji="1" lang="ko-KR" altLang="en-US" dirty="0"/>
              <a:t>모니터링 서비스가 실제 </a:t>
            </a:r>
            <a:r>
              <a:rPr kumimoji="1" lang="ko-KR" altLang="en-US" dirty="0" err="1"/>
              <a:t>오픈스택</a:t>
            </a:r>
            <a:r>
              <a:rPr kumimoji="1" lang="ko-KR" altLang="en-US" dirty="0"/>
              <a:t> 서비스에 영향이 </a:t>
            </a:r>
            <a:r>
              <a:rPr kumimoji="1" lang="ko-KR" altLang="en-US" dirty="0" err="1"/>
              <a:t>안가도록</a:t>
            </a:r>
            <a:r>
              <a:rPr kumimoji="1" lang="ko-KR" altLang="en-US" dirty="0"/>
              <a:t> </a:t>
            </a:r>
            <a:r>
              <a:rPr kumimoji="1" lang="en-US" altLang="ko-KR" dirty="0"/>
              <a:t>agentless </a:t>
            </a:r>
            <a:r>
              <a:rPr kumimoji="1" lang="ko-KR" altLang="en-US" dirty="0"/>
              <a:t>방식에 </a:t>
            </a:r>
            <a:r>
              <a:rPr kumimoji="1" lang="en-US" altLang="ko-KR" dirty="0"/>
              <a:t>Prometheus exporter </a:t>
            </a:r>
            <a:r>
              <a:rPr kumimoji="1" lang="ko-KR" altLang="en-US" dirty="0"/>
              <a:t>모니터링 시스템을 구현하였습니다</a:t>
            </a:r>
            <a:r>
              <a:rPr kumimoji="1" lang="en-US" altLang="ko-KR" dirty="0"/>
              <a:t>.</a:t>
            </a:r>
          </a:p>
          <a:p>
            <a:r>
              <a:rPr kumimoji="1" lang="en-US" altLang="ko-Kore-KR" dirty="0"/>
              <a:t> </a:t>
            </a:r>
            <a:r>
              <a:rPr kumimoji="1" lang="ko-Kore-KR" altLang="en-US" dirty="0"/>
              <a:t>먼저 물리장비에 대한 리소스</a:t>
            </a:r>
            <a:r>
              <a:rPr kumimoji="1" lang="en-US" altLang="ko-KR" dirty="0"/>
              <a:t>(</a:t>
            </a:r>
            <a:r>
              <a:rPr kumimoji="1" lang="en-US" altLang="ko-KR" dirty="0" err="1"/>
              <a:t>cpu,memory</a:t>
            </a:r>
            <a:r>
              <a:rPr kumimoji="1" lang="en-US" altLang="ko-KR" dirty="0"/>
              <a:t>, </a:t>
            </a:r>
            <a:r>
              <a:rPr kumimoji="1" lang="ko-KR" altLang="en-US" dirty="0"/>
              <a:t>등</a:t>
            </a:r>
            <a:r>
              <a:rPr kumimoji="1" lang="en-US" altLang="ko-KR" dirty="0"/>
              <a:t>)</a:t>
            </a:r>
            <a:r>
              <a:rPr kumimoji="1" lang="ko-KR" altLang="en-US" dirty="0"/>
              <a:t>과 같은 물리장비에 자원 모니터링을 제공하고 물리장비 자체에 하드웨어 적인 결함을 파악하기 위하여 </a:t>
            </a:r>
            <a:r>
              <a:rPr kumimoji="1" lang="en-US" altLang="ko-KR" dirty="0" err="1"/>
              <a:t>ipmi</a:t>
            </a:r>
            <a:r>
              <a:rPr kumimoji="1" lang="en-US" altLang="ko-KR" dirty="0"/>
              <a:t> </a:t>
            </a:r>
            <a:r>
              <a:rPr kumimoji="1" lang="ko-KR" altLang="en-US" dirty="0"/>
              <a:t>프로토콜을 연동하여 물리장비 하드웨어에 대한 상태를 수집하여 시각화를 진행하고 있습니다</a:t>
            </a:r>
            <a:r>
              <a:rPr kumimoji="1" lang="en-US" altLang="ko-KR" dirty="0"/>
              <a:t>.</a:t>
            </a:r>
          </a:p>
          <a:p>
            <a:r>
              <a:rPr kumimoji="1" lang="ko-Kore-KR" altLang="en-US" dirty="0"/>
              <a:t>또한 </a:t>
            </a:r>
            <a:r>
              <a:rPr kumimoji="1" lang="en-US" altLang="ko-Kore-KR" dirty="0" err="1"/>
              <a:t>O</a:t>
            </a:r>
            <a:r>
              <a:rPr kumimoji="1" lang="en-US" altLang="ko-KR" dirty="0" err="1"/>
              <a:t>penstack</a:t>
            </a:r>
            <a:r>
              <a:rPr kumimoji="1" lang="en-US" altLang="ko-KR" dirty="0"/>
              <a:t> </a:t>
            </a:r>
            <a:r>
              <a:rPr kumimoji="1" lang="ko-KR" altLang="en-US" dirty="0"/>
              <a:t>서비스에 대한 모니터링도 진행하게 되는데 </a:t>
            </a:r>
            <a:r>
              <a:rPr kumimoji="1" lang="en-US" altLang="ko-KR" dirty="0" err="1"/>
              <a:t>openstack</a:t>
            </a:r>
            <a:r>
              <a:rPr kumimoji="1" lang="en-US" altLang="ko-KR" dirty="0"/>
              <a:t> component</a:t>
            </a:r>
            <a:r>
              <a:rPr kumimoji="1" lang="ko-KR" altLang="en-US" dirty="0"/>
              <a:t>에 대한 서비스 상태</a:t>
            </a:r>
            <a:r>
              <a:rPr kumimoji="1" lang="en-US" altLang="ko-KR" dirty="0"/>
              <a:t>, </a:t>
            </a:r>
            <a:r>
              <a:rPr kumimoji="1" lang="en-US" altLang="ko-KR" dirty="0" err="1"/>
              <a:t>rabbitmq</a:t>
            </a:r>
            <a:r>
              <a:rPr kumimoji="1" lang="en-US" altLang="ko-KR" dirty="0"/>
              <a:t> </a:t>
            </a:r>
            <a:r>
              <a:rPr kumimoji="1" lang="ko-KR" altLang="en-US" dirty="0"/>
              <a:t>서비스 상태</a:t>
            </a:r>
            <a:r>
              <a:rPr kumimoji="1" lang="en-US" altLang="ko-KR" dirty="0"/>
              <a:t>, </a:t>
            </a:r>
            <a:r>
              <a:rPr kumimoji="1" lang="ko-KR" altLang="en-US" dirty="0" err="1"/>
              <a:t>오픈스택</a:t>
            </a:r>
            <a:r>
              <a:rPr kumimoji="1" lang="ko-KR" altLang="en-US" dirty="0"/>
              <a:t> </a:t>
            </a:r>
            <a:r>
              <a:rPr kumimoji="1" lang="en-US" altLang="ko-KR" dirty="0"/>
              <a:t>DB </a:t>
            </a:r>
            <a:r>
              <a:rPr kumimoji="1" lang="ko-KR" altLang="en-US" dirty="0"/>
              <a:t>서비스 상태와 같은 </a:t>
            </a:r>
            <a:r>
              <a:rPr kumimoji="1" lang="ko-KR" altLang="en-US" dirty="0" err="1"/>
              <a:t>오픈스택에</a:t>
            </a:r>
            <a:r>
              <a:rPr kumimoji="1" lang="ko-KR" altLang="en-US" dirty="0"/>
              <a:t> 전반적인 서비스 상태도 운영자에게 </a:t>
            </a:r>
            <a:r>
              <a:rPr kumimoji="1" lang="ko-KR" altLang="en-US" dirty="0" err="1"/>
              <a:t>시각화하여</a:t>
            </a:r>
            <a:r>
              <a:rPr kumimoji="1" lang="ko-KR" altLang="en-US" dirty="0"/>
              <a:t> 보여주고 있습니다</a:t>
            </a:r>
            <a:r>
              <a:rPr kumimoji="1" lang="en-US" altLang="ko-KR" dirty="0"/>
              <a:t>.</a:t>
            </a:r>
          </a:p>
          <a:p>
            <a:r>
              <a:rPr kumimoji="1" lang="ko-Kore-KR" altLang="en-US" dirty="0"/>
              <a:t>다음 가상머신에 대한 모니터링을 진행하게 되는데</a:t>
            </a:r>
            <a:r>
              <a:rPr kumimoji="1" lang="en-US" altLang="ko-Kore-KR" dirty="0"/>
              <a:t>, </a:t>
            </a:r>
            <a:r>
              <a:rPr kumimoji="1" lang="en-US" altLang="ko-Kore-KR" dirty="0" err="1"/>
              <a:t>livirt</a:t>
            </a:r>
            <a:r>
              <a:rPr kumimoji="1" lang="en-US" altLang="ko-Kore-KR" dirty="0"/>
              <a:t> export</a:t>
            </a:r>
            <a:r>
              <a:rPr kumimoji="1" lang="ko-Kore-KR" altLang="en-US" dirty="0"/>
              <a:t>를 통하여 가상머신에서 사용하는 </a:t>
            </a:r>
            <a:r>
              <a:rPr kumimoji="1" lang="en-US" altLang="ko-Kore-KR" dirty="0"/>
              <a:t>Memory use, </a:t>
            </a:r>
            <a:r>
              <a:rPr kumimoji="1" lang="en-US" altLang="ko-Kore-KR" dirty="0" err="1"/>
              <a:t>cpu</a:t>
            </a:r>
            <a:r>
              <a:rPr kumimoji="1" lang="en-US" altLang="ko-Kore-KR" dirty="0"/>
              <a:t> use</a:t>
            </a:r>
            <a:r>
              <a:rPr kumimoji="1" lang="ko-Kore-KR" altLang="en-US" dirty="0"/>
              <a:t>량을 파악하여 모니터링 데이터를 제공하며</a:t>
            </a:r>
            <a:r>
              <a:rPr kumimoji="1" lang="en-US" altLang="ko-Kore-KR" dirty="0"/>
              <a:t>, </a:t>
            </a:r>
            <a:r>
              <a:rPr kumimoji="1" lang="en-US" altLang="ko-Kore-KR" dirty="0" err="1"/>
              <a:t>ovs</a:t>
            </a:r>
            <a:r>
              <a:rPr kumimoji="1" lang="en-US" altLang="ko-Kore-KR" dirty="0"/>
              <a:t>-export</a:t>
            </a:r>
            <a:r>
              <a:rPr kumimoji="1" lang="ko-Kore-KR" altLang="en-US" dirty="0"/>
              <a:t>를 구성하여 실제 가상머신이 사용하는 네트워크 트래픽에 대한 수집을 진행하여 보여주고 있습니다</a:t>
            </a:r>
            <a:r>
              <a:rPr kumimoji="1" lang="en-US" altLang="ko-Kore-KR" dirty="0"/>
              <a:t>. </a:t>
            </a:r>
            <a:r>
              <a:rPr kumimoji="1" lang="ko-Kore-KR" altLang="en-US" dirty="0"/>
              <a:t>또한 </a:t>
            </a:r>
            <a:r>
              <a:rPr kumimoji="1" lang="en-US" altLang="ko-Kore-KR" dirty="0" err="1"/>
              <a:t>O</a:t>
            </a:r>
            <a:r>
              <a:rPr kumimoji="1" lang="en-US" altLang="ko-KR" dirty="0" err="1"/>
              <a:t>pensearch</a:t>
            </a:r>
            <a:r>
              <a:rPr kumimoji="1" lang="ko-KR" altLang="en-US" dirty="0"/>
              <a:t>를 통하여 </a:t>
            </a:r>
            <a:r>
              <a:rPr kumimoji="1" lang="ko-KR" altLang="en-US" dirty="0" err="1"/>
              <a:t>오픈스택</a:t>
            </a:r>
            <a:r>
              <a:rPr kumimoji="1" lang="ko-KR" altLang="en-US" dirty="0"/>
              <a:t> 서비스에 대한 이상징후에 대하여 로그 시각화를 진행하여</a:t>
            </a:r>
            <a:r>
              <a:rPr kumimoji="1" lang="en-US" altLang="ko-KR" dirty="0"/>
              <a:t>, </a:t>
            </a:r>
            <a:r>
              <a:rPr kumimoji="1" lang="ko-KR" altLang="en-US" dirty="0"/>
              <a:t>빠르게 로그를 통한 장애 대응</a:t>
            </a:r>
            <a:r>
              <a:rPr kumimoji="1" lang="en-US" altLang="ko-KR" dirty="0"/>
              <a:t>, </a:t>
            </a:r>
            <a:r>
              <a:rPr kumimoji="1" lang="ko-KR" altLang="en-US" dirty="0"/>
              <a:t>서비스 상태를 확인하게 됩니다</a:t>
            </a:r>
            <a:r>
              <a:rPr kumimoji="1" lang="en-US" altLang="ko-KR" dirty="0"/>
              <a:t>.</a:t>
            </a:r>
          </a:p>
          <a:p>
            <a:endParaRPr kumimoji="1" lang="en-US" altLang="ko-Kore-KR" dirty="0"/>
          </a:p>
          <a:p>
            <a:endParaRPr kumimoji="1" lang="en-US" altLang="ko-Kore-KR" dirty="0"/>
          </a:p>
          <a:p>
            <a:endParaRPr kumimoji="1" lang="en-US" altLang="ko-Kore-KR" dirty="0"/>
          </a:p>
          <a:p>
            <a:r>
              <a:rPr kumimoji="1" lang="ko-Kore-KR" altLang="en-US" dirty="0"/>
              <a:t> </a:t>
            </a:r>
            <a:endParaRPr kumimoji="1" lang="en-US" altLang="ko-Kore-KR" dirty="0"/>
          </a:p>
          <a:p>
            <a:endParaRPr kumimoji="1" lang="ko-Kore-KR" altLang="en-US" dirty="0"/>
          </a:p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7E07-C371-456B-A141-BE4D1E83344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570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dirty="0"/>
              <a:t>운영</a:t>
            </a:r>
            <a:r>
              <a:rPr kumimoji="1" lang="en-US" altLang="ko-KR" dirty="0"/>
              <a:t>/</a:t>
            </a:r>
            <a:r>
              <a:rPr kumimoji="1" lang="ko-KR" altLang="en-US" dirty="0"/>
              <a:t>보안 자동화에 대한 장애 복구 내용입니다</a:t>
            </a:r>
            <a:r>
              <a:rPr kumimoji="1"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ore-KR" dirty="0"/>
          </a:p>
          <a:p>
            <a:r>
              <a:rPr kumimoji="1" lang="ko-KR" altLang="en-US" dirty="0" err="1"/>
              <a:t>오케스트로</a:t>
            </a:r>
            <a:r>
              <a:rPr kumimoji="1" lang="ko-KR" altLang="en-US" dirty="0"/>
              <a:t> 자동화는 구성된 </a:t>
            </a:r>
            <a:r>
              <a:rPr kumimoji="1" lang="en-US" altLang="ko-KR" dirty="0"/>
              <a:t>OpenStack</a:t>
            </a:r>
            <a:r>
              <a:rPr kumimoji="1" lang="ko-KR" altLang="en-US" dirty="0"/>
              <a:t>에 대한 지속적인 서비스를 제공하고자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en-US" altLang="ko-KR" dirty="0" err="1"/>
              <a:t>Openstack</a:t>
            </a:r>
            <a:r>
              <a:rPr kumimoji="1" lang="ko-KR" altLang="en-US" dirty="0"/>
              <a:t>을 구성하는데 중요한 서비스를 클러스터링으로 구성하고</a:t>
            </a:r>
            <a:r>
              <a:rPr kumimoji="1" lang="en-US" altLang="ko-KR" dirty="0"/>
              <a:t>,</a:t>
            </a:r>
            <a:r>
              <a:rPr kumimoji="1" lang="ko-KR" altLang="en-US" dirty="0"/>
              <a:t> 해당 클러스터에 대한 장애 감지 및 복구를 진행하고자 하였습니다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먼저 </a:t>
            </a:r>
            <a:endParaRPr kumimoji="1" lang="en-US" altLang="ko-Kore-KR" dirty="0"/>
          </a:p>
          <a:p>
            <a:endParaRPr kumimoji="1" lang="en-US" altLang="ko-Kore-KR" dirty="0"/>
          </a:p>
          <a:p>
            <a:r>
              <a:rPr kumimoji="1" lang="ko-Kore-KR" altLang="en-US" dirty="0"/>
              <a:t> </a:t>
            </a:r>
            <a:endParaRPr kumimoji="1" lang="en-US" altLang="ko-Kore-KR" dirty="0"/>
          </a:p>
          <a:p>
            <a:endParaRPr kumimoji="1" lang="ko-Kore-KR" altLang="en-US" dirty="0"/>
          </a:p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7E07-C371-456B-A141-BE4D1E83344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182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ore-KR" altLang="en-US" dirty="0"/>
              <a:t>현재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오케스트로는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오케스트로</a:t>
            </a:r>
            <a:r>
              <a:rPr kumimoji="1" lang="ko-KR" altLang="en-US" dirty="0"/>
              <a:t> 자동화를 통하여 많은 사업을 수행하고 있으며</a:t>
            </a:r>
            <a:r>
              <a:rPr kumimoji="1" lang="en-US" altLang="ko-KR" dirty="0"/>
              <a:t>,</a:t>
            </a:r>
            <a:r>
              <a:rPr kumimoji="1" lang="ko-KR" altLang="en-US" dirty="0"/>
              <a:t> 구축 및 </a:t>
            </a:r>
            <a:r>
              <a:rPr kumimoji="1" lang="ko-KR" altLang="en-US" dirty="0" err="1"/>
              <a:t>운영관점에</a:t>
            </a:r>
            <a:r>
              <a:rPr kumimoji="1" lang="ko-KR" altLang="en-US" dirty="0"/>
              <a:t> 대한 자동화 뿐만 아니라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en-US" altLang="ko-KR" dirty="0"/>
              <a:t>Legacy</a:t>
            </a:r>
            <a:r>
              <a:rPr kumimoji="1" lang="ko-KR" altLang="en-US" dirty="0"/>
              <a:t>한 환경에서 </a:t>
            </a:r>
            <a:r>
              <a:rPr kumimoji="1" lang="ko-KR" altLang="en-US" dirty="0" err="1"/>
              <a:t>클라우드</a:t>
            </a:r>
            <a:r>
              <a:rPr kumimoji="1" lang="ko-KR" altLang="en-US" dirty="0"/>
              <a:t> 환경으로 구성되는 마이그레이션에 대한 자동화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en-US" altLang="ko-KR" dirty="0"/>
              <a:t>PaaS</a:t>
            </a:r>
            <a:r>
              <a:rPr kumimoji="1" lang="ko-KR" altLang="en-US" dirty="0"/>
              <a:t> 플랫폼에 대한 자동화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en-US" altLang="ko-KR" dirty="0"/>
              <a:t>SDDC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관점에서에</a:t>
            </a:r>
            <a:r>
              <a:rPr kumimoji="1" lang="ko-KR" altLang="en-US" dirty="0"/>
              <a:t> 고객에게 최적의 </a:t>
            </a:r>
            <a:r>
              <a:rPr kumimoji="1" lang="ko-KR" altLang="en-US" dirty="0" err="1"/>
              <a:t>클라우드</a:t>
            </a:r>
            <a:r>
              <a:rPr kumimoji="1" lang="ko-KR" altLang="en-US" dirty="0"/>
              <a:t> 환경을 제공 및 운영하도록 하는 지속적인 개발 및 고도화를 진행중에 있습니다</a:t>
            </a:r>
            <a:r>
              <a:rPr kumimoji="1" lang="en-US" altLang="ko-KR" dirty="0"/>
              <a:t>.</a:t>
            </a:r>
            <a:r>
              <a:rPr kumimoji="1" lang="ko-KR" altLang="en-US" dirty="0"/>
              <a:t>  </a:t>
            </a:r>
            <a:endParaRPr kumimoji="1" lang="en-US" altLang="ko-KR" dirty="0"/>
          </a:p>
          <a:p>
            <a:r>
              <a:rPr kumimoji="1" lang="ko-KR" altLang="en-US" dirty="0"/>
              <a:t>이상으로 세션에 대한 발표를 마치도록 하겠습니다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/>
              <a:t>감사합니다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7E07-C371-456B-A141-BE4D1E83344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026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ore-KR" altLang="en-US" dirty="0"/>
              <a:t>먼저</a:t>
            </a:r>
            <a:r>
              <a:rPr kumimoji="1" lang="ko-KR" altLang="en-US" dirty="0"/>
              <a:t> 목차에 대해 말씀 드리도록 하겠습니다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/>
              <a:t>현재 </a:t>
            </a:r>
            <a:r>
              <a:rPr kumimoji="1" lang="en-US" altLang="ko-KR" dirty="0"/>
              <a:t>OpenStack</a:t>
            </a:r>
            <a:r>
              <a:rPr kumimoji="1" lang="ko-KR" altLang="en-US" dirty="0"/>
              <a:t>에 구축 및 운영 엔지니어가 많이 부족한 상황에 </a:t>
            </a:r>
            <a:r>
              <a:rPr kumimoji="1" lang="en-US" altLang="ko-KR" dirty="0"/>
              <a:t>Cloud</a:t>
            </a:r>
            <a:r>
              <a:rPr kumimoji="1" lang="ko-KR" altLang="en-US" dirty="0"/>
              <a:t> 수요는 꾸준히 증가하고 있는 상황입니다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/>
              <a:t>이러한 상황에 </a:t>
            </a:r>
            <a:r>
              <a:rPr kumimoji="1" lang="ko-KR" altLang="en-US" dirty="0" err="1"/>
              <a:t>오케스트로는</a:t>
            </a:r>
            <a:r>
              <a:rPr kumimoji="1" lang="ko-KR" altLang="en-US" dirty="0"/>
              <a:t> 배포 최적화</a:t>
            </a:r>
            <a:r>
              <a:rPr kumimoji="1" lang="en-US" altLang="ko-KR" dirty="0"/>
              <a:t>,</a:t>
            </a:r>
            <a:r>
              <a:rPr kumimoji="1" lang="ko-KR" altLang="en-US" dirty="0"/>
              <a:t> 효율성에 대한 </a:t>
            </a:r>
            <a:r>
              <a:rPr kumimoji="1" lang="ko-KR" altLang="en-US" dirty="0" err="1"/>
              <a:t>니즈를</a:t>
            </a:r>
            <a:r>
              <a:rPr kumimoji="1" lang="ko-KR" altLang="en-US" dirty="0"/>
              <a:t> 먼저 말씀드리고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오케스트로는</a:t>
            </a:r>
            <a:r>
              <a:rPr kumimoji="1" lang="ko-KR" altLang="en-US" dirty="0"/>
              <a:t> 이러한 </a:t>
            </a:r>
            <a:r>
              <a:rPr kumimoji="1" lang="ko-KR" altLang="en-US" dirty="0" err="1"/>
              <a:t>니즈를</a:t>
            </a:r>
            <a:r>
              <a:rPr kumimoji="1" lang="ko-KR" altLang="en-US" dirty="0"/>
              <a:t> 어떻게 </a:t>
            </a:r>
            <a:r>
              <a:rPr kumimoji="1" lang="ko-KR" altLang="en-US" dirty="0" err="1"/>
              <a:t>해결하였는지에</a:t>
            </a:r>
            <a:r>
              <a:rPr kumimoji="1" lang="ko-KR" altLang="en-US" dirty="0"/>
              <a:t> 대하여 설명 드리도록 하겠습니다</a:t>
            </a:r>
            <a:r>
              <a:rPr kumimoji="1" lang="en-US" altLang="ko-KR" dirty="0"/>
              <a:t>.</a:t>
            </a:r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7E07-C371-456B-A141-BE4D1E83344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5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ore-KR" altLang="en-US" dirty="0"/>
              <a:t>현재</a:t>
            </a:r>
            <a:r>
              <a:rPr kumimoji="1" lang="ko-KR" altLang="en-US" dirty="0"/>
              <a:t> </a:t>
            </a:r>
            <a:r>
              <a:rPr kumimoji="1" lang="en-US" altLang="ko-KR" dirty="0"/>
              <a:t>Legacy</a:t>
            </a:r>
            <a:r>
              <a:rPr kumimoji="1" lang="ko-KR" altLang="en-US" dirty="0"/>
              <a:t>한 환경에서 </a:t>
            </a:r>
            <a:r>
              <a:rPr kumimoji="1" lang="ko-KR" altLang="en-US" dirty="0" err="1"/>
              <a:t>클라우드</a:t>
            </a:r>
            <a:r>
              <a:rPr kumimoji="1" lang="ko-KR" altLang="en-US" dirty="0"/>
              <a:t> 환경으로 빠르게 변화하면서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클라우드에</a:t>
            </a:r>
            <a:r>
              <a:rPr kumimoji="1" lang="ko-KR" altLang="en-US" dirty="0"/>
              <a:t> 많은 수요가 있습니다</a:t>
            </a:r>
            <a:r>
              <a:rPr kumimoji="1" lang="en-US" altLang="ko-KR" dirty="0"/>
              <a:t>.</a:t>
            </a:r>
            <a:r>
              <a:rPr kumimoji="1" lang="ko-KR" altLang="en-US" dirty="0"/>
              <a:t> 하지만 이러한 </a:t>
            </a:r>
            <a:r>
              <a:rPr kumimoji="1" lang="ko-KR" altLang="en-US" dirty="0" err="1"/>
              <a:t>클라우드</a:t>
            </a:r>
            <a:r>
              <a:rPr kumimoji="1" lang="ko-KR" altLang="en-US" dirty="0"/>
              <a:t> 플랫폼에 대한 구축 및 운영은 </a:t>
            </a:r>
            <a:r>
              <a:rPr kumimoji="1" lang="ko-KR" altLang="en-US" dirty="0" err="1"/>
              <a:t>클라우드</a:t>
            </a:r>
            <a:r>
              <a:rPr kumimoji="1" lang="ko-KR" altLang="en-US" dirty="0"/>
              <a:t> 넓은 스펙트럼에 기술 </a:t>
            </a:r>
            <a:r>
              <a:rPr kumimoji="1" lang="ko-KR" altLang="en-US" dirty="0" err="1"/>
              <a:t>스택를</a:t>
            </a:r>
            <a:r>
              <a:rPr kumimoji="1" lang="ko-KR" altLang="en-US" dirty="0"/>
              <a:t> 통하여 </a:t>
            </a:r>
            <a:r>
              <a:rPr kumimoji="1" lang="ko-KR" altLang="en-US" dirty="0" err="1"/>
              <a:t>아키텍쳐를</a:t>
            </a:r>
            <a:r>
              <a:rPr kumimoji="1" lang="ko-KR" altLang="en-US" dirty="0"/>
              <a:t> 구성하게 되고 이를 통해 고객에게 최적의 </a:t>
            </a:r>
            <a:r>
              <a:rPr kumimoji="1" lang="ko-KR" altLang="en-US" dirty="0" err="1"/>
              <a:t>클라우드</a:t>
            </a:r>
            <a:r>
              <a:rPr kumimoji="1" lang="ko-KR" altLang="en-US" dirty="0"/>
              <a:t> 서비스를 제공할 수 있습니다</a:t>
            </a:r>
            <a:r>
              <a:rPr kumimoji="1" lang="en-US" altLang="ko-KR" dirty="0"/>
              <a:t>.</a:t>
            </a:r>
            <a:r>
              <a:rPr kumimoji="1" lang="ko-KR" altLang="en-US" dirty="0"/>
              <a:t> 예를 들어 </a:t>
            </a:r>
            <a:r>
              <a:rPr kumimoji="1" lang="en-US" altLang="ko-KR" dirty="0"/>
              <a:t>1</a:t>
            </a:r>
            <a:r>
              <a:rPr kumimoji="1" lang="ko-KR" altLang="en-US" dirty="0"/>
              <a:t>개의 사이트에 </a:t>
            </a:r>
            <a:r>
              <a:rPr kumimoji="1" lang="en-US" altLang="ko-KR" dirty="0"/>
              <a:t>OpenStack</a:t>
            </a:r>
            <a:r>
              <a:rPr kumimoji="1" lang="ko-KR" altLang="en-US" dirty="0"/>
              <a:t>을 구성하기 위하여는 여러 하드웨어 업체 및 </a:t>
            </a:r>
            <a:r>
              <a:rPr kumimoji="1" lang="en-US" altLang="ko-KR" dirty="0"/>
              <a:t>S/W</a:t>
            </a:r>
            <a:r>
              <a:rPr kumimoji="1" lang="ko-KR" altLang="en-US" dirty="0"/>
              <a:t>와 원활한 커뮤니케이션을 통하여 구성 및 운영이 가능한 구조로 </a:t>
            </a:r>
            <a:r>
              <a:rPr kumimoji="1" lang="en-US" altLang="ko-KR" dirty="0"/>
              <a:t>Gray </a:t>
            </a:r>
            <a:r>
              <a:rPr kumimoji="1" lang="ko-KR" altLang="en-US" dirty="0"/>
              <a:t>구간이 많은 플랫폼입니다</a:t>
            </a:r>
            <a:r>
              <a:rPr kumimoji="1" lang="en-US" altLang="ko-KR" dirty="0"/>
              <a:t>.</a:t>
            </a:r>
          </a:p>
          <a:p>
            <a:endParaRPr kumimoji="1" lang="en-US" altLang="ko-Kore-KR" dirty="0"/>
          </a:p>
          <a:p>
            <a:r>
              <a:rPr kumimoji="1" lang="ko-KR" altLang="en-US" dirty="0"/>
              <a:t>이러한 구조로 되어 있기에 구성이나 </a:t>
            </a:r>
            <a:r>
              <a:rPr kumimoji="1" lang="ko-KR" altLang="en-US" dirty="0" err="1"/>
              <a:t>운영중에</a:t>
            </a:r>
            <a:r>
              <a:rPr kumimoji="1" lang="ko-KR" altLang="en-US" dirty="0"/>
              <a:t> 많은 해당 담당 관리자 간의 복잡한 의사 결정이 필요하게 됩니다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/>
              <a:t>또한 이러한 복잡한 구조로 이루어지는 플랫폼인 만큼 </a:t>
            </a:r>
            <a:r>
              <a:rPr kumimoji="1" lang="en-US" altLang="ko-KR" dirty="0"/>
              <a:t>OpenStack</a:t>
            </a:r>
            <a:r>
              <a:rPr kumimoji="1" lang="ko-KR" altLang="en-US" dirty="0"/>
              <a:t>은 구축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프로비저닝</a:t>
            </a:r>
            <a:r>
              <a:rPr kumimoji="1" lang="ko-KR" altLang="en-US" dirty="0"/>
              <a:t> 및 운영 관리를 위한 전문 지식을 가진 </a:t>
            </a:r>
            <a:r>
              <a:rPr kumimoji="1" lang="ko-KR" altLang="en-US" dirty="0" err="1"/>
              <a:t>운영인력이</a:t>
            </a:r>
            <a:r>
              <a:rPr kumimoji="1" lang="ko-KR" altLang="en-US" dirty="0"/>
              <a:t> 필요하게 됩니다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/>
              <a:t>하지만 현재 제가 여러 사이트를 구축하면서 담당 </a:t>
            </a:r>
            <a:r>
              <a:rPr kumimoji="1" lang="ko-KR" altLang="en-US" dirty="0" err="1"/>
              <a:t>운영팀이</a:t>
            </a:r>
            <a:r>
              <a:rPr kumimoji="1" lang="ko-KR" altLang="en-US" dirty="0"/>
              <a:t> 많은 </a:t>
            </a:r>
            <a:r>
              <a:rPr kumimoji="1" lang="ko-KR" altLang="en-US" dirty="0" err="1"/>
              <a:t>클라우드</a:t>
            </a:r>
            <a:r>
              <a:rPr kumimoji="1" lang="ko-KR" altLang="en-US" dirty="0"/>
              <a:t> 지식을 가진 분이 많지 </a:t>
            </a:r>
            <a:r>
              <a:rPr kumimoji="1" lang="ko-KR" altLang="en-US" dirty="0" err="1"/>
              <a:t>않은게</a:t>
            </a:r>
            <a:r>
              <a:rPr kumimoji="1" lang="ko-KR" altLang="en-US" dirty="0"/>
              <a:t> 현실입니다</a:t>
            </a:r>
            <a:r>
              <a:rPr kumimoji="1" lang="en-US" altLang="ko-KR" dirty="0"/>
              <a:t>.</a:t>
            </a:r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7E07-C371-456B-A141-BE4D1E83344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17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" altLang="ko-Kore-KR" b="0" i="0" dirty="0">
                <a:solidFill>
                  <a:srgbClr val="000000"/>
                </a:solidFill>
                <a:effectLst/>
                <a:latin typeface="noto"/>
              </a:rPr>
              <a:t>OpenStack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자동 구축은 다음과 같은 이유로 구현 및 운영 측면에서 모두 필요합니다</a:t>
            </a:r>
            <a:endParaRPr lang="en-US" altLang="ko-KR" b="0" i="0" dirty="0">
              <a:solidFill>
                <a:srgbClr val="000000"/>
              </a:solidFill>
              <a:effectLst/>
              <a:latin typeface="noto"/>
            </a:endParaRPr>
          </a:p>
          <a:p>
            <a:pPr algn="l"/>
            <a:br>
              <a:rPr lang="ko-KR" altLang="en-US" dirty="0"/>
            </a:br>
            <a:r>
              <a:rPr lang="ko-KR" altLang="en-US" dirty="0"/>
              <a:t>먼저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구축 관점에서 보게 되면</a:t>
            </a:r>
            <a:endParaRPr lang="en-US" altLang="ko-KR" b="0" i="0" dirty="0">
              <a:solidFill>
                <a:srgbClr val="000000"/>
              </a:solidFill>
              <a:effectLst/>
              <a:latin typeface="noto"/>
            </a:endParaRPr>
          </a:p>
          <a:p>
            <a:pPr algn="l"/>
            <a:br>
              <a:rPr lang="ko-KR" altLang="en-US" dirty="0"/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효율성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: </a:t>
            </a:r>
            <a:r>
              <a:rPr lang="en" altLang="ko-Kore-KR" b="0" i="0" dirty="0">
                <a:solidFill>
                  <a:srgbClr val="000000"/>
                </a:solidFill>
                <a:effectLst/>
                <a:latin typeface="noto"/>
              </a:rPr>
              <a:t>OpenStack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은 여러 구성 요소와 서비스로 구성된 복잡한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"/>
              </a:rPr>
              <a:t>프레임워크입니다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수동 배포는 시간이 많이 걸리고 오류가 발생하기 쉽습니다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자동화된 배포는 프로세스를 간소화하여 인적 오류를 줄이고 인프라 전반에 걸쳐 일관된 구성을 보장합니다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배포 단계를 자동화하고 설치 및 구성에 필요한 시간을 줄여 효율성을 향상시킵니다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</a:t>
            </a:r>
          </a:p>
          <a:p>
            <a:pPr algn="l"/>
            <a:endParaRPr lang="en-US" altLang="ko-KR" dirty="0"/>
          </a:p>
          <a:p>
            <a:pPr algn="l"/>
            <a:r>
              <a:rPr lang="ko-KR" altLang="en-US" dirty="0"/>
              <a:t>통일성</a:t>
            </a:r>
            <a:r>
              <a:rPr lang="en-US" altLang="ko-KR" dirty="0"/>
              <a:t>:</a:t>
            </a:r>
            <a:r>
              <a:rPr lang="ko-KR" altLang="en-US" dirty="0"/>
              <a:t> 사전에 구성된 </a:t>
            </a:r>
            <a:r>
              <a:rPr lang="ko-KR" altLang="en-US" dirty="0" err="1"/>
              <a:t>아키텍쳐</a:t>
            </a:r>
            <a:r>
              <a:rPr lang="ko-KR" altLang="en-US" dirty="0"/>
              <a:t> </a:t>
            </a:r>
            <a:r>
              <a:rPr lang="ko-KR" altLang="en-US" dirty="0" err="1"/>
              <a:t>구성대로</a:t>
            </a:r>
            <a:r>
              <a:rPr lang="ko-KR" altLang="en-US" dirty="0"/>
              <a:t> 일관성 있는 배포를 통하여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 err="1"/>
              <a:t>휴먼에러</a:t>
            </a:r>
            <a:r>
              <a:rPr lang="ko-KR" altLang="en-US" dirty="0"/>
              <a:t> 또는 </a:t>
            </a:r>
            <a:r>
              <a:rPr lang="ko-KR" altLang="en-US" dirty="0" err="1"/>
              <a:t>구성오류를</a:t>
            </a:r>
            <a:r>
              <a:rPr lang="ko-KR" altLang="en-US" dirty="0"/>
              <a:t> 최소화하여 일관적인 인프라를 고객에게 전달 할 수 있습니다</a:t>
            </a:r>
            <a:r>
              <a:rPr lang="en-US" altLang="ko-KR" dirty="0"/>
              <a:t>.</a:t>
            </a:r>
          </a:p>
          <a:p>
            <a:pPr algn="l"/>
            <a:br>
              <a:rPr lang="ko-KR" altLang="en-US" dirty="0"/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확장성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: </a:t>
            </a:r>
            <a:r>
              <a:rPr lang="en" altLang="ko-Kore-KR" b="0" i="0" dirty="0">
                <a:solidFill>
                  <a:srgbClr val="000000"/>
                </a:solidFill>
                <a:effectLst/>
                <a:latin typeface="noto"/>
              </a:rPr>
              <a:t>OpenStack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환경에는 종종 수많은 컴퓨팅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스토리지 및 네트워킹 리소스가 포함됩니다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수동 배포는 규모가 커질수록 실용적이지 않습니다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자동화된 구현을 통해 여러 인스턴스를 동시에 구현할 수 있으므로 </a:t>
            </a:r>
            <a:r>
              <a:rPr lang="en" altLang="ko-Kore-KR" b="0" i="0" dirty="0">
                <a:solidFill>
                  <a:srgbClr val="000000"/>
                </a:solidFill>
                <a:effectLst/>
                <a:latin typeface="noto"/>
              </a:rPr>
              <a:t>OpenStack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인프라를 빠르고 효율적으로 확장할 수 있습니다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이를 통해 워크로드 요구에 따라 리소스를 추가하거나 제거하기 위한 간소화되고 반복 가능한 프로세스를 제공합니다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</a:t>
            </a:r>
          </a:p>
          <a:p>
            <a:pPr algn="l"/>
            <a:br>
              <a:rPr lang="ko-KR" altLang="en-US" dirty="0"/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운영 측면에서 볼 때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:.</a:t>
            </a:r>
          </a:p>
          <a:p>
            <a:pPr algn="l"/>
            <a:br>
              <a:rPr lang="ko-KR" altLang="en-US" dirty="0"/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투자 회수 기간 단축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: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자동화된 구현을 통해 </a:t>
            </a:r>
            <a:r>
              <a:rPr lang="en" altLang="ko-Kore-KR" b="0" i="0" dirty="0">
                <a:solidFill>
                  <a:srgbClr val="000000"/>
                </a:solidFill>
                <a:effectLst/>
                <a:latin typeface="noto"/>
              </a:rPr>
              <a:t>OpenStack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구현의 투자 회수 기간을 단축할 수 있습니다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구축 시간과 노력을 줄임으로써 조직은 </a:t>
            </a:r>
            <a:r>
              <a:rPr lang="en" altLang="ko-Kore-KR" b="0" i="0" dirty="0">
                <a:solidFill>
                  <a:srgbClr val="000000"/>
                </a:solidFill>
                <a:effectLst/>
                <a:latin typeface="noto"/>
              </a:rPr>
              <a:t>OpenStack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인프라를 신속하게 활용하여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"/>
              </a:rPr>
              <a:t>클라우드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 서비스를 제공할 수 있습니다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 </a:t>
            </a:r>
            <a:r>
              <a:rPr lang="en" altLang="ko-Kore-KR" b="0" i="0" dirty="0">
                <a:solidFill>
                  <a:srgbClr val="000000"/>
                </a:solidFill>
                <a:effectLst/>
                <a:latin typeface="noto"/>
              </a:rPr>
              <a:t>OpenStack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을 보다 빠르게 채택할 수 있도록 지원하고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"/>
              </a:rPr>
              <a:t>프라이빗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 또는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"/>
              </a:rPr>
              <a:t>퍼블릭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"/>
              </a:rPr>
              <a:t>클라우드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 환경의 이점을 실현하는 데 필요한 시간을 단축합니다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</a:t>
            </a:r>
          </a:p>
          <a:p>
            <a:pPr algn="l"/>
            <a:br>
              <a:rPr lang="ko-KR" altLang="en-US" dirty="0"/>
            </a:br>
            <a:r>
              <a:rPr lang="ko-KR" altLang="en-US" b="0" i="0" dirty="0" err="1">
                <a:solidFill>
                  <a:srgbClr val="000000"/>
                </a:solidFill>
                <a:effectLst/>
                <a:latin typeface="noto"/>
              </a:rPr>
              <a:t>관리성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 및 업데이트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: </a:t>
            </a:r>
            <a:r>
              <a:rPr lang="en" altLang="ko-Kore-KR" b="0" i="0" dirty="0">
                <a:solidFill>
                  <a:srgbClr val="000000"/>
                </a:solidFill>
                <a:effectLst/>
                <a:latin typeface="noto"/>
              </a:rPr>
              <a:t>OpenStack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환경에서는 보안 패치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버그 수정 및 기능 향상을 해결하기 위해 지속적인 관리 및 업데이트가 필요합니다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자동 배포는 </a:t>
            </a:r>
            <a:r>
              <a:rPr lang="en" altLang="ko-Kore-KR" b="0" i="0" dirty="0">
                <a:solidFill>
                  <a:srgbClr val="000000"/>
                </a:solidFill>
                <a:effectLst/>
                <a:latin typeface="noto"/>
              </a:rPr>
              <a:t>OpenStack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구성 요소를 관리하고 업데이트하기 위한 체계적인 접근 방식을 제공합니다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인프라 전반에 걸쳐 업데이트 및 패치를 적용하는 프로세스를 간소화하여 보다 안정적이고 안전한 환경을 보장합니다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 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전체적으로 </a:t>
            </a:r>
            <a:r>
              <a:rPr lang="en" altLang="ko-Kore-KR" b="0" i="0" dirty="0">
                <a:solidFill>
                  <a:srgbClr val="000000"/>
                </a:solidFill>
                <a:effectLst/>
                <a:latin typeface="noto"/>
              </a:rPr>
              <a:t>OpenStack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자동 구축은 초기 구축 프로세스를 간소화하고 효율성을 개선하며 일관성을 보장하며 지속적인 운영 및 업데이트를 단순화합니다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이를 통해 고객은 </a:t>
            </a:r>
            <a:r>
              <a:rPr lang="en" altLang="ko-Kore-KR" b="0" i="0" dirty="0">
                <a:solidFill>
                  <a:srgbClr val="000000"/>
                </a:solidFill>
                <a:effectLst/>
                <a:latin typeface="noto"/>
              </a:rPr>
              <a:t>OpenStack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의 기능을 보다 효과적으로 활용하여 구축 및 운영 복잡성을 줄일 수 있습니다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7E07-C371-456B-A141-BE4D1E833441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3676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ore-KR" altLang="en-US" dirty="0"/>
              <a:t>해당</a:t>
            </a:r>
            <a:r>
              <a:rPr kumimoji="1" lang="ko-KR" altLang="en-US" dirty="0"/>
              <a:t> 내용 설명</a:t>
            </a:r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7E07-C371-456B-A141-BE4D1E83344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363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ore-KR" altLang="en-US" dirty="0"/>
              <a:t>오케스트로</a:t>
            </a:r>
            <a:r>
              <a:rPr kumimoji="1" lang="ko-KR" altLang="en-US" dirty="0"/>
              <a:t> 오토메이션에 </a:t>
            </a:r>
            <a:r>
              <a:rPr kumimoji="1" lang="ko-KR" altLang="en-US" dirty="0" err="1"/>
              <a:t>아키텍쳐는</a:t>
            </a:r>
            <a:r>
              <a:rPr kumimoji="1" lang="ko-KR" altLang="en-US" dirty="0"/>
              <a:t> 다음과 같습니다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ko-KR" altLang="en-US" dirty="0" err="1"/>
              <a:t>클라우드</a:t>
            </a:r>
            <a:r>
              <a:rPr kumimoji="1" lang="ko-KR" altLang="en-US" dirty="0"/>
              <a:t> 담당자는 </a:t>
            </a:r>
            <a:r>
              <a:rPr kumimoji="1" lang="en-US" altLang="ko-KR" dirty="0"/>
              <a:t>Dashboard</a:t>
            </a:r>
            <a:r>
              <a:rPr kumimoji="1" lang="ko-KR" altLang="en-US" dirty="0" err="1"/>
              <a:t>를</a:t>
            </a:r>
            <a:r>
              <a:rPr kumimoji="1" lang="ko-KR" altLang="en-US" dirty="0"/>
              <a:t> 통하여 원하는</a:t>
            </a:r>
            <a:r>
              <a:rPr kumimoji="1" lang="en-US" altLang="ko-KR" dirty="0"/>
              <a:t> </a:t>
            </a:r>
            <a:r>
              <a:rPr kumimoji="1" lang="ko-KR" altLang="en-US" dirty="0"/>
              <a:t>사전 정의된 자동화</a:t>
            </a:r>
            <a:r>
              <a:rPr kumimoji="1" lang="en-US" altLang="ko-KR" dirty="0"/>
              <a:t> Job</a:t>
            </a:r>
            <a:r>
              <a:rPr kumimoji="1" lang="ko-KR" altLang="en-US" dirty="0" err="1"/>
              <a:t>를</a:t>
            </a:r>
            <a:r>
              <a:rPr kumimoji="1" lang="ko-KR" altLang="en-US" dirty="0"/>
              <a:t> 선택하여 각 </a:t>
            </a:r>
            <a:r>
              <a:rPr kumimoji="1" lang="en-US" altLang="ko-KR" dirty="0"/>
              <a:t>OpenStack</a:t>
            </a:r>
            <a:r>
              <a:rPr kumimoji="1" lang="ko-KR" altLang="en-US" dirty="0"/>
              <a:t> 클러스터 별로 자동화를 실행 시킬 수 있습니다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/>
              <a:t>해당 </a:t>
            </a:r>
            <a:r>
              <a:rPr kumimoji="1" lang="en-US" altLang="ko-KR" dirty="0"/>
              <a:t>Ansible, Terraform</a:t>
            </a:r>
            <a:r>
              <a:rPr kumimoji="1" lang="ko-KR" altLang="en-US" dirty="0"/>
              <a:t> 과 같은 </a:t>
            </a:r>
            <a:r>
              <a:rPr kumimoji="1" lang="en-US" altLang="ko-KR" dirty="0"/>
              <a:t>IAC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구성엔진은</a:t>
            </a:r>
            <a:r>
              <a:rPr kumimoji="1" lang="ko-KR" altLang="en-US" dirty="0"/>
              <a:t> </a:t>
            </a:r>
            <a:r>
              <a:rPr kumimoji="1" lang="en-US" altLang="ko-KR" dirty="0" err="1"/>
              <a:t>Jenkins,gittea</a:t>
            </a:r>
            <a:r>
              <a:rPr kumimoji="1" lang="en-US" altLang="ko-KR" dirty="0"/>
              <a:t> </a:t>
            </a:r>
            <a:r>
              <a:rPr kumimoji="1" lang="ko-KR" altLang="en-US" dirty="0" err="1"/>
              <a:t>를</a:t>
            </a:r>
            <a:r>
              <a:rPr kumimoji="1" lang="ko-KR" altLang="en-US" dirty="0"/>
              <a:t> 통하여 배포 및 형상 관리됩니다</a:t>
            </a:r>
            <a:r>
              <a:rPr kumimoji="1" lang="en-US" altLang="ko-KR" dirty="0"/>
              <a:t>.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r>
              <a:rPr kumimoji="1" lang="ko-KR" altLang="en-US" dirty="0"/>
              <a:t>이러한 구조를 통해 운영자는 자동화 작업이나 배포 작업에 대한 형상관리를 통하여 편리하게 </a:t>
            </a:r>
            <a:r>
              <a:rPr kumimoji="1" lang="ko-KR" altLang="en-US" dirty="0" err="1"/>
              <a:t>버전관리를</a:t>
            </a:r>
            <a:r>
              <a:rPr kumimoji="1" lang="ko-KR" altLang="en-US" dirty="0"/>
              <a:t> 통한 통일성 있는 작업을 </a:t>
            </a:r>
            <a:r>
              <a:rPr kumimoji="1" lang="ko-Kore-KR" altLang="en-US" dirty="0"/>
              <a:t>진행하게 되고</a:t>
            </a:r>
            <a:r>
              <a:rPr kumimoji="1" lang="en-US" altLang="ko-Kore-KR" dirty="0"/>
              <a:t>, </a:t>
            </a:r>
            <a:r>
              <a:rPr kumimoji="1" lang="ko-Kore-KR" altLang="en-US" dirty="0"/>
              <a:t> 작업 대상에 대한 클러스터 선택 및 유동성 있는 작업을 대시보드를 통해 작업하여 원활한 운영 유지보수를 할수 있게 됩니다</a:t>
            </a:r>
            <a:r>
              <a:rPr kumimoji="1" lang="en-US" altLang="ko-Kore-KR" dirty="0"/>
              <a:t>.</a:t>
            </a:r>
          </a:p>
          <a:p>
            <a:endParaRPr kumimoji="1" lang="en-US" altLang="ko-KR" dirty="0"/>
          </a:p>
          <a:p>
            <a:endParaRPr kumimoji="1" lang="en-US" altLang="ko-KR" dirty="0"/>
          </a:p>
          <a:p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ko-KR" altLang="en-US" dirty="0"/>
              <a:t>먼저 </a:t>
            </a:r>
            <a:r>
              <a:rPr kumimoji="1" lang="en-US" altLang="ko-KR" dirty="0"/>
              <a:t>Okestro-</a:t>
            </a:r>
            <a:r>
              <a:rPr kumimoji="1" lang="en-US" altLang="ko-KR" dirty="0" err="1"/>
              <a:t>automaion</a:t>
            </a:r>
            <a:r>
              <a:rPr kumimoji="1" lang="ko-KR" altLang="en-US" dirty="0"/>
              <a:t>과 </a:t>
            </a:r>
            <a:r>
              <a:rPr kumimoji="1" lang="en-US" altLang="ko-KR" dirty="0" err="1"/>
              <a:t>jenkins</a:t>
            </a:r>
            <a:r>
              <a:rPr kumimoji="1" lang="ko-KR" altLang="en-US" dirty="0"/>
              <a:t>를 통한 형상관리는 다음과 같습니다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pPr algn="l">
              <a:buFont typeface="+mj-lt"/>
              <a:buAutoNum type="arabicPeriod"/>
            </a:pPr>
            <a:r>
              <a:rPr lang="es-ES" altLang="ko-Kore-KR" b="0" i="0" dirty="0">
                <a:solidFill>
                  <a:srgbClr val="D1D5DB"/>
                </a:solidFill>
                <a:effectLst/>
              </a:rPr>
              <a:t>Jenkins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설정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: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Jenkins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서버에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Ansible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과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Terraform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플러그인을 </a:t>
            </a:r>
            <a:r>
              <a:rPr lang="ko-Kore-KR" altLang="en-US" b="0" i="0" dirty="0">
                <a:solidFill>
                  <a:srgbClr val="D1D5DB"/>
                </a:solidFill>
                <a:effectLst/>
              </a:rPr>
              <a:t>구성하여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Jenkins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에서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Ansible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과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Terraform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을 실행할 수 있습니다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endParaRPr lang="en-US" altLang="ko-KR" b="0" i="0" dirty="0">
              <a:solidFill>
                <a:srgbClr val="D1D5DB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s-ES" altLang="ko-Kore-KR" b="0" i="0" dirty="0">
                <a:solidFill>
                  <a:srgbClr val="D1D5DB"/>
                </a:solidFill>
                <a:effectLst/>
              </a:rPr>
              <a:t>Ansible Playbook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실행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: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Jenkins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에서 실행될 작업을 선택합니다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해당 작업에서는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Ansible Playbook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을 실행하여 서버 구성이나 운영 자동화를 진행하게 합니다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 </a:t>
            </a:r>
          </a:p>
          <a:p>
            <a:pPr algn="l">
              <a:buFont typeface="+mj-lt"/>
              <a:buAutoNum type="arabicPeriod"/>
            </a:pPr>
            <a:endParaRPr lang="en-US" altLang="ko-KR" b="0" i="0" dirty="0">
              <a:solidFill>
                <a:srgbClr val="D1D5DB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s-ES" altLang="ko-Kore-KR" b="0" i="0" dirty="0">
                <a:solidFill>
                  <a:srgbClr val="D1D5DB"/>
                </a:solidFill>
                <a:effectLst/>
              </a:rPr>
              <a:t>Terraform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실행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: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Jenkins </a:t>
            </a:r>
            <a:r>
              <a:rPr lang="ko-Kore-KR" altLang="en-US" b="0" i="0" dirty="0">
                <a:solidFill>
                  <a:srgbClr val="D1D5DB"/>
                </a:solidFill>
                <a:effectLst/>
              </a:rPr>
              <a:t>작업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에서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Terraform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을 실행하여 </a:t>
            </a:r>
            <a:r>
              <a:rPr lang="ko-KR" altLang="en-US" b="0" i="0" dirty="0" err="1">
                <a:solidFill>
                  <a:srgbClr val="D1D5DB"/>
                </a:solidFill>
                <a:effectLst/>
              </a:rPr>
              <a:t>인프라스트럭처를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 </a:t>
            </a:r>
            <a:r>
              <a:rPr lang="ko-KR" altLang="en-US" b="0" i="0" dirty="0" err="1">
                <a:solidFill>
                  <a:srgbClr val="D1D5DB"/>
                </a:solidFill>
                <a:effectLst/>
              </a:rPr>
              <a:t>프로비저닝합니다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Terraform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은 클라우드 인프라를 코드로 정의하고 관리하는 도구로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,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인프라를 구성하기 위한 리소스를 생성하고 업데이트할 수 있습니다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 </a:t>
            </a:r>
          </a:p>
          <a:p>
            <a:pPr algn="l">
              <a:buFont typeface="+mj-lt"/>
              <a:buAutoNum type="arabicPeriod"/>
            </a:pPr>
            <a:endParaRPr lang="en-US" altLang="ko-KR" b="0" i="0" dirty="0">
              <a:solidFill>
                <a:srgbClr val="D1D5DB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ko-KR" altLang="en-US" b="0" i="0" dirty="0">
                <a:solidFill>
                  <a:srgbClr val="D1D5DB"/>
                </a:solidFill>
                <a:effectLst/>
              </a:rPr>
              <a:t>통합 파이프라인 설정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: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Jenkins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는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Ansible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과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Terraform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을 사용하여 배포 및 운영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,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보안 자동화에 대한 </a:t>
            </a:r>
            <a:r>
              <a:rPr lang="ko-KR" altLang="en-US" b="0" i="0" dirty="0" err="1">
                <a:solidFill>
                  <a:srgbClr val="D1D5DB"/>
                </a:solidFill>
                <a:effectLst/>
              </a:rPr>
              <a:t>프로비저닝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 단계를 한 번에 실행할 수 있는 파이프라인을 구성할 수 있습니다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endParaRPr lang="en-US" altLang="ko-KR" b="0" i="0" dirty="0">
              <a:solidFill>
                <a:srgbClr val="D1D5DB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s-ES" altLang="ko-Kore-KR" b="0" i="0" dirty="0">
                <a:solidFill>
                  <a:srgbClr val="D1D5DB"/>
                </a:solidFill>
                <a:effectLst/>
              </a:rPr>
              <a:t>CI/CD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파이프라인 실행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: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Jenkins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에서 구성한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CI/CD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파이프라인을 </a:t>
            </a:r>
            <a:r>
              <a:rPr lang="ko-KR" altLang="en-US" b="0" i="0" dirty="0" err="1">
                <a:solidFill>
                  <a:srgbClr val="D1D5DB"/>
                </a:solidFill>
                <a:effectLst/>
              </a:rPr>
              <a:t>트리거하면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 소스 코드 변경을 감지하고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Ansible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과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Terraform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을 순차적으로 실행하여 </a:t>
            </a:r>
            <a:r>
              <a:rPr lang="ko-KR" altLang="en-US" b="0" i="0" dirty="0" err="1">
                <a:solidFill>
                  <a:srgbClr val="D1D5DB"/>
                </a:solidFill>
                <a:effectLst/>
              </a:rPr>
              <a:t>인프라적인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 부분과 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OS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에 대한 버전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,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미들웨어 서비스에 대한 업데이트를 진행하게 됩니다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</a:t>
            </a:r>
          </a:p>
          <a:p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en-US" altLang="ko-KR" dirty="0"/>
              <a:t>Okestro-automation</a:t>
            </a:r>
            <a:r>
              <a:rPr kumimoji="1" lang="ko-KR" altLang="en-US" dirty="0"/>
              <a:t>은 설계에 따라 </a:t>
            </a:r>
            <a:r>
              <a:rPr kumimoji="1" lang="ko-KR" altLang="en-US" dirty="0" err="1"/>
              <a:t>중계노드에</a:t>
            </a:r>
            <a:r>
              <a:rPr kumimoji="1" lang="ko-KR" altLang="en-US" dirty="0"/>
              <a:t> 구성되거나 컨트롤러 노드 중 </a:t>
            </a:r>
            <a:r>
              <a:rPr kumimoji="1" lang="en-US" altLang="ko-KR" dirty="0"/>
              <a:t>1</a:t>
            </a:r>
            <a:r>
              <a:rPr kumimoji="1" lang="ko-KR" altLang="en-US" dirty="0"/>
              <a:t>개에 구성되게 되고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en-US" altLang="ko-KR" dirty="0"/>
              <a:t>Okestro-automation</a:t>
            </a:r>
            <a:r>
              <a:rPr kumimoji="1" lang="ko-KR" altLang="en-US" dirty="0"/>
              <a:t>은 </a:t>
            </a:r>
            <a:r>
              <a:rPr kumimoji="1" lang="en-US" altLang="ko-KR" dirty="0"/>
              <a:t>IAC </a:t>
            </a:r>
            <a:r>
              <a:rPr kumimoji="1" lang="ko-KR" altLang="en-US" dirty="0"/>
              <a:t>도구인 </a:t>
            </a:r>
            <a:r>
              <a:rPr kumimoji="1" lang="en-US" altLang="ko-KR" dirty="0" err="1"/>
              <a:t>ansible,terraform</a:t>
            </a:r>
            <a:r>
              <a:rPr kumimoji="1" lang="ko-KR" altLang="en-US" dirty="0"/>
              <a:t>으로 구성되어 있으며</a:t>
            </a:r>
            <a:r>
              <a:rPr kumimoji="1" lang="en-US" altLang="ko-KR" dirty="0"/>
              <a:t>,</a:t>
            </a:r>
            <a:r>
              <a:rPr kumimoji="1" lang="ko-KR" altLang="en-US" dirty="0"/>
              <a:t> 추가적으로 물리장비에 대한 </a:t>
            </a:r>
            <a:r>
              <a:rPr kumimoji="1" lang="en-US" altLang="ko-KR" dirty="0"/>
              <a:t>OS</a:t>
            </a:r>
            <a:r>
              <a:rPr kumimoji="1" lang="ko-KR" altLang="en-US" dirty="0"/>
              <a:t> 배포를 위하여 </a:t>
            </a:r>
            <a:r>
              <a:rPr kumimoji="1" lang="en-US" altLang="ko-KR" dirty="0" err="1"/>
              <a:t>MaaS</a:t>
            </a:r>
            <a:r>
              <a:rPr kumimoji="1" lang="ko-KR" altLang="en-US" dirty="0"/>
              <a:t>와 함께 구성되게 됩니다</a:t>
            </a:r>
            <a:r>
              <a:rPr kumimoji="1" lang="en-US" altLang="ko-KR" dirty="0"/>
              <a:t>.</a:t>
            </a:r>
          </a:p>
          <a:p>
            <a:r>
              <a:rPr kumimoji="1" lang="en-US" altLang="ko-KR" dirty="0"/>
              <a:t>Okestro-automation</a:t>
            </a:r>
            <a:r>
              <a:rPr kumimoji="1" lang="ko-KR" altLang="en-US" dirty="0"/>
              <a:t>은 이러한 </a:t>
            </a:r>
            <a:r>
              <a:rPr kumimoji="1" lang="en-US" altLang="ko-KR" dirty="0"/>
              <a:t>IAC </a:t>
            </a:r>
            <a:r>
              <a:rPr kumimoji="1" lang="ko-KR" altLang="en-US" dirty="0"/>
              <a:t>도구를 이용하여 </a:t>
            </a:r>
            <a:r>
              <a:rPr kumimoji="1" lang="ko-KR" altLang="en-US" dirty="0" err="1"/>
              <a:t>멱등성과</a:t>
            </a:r>
            <a:r>
              <a:rPr kumimoji="1" lang="ko-KR" altLang="en-US" dirty="0"/>
              <a:t> 신속성을 제공한 </a:t>
            </a:r>
            <a:r>
              <a:rPr kumimoji="1" lang="en-US" altLang="ko-KR" dirty="0"/>
              <a:t>okestro </a:t>
            </a:r>
            <a:r>
              <a:rPr kumimoji="1" lang="ko-KR" altLang="en-US" dirty="0"/>
              <a:t>자동화 플랫폼입니다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이러한 </a:t>
            </a:r>
            <a:r>
              <a:rPr kumimoji="1" lang="en-US" altLang="ko-KR" dirty="0"/>
              <a:t>okestro-automation</a:t>
            </a:r>
            <a:r>
              <a:rPr kumimoji="1" lang="ko-KR" altLang="en-US" dirty="0"/>
              <a:t>은 </a:t>
            </a:r>
            <a:r>
              <a:rPr kumimoji="1" lang="en-US" altLang="ko-KR" dirty="0" err="1"/>
              <a:t>jenkins</a:t>
            </a:r>
            <a:r>
              <a:rPr kumimoji="1" lang="ko-KR" altLang="en-US" dirty="0"/>
              <a:t>를 통하여 자동화 작업이나 배포 작업에 대한 형상관리를 통하여 관리자는 편리하게 버전관리를 통한 통일성 있는 작업을 </a:t>
            </a:r>
            <a:r>
              <a:rPr kumimoji="1" lang="ko-Kore-KR" altLang="en-US" dirty="0"/>
              <a:t>진행하게 되고</a:t>
            </a:r>
            <a:r>
              <a:rPr kumimoji="1" lang="en-US" altLang="ko-Kore-KR" dirty="0"/>
              <a:t>, </a:t>
            </a:r>
            <a:r>
              <a:rPr kumimoji="1" lang="ko-Kore-KR" altLang="en-US" dirty="0"/>
              <a:t>관리자는 작업 대상에 대한 클러스터 선택 및 유동성 있는 작업을 대시보드를 통해 작업하여 원활한 운영 유지보수를 할수 있게 됩니다</a:t>
            </a:r>
            <a:r>
              <a:rPr kumimoji="1" lang="en-US" altLang="ko-Kore-KR" dirty="0"/>
              <a:t>.</a:t>
            </a:r>
          </a:p>
          <a:p>
            <a:endParaRPr kumimoji="1" lang="en-US" altLang="ko-KR" dirty="0"/>
          </a:p>
          <a:p>
            <a:endParaRPr kumimoji="1" lang="en-US" altLang="ko-KR" dirty="0"/>
          </a:p>
          <a:p>
            <a:endParaRPr kumimoji="1" lang="en-US" altLang="ko-KR" dirty="0"/>
          </a:p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7E07-C371-456B-A141-BE4D1E83344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5495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Okestro-automation</a:t>
            </a:r>
            <a:r>
              <a:rPr kumimoji="1" lang="ko-KR" altLang="en-US" dirty="0"/>
              <a:t>은 다음과 같은 </a:t>
            </a:r>
            <a:r>
              <a:rPr kumimoji="1" lang="en-US" altLang="ko-KR" dirty="0"/>
              <a:t>layer</a:t>
            </a:r>
            <a:r>
              <a:rPr kumimoji="1" lang="ko-KR" altLang="en-US" dirty="0"/>
              <a:t>로 구성되어 있습니다</a:t>
            </a:r>
            <a:r>
              <a:rPr kumimoji="1" lang="en-US" altLang="ko-KR" dirty="0"/>
              <a:t>.</a:t>
            </a:r>
            <a:endParaRPr kumimoji="1" lang="en-US" altLang="ko-Kore-KR" dirty="0"/>
          </a:p>
          <a:p>
            <a:endParaRPr kumimoji="1" lang="en-US" altLang="ko-Kore-KR" dirty="0"/>
          </a:p>
          <a:p>
            <a:r>
              <a:rPr kumimoji="1" lang="ko-Kore-KR" altLang="en-US" dirty="0"/>
              <a:t>먼저</a:t>
            </a:r>
            <a:r>
              <a:rPr kumimoji="1" lang="ko-KR" altLang="en-US" dirty="0"/>
              <a:t> 하드웨어에 </a:t>
            </a:r>
            <a:r>
              <a:rPr kumimoji="1" lang="en-US" altLang="ko-KR" dirty="0"/>
              <a:t>OS </a:t>
            </a:r>
            <a:r>
              <a:rPr kumimoji="1" lang="ko-KR" altLang="en-US" dirty="0" err="1"/>
              <a:t>프로비저닝을</a:t>
            </a:r>
            <a:r>
              <a:rPr kumimoji="1" lang="ko-KR" altLang="en-US" dirty="0"/>
              <a:t> 하기 위해 오픈 소스인 </a:t>
            </a:r>
            <a:r>
              <a:rPr kumimoji="1" lang="en-US" altLang="ko-KR" dirty="0" err="1"/>
              <a:t>MaaS</a:t>
            </a:r>
            <a:r>
              <a:rPr kumimoji="1" lang="ko-KR" altLang="en-US" dirty="0"/>
              <a:t>를 이용하게 됩니다</a:t>
            </a:r>
            <a:r>
              <a:rPr kumimoji="1" lang="en-US" altLang="ko-KR" dirty="0"/>
              <a:t>.</a:t>
            </a:r>
            <a:r>
              <a:rPr kumimoji="1" lang="ko-KR" altLang="en-US" dirty="0"/>
              <a:t> 해당 </a:t>
            </a:r>
            <a:r>
              <a:rPr kumimoji="1" lang="en-US" altLang="ko-KR" dirty="0"/>
              <a:t>Tool</a:t>
            </a:r>
            <a:r>
              <a:rPr kumimoji="1" lang="ko-KR" altLang="en-US" dirty="0"/>
              <a:t>을 이용하여 </a:t>
            </a:r>
            <a:r>
              <a:rPr kumimoji="1" lang="ko-KR" altLang="en-US" dirty="0" err="1"/>
              <a:t>물리노드에</a:t>
            </a:r>
            <a:r>
              <a:rPr kumimoji="1" lang="ko-KR" altLang="en-US" dirty="0"/>
              <a:t> 대한 디스크 </a:t>
            </a:r>
            <a:r>
              <a:rPr kumimoji="1" lang="ko-KR" altLang="en-US" dirty="0" err="1"/>
              <a:t>파티셔닝</a:t>
            </a:r>
            <a:r>
              <a:rPr kumimoji="1" lang="en-US" altLang="ko-KR" dirty="0"/>
              <a:t>, IP</a:t>
            </a:r>
            <a:r>
              <a:rPr kumimoji="1" lang="ko-KR" altLang="en-US" dirty="0"/>
              <a:t> 설정 등을 </a:t>
            </a:r>
            <a:r>
              <a:rPr kumimoji="1" lang="en-US" altLang="ko-KR" dirty="0"/>
              <a:t>GUI</a:t>
            </a:r>
            <a:r>
              <a:rPr kumimoji="1" lang="ko-KR" altLang="en-US" dirty="0"/>
              <a:t>를 통하여 진행합니다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en-US" altLang="ko-Kore-KR" dirty="0"/>
              <a:t>OS</a:t>
            </a:r>
            <a:r>
              <a:rPr kumimoji="1" lang="ko-KR" altLang="en-US" dirty="0"/>
              <a:t> 배포가 완료 된 후에 </a:t>
            </a:r>
            <a:r>
              <a:rPr kumimoji="1" lang="en-US" altLang="ko-KR" dirty="0"/>
              <a:t>Ansible</a:t>
            </a:r>
            <a:r>
              <a:rPr kumimoji="1" lang="ko-KR" altLang="en-US" dirty="0"/>
              <a:t>을 통하여 </a:t>
            </a:r>
            <a:r>
              <a:rPr kumimoji="1" lang="en-US" altLang="ko-KR" dirty="0"/>
              <a:t>OS </a:t>
            </a:r>
            <a:r>
              <a:rPr kumimoji="1" lang="ko-KR" altLang="en-US" dirty="0"/>
              <a:t>튜닝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en-US" altLang="ko-KR" dirty="0"/>
              <a:t>Controller</a:t>
            </a:r>
            <a:r>
              <a:rPr kumimoji="1" lang="ko-KR" altLang="en-US" dirty="0"/>
              <a:t>노드</a:t>
            </a:r>
            <a:r>
              <a:rPr kumimoji="1" lang="en-US" altLang="ko-KR" dirty="0"/>
              <a:t>, Compute</a:t>
            </a:r>
            <a:r>
              <a:rPr kumimoji="1" lang="ko-KR" altLang="en-US" dirty="0"/>
              <a:t>노드 역할 별</a:t>
            </a:r>
            <a:r>
              <a:rPr kumimoji="1" lang="en-US" altLang="ko-KR" dirty="0"/>
              <a:t>,</a:t>
            </a:r>
            <a:r>
              <a:rPr kumimoji="1" lang="ko-KR" altLang="en-US" dirty="0"/>
              <a:t> 설정한 </a:t>
            </a:r>
            <a:r>
              <a:rPr kumimoji="1" lang="en-US" altLang="ko-KR" dirty="0" err="1"/>
              <a:t>Openstack</a:t>
            </a:r>
            <a:r>
              <a:rPr kumimoji="1" lang="en-US" altLang="ko-KR" dirty="0"/>
              <a:t> </a:t>
            </a:r>
            <a:r>
              <a:rPr kumimoji="1" lang="ko-KR" altLang="en-US" dirty="0"/>
              <a:t>컴포넌트에 따라서 </a:t>
            </a:r>
            <a:r>
              <a:rPr kumimoji="1" lang="ko-KR" altLang="en-US" dirty="0" err="1"/>
              <a:t>물리노드에</a:t>
            </a:r>
            <a:r>
              <a:rPr kumimoji="1" lang="ko-KR" altLang="en-US" dirty="0"/>
              <a:t> </a:t>
            </a:r>
            <a:r>
              <a:rPr kumimoji="1" lang="en-US" altLang="ko-KR" dirty="0" err="1"/>
              <a:t>Openstack</a:t>
            </a:r>
            <a:r>
              <a:rPr kumimoji="1" lang="en-US" altLang="ko-KR" dirty="0"/>
              <a:t> </a:t>
            </a:r>
            <a:r>
              <a:rPr kumimoji="1" lang="ko-KR" altLang="en-US" dirty="0"/>
              <a:t>배포를 진행되고 설계에 따라서 </a:t>
            </a:r>
            <a:r>
              <a:rPr kumimoji="1" lang="en-US" altLang="ko-KR" dirty="0"/>
              <a:t>SDS</a:t>
            </a:r>
            <a:r>
              <a:rPr kumimoji="1" lang="ko-KR" altLang="en-US" dirty="0"/>
              <a:t> 배포 및 </a:t>
            </a:r>
            <a:r>
              <a:rPr kumimoji="1" lang="en-US" altLang="ko-KR" dirty="0" err="1"/>
              <a:t>Openstack</a:t>
            </a:r>
            <a:r>
              <a:rPr kumimoji="1" lang="ko-KR" altLang="en-US" dirty="0"/>
              <a:t>과의 연동이 진행 됩니다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/>
              <a:t>이러한 프로세스로 구축이 완료되면 자동화를 통하여 </a:t>
            </a:r>
            <a:r>
              <a:rPr kumimoji="1" lang="ko-KR" altLang="en-US" dirty="0" err="1"/>
              <a:t>오픈스택</a:t>
            </a:r>
            <a:r>
              <a:rPr kumimoji="1" lang="ko-KR" altLang="en-US" dirty="0"/>
              <a:t> 구성 서비스가 정상인지 확인하는 </a:t>
            </a:r>
            <a:r>
              <a:rPr kumimoji="1" lang="en-US" altLang="ko-KR" dirty="0"/>
              <a:t>Check </a:t>
            </a:r>
            <a:r>
              <a:rPr kumimoji="1" lang="ko-KR" altLang="en-US" dirty="0" err="1"/>
              <a:t>로직을</a:t>
            </a:r>
            <a:r>
              <a:rPr kumimoji="1" lang="ko-KR" altLang="en-US" dirty="0"/>
              <a:t> 최종적으로 수행하게 됩니다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ko-KR" altLang="en-US" dirty="0" err="1"/>
              <a:t>오픈스택</a:t>
            </a:r>
            <a:r>
              <a:rPr kumimoji="1" lang="ko-KR" altLang="en-US" dirty="0"/>
              <a:t> 배포가 완료된 후에  </a:t>
            </a:r>
            <a:r>
              <a:rPr kumimoji="1" lang="ko-KR" altLang="en-US" dirty="0" err="1"/>
              <a:t>테라폼을</a:t>
            </a:r>
            <a:r>
              <a:rPr kumimoji="1" lang="ko-KR" altLang="en-US" dirty="0"/>
              <a:t> 통하여 고객에 요구에 맞는 각기 다른 스펙이나 </a:t>
            </a:r>
            <a:r>
              <a:rPr kumimoji="1" lang="en-US" altLang="ko-KR" dirty="0"/>
              <a:t>Guest OS</a:t>
            </a:r>
            <a:r>
              <a:rPr kumimoji="1" lang="ko-KR" altLang="en-US" dirty="0"/>
              <a:t>에 다량의 가상머신을 배포하게 됩니다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가상머신이 정상적으로 배포가 완료되었으면 </a:t>
            </a:r>
            <a:r>
              <a:rPr kumimoji="1" lang="en-US" altLang="ko-KR" dirty="0"/>
              <a:t>Ansible</a:t>
            </a:r>
            <a:r>
              <a:rPr kumimoji="1" lang="ko-KR" altLang="en-US" dirty="0"/>
              <a:t>과 </a:t>
            </a:r>
            <a:r>
              <a:rPr kumimoji="1" lang="ko-KR" altLang="en-US" dirty="0" err="1"/>
              <a:t>테라폼을</a:t>
            </a:r>
            <a:r>
              <a:rPr kumimoji="1" lang="ko-KR" altLang="en-US" dirty="0"/>
              <a:t> 연동하여 </a:t>
            </a:r>
            <a:r>
              <a:rPr kumimoji="1" lang="en-US" altLang="ko-KR" dirty="0"/>
              <a:t>AP</a:t>
            </a:r>
            <a:r>
              <a:rPr kumimoji="1" lang="ko-KR" altLang="en-US" dirty="0"/>
              <a:t> 설치를 및 </a:t>
            </a:r>
            <a:r>
              <a:rPr kumimoji="1" lang="en-US" altLang="ko-KR" dirty="0"/>
              <a:t>AP</a:t>
            </a:r>
            <a:r>
              <a:rPr kumimoji="1" lang="ko-KR" altLang="en-US" dirty="0"/>
              <a:t> 서비스에 대한 설정이나 튜닝 및 클러스터링 되어야 하는 </a:t>
            </a:r>
            <a:r>
              <a:rPr kumimoji="1" lang="en-US" altLang="ko-KR" dirty="0"/>
              <a:t>AP</a:t>
            </a:r>
            <a:r>
              <a:rPr kumimoji="1" lang="ko-KR" altLang="en-US" dirty="0"/>
              <a:t> 서비스</a:t>
            </a:r>
            <a:r>
              <a:rPr kumimoji="1" lang="en-US" altLang="ko-KR" dirty="0"/>
              <a:t>(</a:t>
            </a:r>
            <a:r>
              <a:rPr kumimoji="1" lang="ko-KR" altLang="en-US" dirty="0"/>
              <a:t>부하분산이 필요한 </a:t>
            </a:r>
            <a:r>
              <a:rPr kumimoji="1" lang="en-US" altLang="ko-KR" dirty="0"/>
              <a:t>WEB</a:t>
            </a:r>
            <a:r>
              <a:rPr kumimoji="1" lang="ko-KR" altLang="en-US" dirty="0"/>
              <a:t> 서비스</a:t>
            </a:r>
            <a:r>
              <a:rPr kumimoji="1" lang="en-US" altLang="ko-KR" dirty="0"/>
              <a:t>)</a:t>
            </a:r>
            <a:r>
              <a:rPr kumimoji="1" lang="ko-KR" altLang="en-US" dirty="0"/>
              <a:t>가 배포되어 고객에게 </a:t>
            </a:r>
            <a:r>
              <a:rPr kumimoji="1" lang="ko-KR" altLang="en-US" dirty="0" err="1"/>
              <a:t>클라우드</a:t>
            </a:r>
            <a:r>
              <a:rPr kumimoji="1" lang="ko-KR" altLang="en-US" dirty="0"/>
              <a:t> 서비스를 제공해주는 구조로 되어 있습니다</a:t>
            </a:r>
            <a:r>
              <a:rPr kumimoji="1" lang="en-US" altLang="ko-KR" dirty="0"/>
              <a:t>.</a:t>
            </a:r>
            <a:endParaRPr kumimoji="1" lang="ko-Kore-KR" altLang="en-US" dirty="0"/>
          </a:p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7E07-C371-456B-A141-BE4D1E83344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04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ore-KR" altLang="en-US" dirty="0"/>
              <a:t>오케스트로</a:t>
            </a:r>
            <a:r>
              <a:rPr kumimoji="1" lang="ko-KR" altLang="en-US" dirty="0"/>
              <a:t> 자동화 툴</a:t>
            </a:r>
            <a:r>
              <a:rPr kumimoji="1" lang="en-US" altLang="ko-KR" dirty="0"/>
              <a:t>(Contra-Pam)</a:t>
            </a:r>
            <a:r>
              <a:rPr kumimoji="1" lang="ko-KR" altLang="en-US" dirty="0"/>
              <a:t>에 대한 아키텍처 설명입니다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/>
              <a:t>자동화 서비스를 구축</a:t>
            </a:r>
            <a:r>
              <a:rPr kumimoji="1" lang="en-US" altLang="ko-KR" dirty="0"/>
              <a:t>,</a:t>
            </a:r>
            <a:r>
              <a:rPr kumimoji="1" lang="ko-KR" altLang="en-US" dirty="0"/>
              <a:t>운영</a:t>
            </a:r>
            <a:r>
              <a:rPr kumimoji="1" lang="en-US" altLang="ko-KR" dirty="0"/>
              <a:t>/</a:t>
            </a:r>
            <a:r>
              <a:rPr kumimoji="1" lang="ko-KR" altLang="en-US" dirty="0"/>
              <a:t>보안 관점에서 서비스를 제공하기 위해서는 </a:t>
            </a:r>
            <a:r>
              <a:rPr kumimoji="1" lang="en-US" altLang="ko-KR" dirty="0"/>
              <a:t>1</a:t>
            </a:r>
            <a:r>
              <a:rPr kumimoji="1" lang="ko-KR" altLang="en-US" dirty="0"/>
              <a:t>개의 </a:t>
            </a:r>
            <a:r>
              <a:rPr kumimoji="1" lang="en-US" altLang="ko-KR" dirty="0"/>
              <a:t>IAC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툴만을</a:t>
            </a:r>
            <a:r>
              <a:rPr kumimoji="1" lang="ko-KR" altLang="en-US" dirty="0"/>
              <a:t> 사용하기에는 툴만의 장단점이 분명하였고 </a:t>
            </a:r>
            <a:r>
              <a:rPr kumimoji="1" lang="ko-KR" altLang="en-US" dirty="0" err="1"/>
              <a:t>배포적인</a:t>
            </a:r>
            <a:r>
              <a:rPr kumimoji="1" lang="ko-KR" altLang="en-US" dirty="0"/>
              <a:t> 측면에서는 </a:t>
            </a:r>
            <a:r>
              <a:rPr kumimoji="1" lang="en-US" altLang="ko-KR" dirty="0"/>
              <a:t>Infra configuration</a:t>
            </a:r>
            <a:r>
              <a:rPr kumimoji="1" lang="ko-KR" altLang="en-US" dirty="0"/>
              <a:t>이 용이한 </a:t>
            </a:r>
            <a:r>
              <a:rPr kumimoji="1" lang="en-US" altLang="ko-KR" dirty="0"/>
              <a:t>Ansible</a:t>
            </a:r>
            <a:r>
              <a:rPr kumimoji="1" lang="ko-KR" altLang="en-US" dirty="0"/>
              <a:t>을 주로 사용하고 운영</a:t>
            </a:r>
            <a:r>
              <a:rPr kumimoji="1" lang="en-US" altLang="ko-KR" dirty="0"/>
              <a:t>/</a:t>
            </a:r>
            <a:r>
              <a:rPr kumimoji="1" lang="ko-KR" altLang="en-US" dirty="0"/>
              <a:t>보안적인 관점에서는 서비스 </a:t>
            </a:r>
            <a:r>
              <a:rPr kumimoji="1" lang="ko-KR" altLang="en-US" dirty="0" err="1"/>
              <a:t>배포적인</a:t>
            </a:r>
            <a:r>
              <a:rPr kumimoji="1" lang="ko-KR" altLang="en-US" dirty="0"/>
              <a:t> 관점에서의 </a:t>
            </a:r>
            <a:r>
              <a:rPr kumimoji="1" lang="en-US" altLang="ko-KR" dirty="0"/>
              <a:t>Ansible</a:t>
            </a:r>
            <a:r>
              <a:rPr kumimoji="1" lang="ko-KR" altLang="en-US" dirty="0"/>
              <a:t>과 </a:t>
            </a:r>
            <a:r>
              <a:rPr kumimoji="1" lang="en-US" altLang="ko-KR" dirty="0"/>
              <a:t>orchestration</a:t>
            </a:r>
            <a:r>
              <a:rPr kumimoji="1" lang="ko-KR" altLang="en-US" dirty="0"/>
              <a:t> 특성이 강한 </a:t>
            </a:r>
            <a:r>
              <a:rPr kumimoji="1" lang="ko-KR" altLang="en-US" dirty="0" err="1"/>
              <a:t>테라폼을</a:t>
            </a:r>
            <a:r>
              <a:rPr kumimoji="1" lang="ko-KR" altLang="en-US" dirty="0"/>
              <a:t> 연동하여 구성하였습니다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Okestro-automation</a:t>
            </a:r>
            <a:r>
              <a:rPr kumimoji="1" lang="ko-KR" altLang="en-US" dirty="0"/>
              <a:t>에서는 대량의 서버에  </a:t>
            </a:r>
            <a:r>
              <a:rPr kumimoji="1" lang="en-US" altLang="ko-KR" dirty="0"/>
              <a:t>Host OS</a:t>
            </a:r>
            <a:r>
              <a:rPr kumimoji="1" lang="ko-KR" altLang="en-US" dirty="0"/>
              <a:t>를 </a:t>
            </a:r>
            <a:r>
              <a:rPr kumimoji="1" lang="ko-KR" altLang="en-US" dirty="0" err="1"/>
              <a:t>프로비저닝</a:t>
            </a:r>
            <a:r>
              <a:rPr kumimoji="1" lang="ko-KR" altLang="en-US" dirty="0"/>
              <a:t> 하여 빠른 배포를 제공하게 됩니다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Host OS</a:t>
            </a:r>
            <a:r>
              <a:rPr kumimoji="1" lang="ko-KR" altLang="en-US" dirty="0"/>
              <a:t>를 구성하고 난 뒤에 </a:t>
            </a:r>
            <a:r>
              <a:rPr kumimoji="1" lang="en-US" altLang="ko-KR" dirty="0"/>
              <a:t>ansible</a:t>
            </a:r>
            <a:r>
              <a:rPr kumimoji="1" lang="ko-KR" altLang="en-US" dirty="0"/>
              <a:t>을 이용하여 대상 노드에 </a:t>
            </a:r>
            <a:r>
              <a:rPr kumimoji="1" lang="en-US" altLang="ko-KR" dirty="0" err="1"/>
              <a:t>Openstack</a:t>
            </a:r>
            <a:r>
              <a:rPr kumimoji="1" lang="en-US" altLang="ko-KR" dirty="0"/>
              <a:t> </a:t>
            </a:r>
            <a:r>
              <a:rPr kumimoji="1" lang="ko-KR" altLang="en-US" dirty="0"/>
              <a:t>배포를 진행하게 되고 가상머신이 구성되면 해당 가상머신에 대한 일일점검을 통하여 결과데이터를 추출하여 클라우드 관리자는 확인하여 효율적인 클라우드 운영을 할 수 있게 됩니다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 </a:t>
            </a:r>
            <a:r>
              <a:rPr kumimoji="1" lang="ko-KR" altLang="en-US" dirty="0" err="1"/>
              <a:t>오케스트로</a:t>
            </a:r>
            <a:r>
              <a:rPr kumimoji="1" lang="ko-KR" altLang="en-US" dirty="0"/>
              <a:t> 자동화 툴은 타 </a:t>
            </a:r>
            <a:r>
              <a:rPr kumimoji="1" lang="ko-KR" altLang="en-US" dirty="0" err="1"/>
              <a:t>벤더사</a:t>
            </a:r>
            <a:r>
              <a:rPr kumimoji="1" lang="en-US" altLang="ko-KR" dirty="0"/>
              <a:t>(</a:t>
            </a:r>
            <a:r>
              <a:rPr kumimoji="1" lang="ko-KR" altLang="en-US" dirty="0"/>
              <a:t>컨테이너형 구축</a:t>
            </a:r>
            <a:r>
              <a:rPr kumimoji="1" lang="en-US" altLang="ko-KR" dirty="0"/>
              <a:t>)</a:t>
            </a:r>
            <a:r>
              <a:rPr kumimoji="1" lang="ko-KR" altLang="en-US" dirty="0"/>
              <a:t>와 다르게 </a:t>
            </a:r>
            <a:r>
              <a:rPr kumimoji="1" lang="en-US" altLang="ko-KR" dirty="0"/>
              <a:t>repository</a:t>
            </a:r>
            <a:r>
              <a:rPr kumimoji="1" lang="ko-KR" altLang="en-US" dirty="0"/>
              <a:t> 기반에 프로세스형 구축으로 진행되게 됩니다</a:t>
            </a:r>
            <a:r>
              <a:rPr kumimoji="1" lang="en-US" altLang="ko-KR" dirty="0"/>
              <a:t>.</a:t>
            </a:r>
            <a:r>
              <a:rPr kumimoji="1" lang="ko-KR" altLang="en-US" dirty="0"/>
              <a:t> 이러한 프로세스 형 구축을 </a:t>
            </a:r>
            <a:r>
              <a:rPr kumimoji="1" lang="ko-KR" altLang="en-US" dirty="0" err="1"/>
              <a:t>진행하게된</a:t>
            </a:r>
            <a:r>
              <a:rPr kumimoji="1" lang="ko-KR" altLang="en-US" dirty="0"/>
              <a:t> 이유는 컨테이너 엔진에 장애로 인하여 </a:t>
            </a:r>
            <a:r>
              <a:rPr kumimoji="1" lang="en-US" altLang="ko-KR" dirty="0" err="1"/>
              <a:t>Openstack</a:t>
            </a:r>
            <a:r>
              <a:rPr kumimoji="1" lang="ko-KR" altLang="en-US" dirty="0"/>
              <a:t> 컨테이너 서비스에 대한 종속성을 </a:t>
            </a:r>
            <a:r>
              <a:rPr kumimoji="1" lang="ko-KR" altLang="en-US" dirty="0" err="1"/>
              <a:t>탈피하므로써</a:t>
            </a:r>
            <a:r>
              <a:rPr kumimoji="1" lang="ko-KR" altLang="en-US" dirty="0"/>
              <a:t> 보다 안정적인 서비스를 제공하게 되고</a:t>
            </a:r>
            <a:r>
              <a:rPr kumimoji="1" lang="en-US" altLang="ko-KR" dirty="0"/>
              <a:t>,</a:t>
            </a:r>
            <a:r>
              <a:rPr kumimoji="1" lang="ko-KR" altLang="en-US" dirty="0"/>
              <a:t> 보안적인 관점에서 다수의 컨테이너 별 패치를 진행하기 보다는 </a:t>
            </a:r>
            <a:r>
              <a:rPr kumimoji="1" lang="en-US" altLang="ko-KR" dirty="0"/>
              <a:t>1</a:t>
            </a:r>
            <a:r>
              <a:rPr kumimoji="1" lang="ko-KR" altLang="en-US" dirty="0"/>
              <a:t>개의 물리 </a:t>
            </a:r>
            <a:r>
              <a:rPr kumimoji="1" lang="en-US" altLang="ko-KR" dirty="0"/>
              <a:t>Host</a:t>
            </a:r>
            <a:r>
              <a:rPr kumimoji="1" lang="ko-KR" altLang="en-US" dirty="0"/>
              <a:t>위에 프로세스형으로 구성되게 되면 보안 패치 대상에 대한 일원화를 통하여 빠른 보안을 진행하게 합니다</a:t>
            </a:r>
            <a:r>
              <a:rPr kumimoji="1" lang="en-US" altLang="ko-KR" dirty="0"/>
              <a:t>.</a:t>
            </a:r>
          </a:p>
          <a:p>
            <a:r>
              <a:rPr kumimoji="1" lang="ko-KR" altLang="en-US" dirty="0"/>
              <a:t>또한 물리 </a:t>
            </a:r>
            <a:r>
              <a:rPr kumimoji="1" lang="en-US" altLang="ko-KR" dirty="0"/>
              <a:t>Host</a:t>
            </a:r>
            <a:r>
              <a:rPr kumimoji="1" lang="ko-KR" altLang="en-US" dirty="0"/>
              <a:t>위에 </a:t>
            </a:r>
            <a:r>
              <a:rPr kumimoji="1" lang="en-US" altLang="ko-KR" dirty="0" err="1"/>
              <a:t>Openstack</a:t>
            </a:r>
            <a:r>
              <a:rPr kumimoji="1" lang="en-US" altLang="ko-KR" dirty="0"/>
              <a:t> </a:t>
            </a:r>
            <a:r>
              <a:rPr kumimoji="1" lang="ko-KR" altLang="en-US" dirty="0"/>
              <a:t>프로세스들이 </a:t>
            </a:r>
            <a:r>
              <a:rPr kumimoji="1" lang="ko-KR" altLang="en-US" dirty="0" err="1"/>
              <a:t>구동되므로써</a:t>
            </a:r>
            <a:r>
              <a:rPr kumimoji="1" lang="ko-KR" altLang="en-US" dirty="0"/>
              <a:t> 컨테이너형 대비 네트워크 </a:t>
            </a:r>
            <a:r>
              <a:rPr kumimoji="1" lang="en-US" altLang="ko-KR" dirty="0"/>
              <a:t>Layer</a:t>
            </a:r>
            <a:r>
              <a:rPr kumimoji="1" lang="ko-KR" altLang="en-US" dirty="0"/>
              <a:t>가 </a:t>
            </a:r>
            <a:r>
              <a:rPr kumimoji="1" lang="ko-KR" altLang="en-US" dirty="0" err="1"/>
              <a:t>줄어되게</a:t>
            </a:r>
            <a:r>
              <a:rPr kumimoji="1" lang="ko-KR" altLang="en-US" dirty="0"/>
              <a:t> 되어 성능적인 효율성을 제공하고자 하였습니다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또한 해당 </a:t>
            </a:r>
            <a:r>
              <a:rPr kumimoji="1" lang="en-US" altLang="ko-KR" dirty="0" err="1"/>
              <a:t>Repostiory</a:t>
            </a:r>
            <a:r>
              <a:rPr kumimoji="1" lang="ko-KR" altLang="en-US" dirty="0"/>
              <a:t>를 이용하여 가상머신에 미들웨어 서비스 배포 뿐만 아니라</a:t>
            </a:r>
            <a:r>
              <a:rPr kumimoji="1" lang="en-US" altLang="ko-KR" dirty="0"/>
              <a:t>, Host OS, </a:t>
            </a:r>
            <a:r>
              <a:rPr kumimoji="1" lang="ko-KR" altLang="en-US" dirty="0"/>
              <a:t>가상머신 </a:t>
            </a:r>
            <a:r>
              <a:rPr kumimoji="1" lang="en-US" altLang="ko-KR" dirty="0"/>
              <a:t>Guest OS</a:t>
            </a:r>
            <a:r>
              <a:rPr kumimoji="1" lang="ko-KR" altLang="en-US" dirty="0"/>
              <a:t>에 대한 버전 업데이트</a:t>
            </a:r>
            <a:r>
              <a:rPr kumimoji="1" lang="en-US" altLang="ko-KR" dirty="0"/>
              <a:t>/</a:t>
            </a:r>
            <a:r>
              <a:rPr kumimoji="1" lang="ko-KR" altLang="en-US" dirty="0"/>
              <a:t>업그레이드를 지원하게 됩니다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이를 통해 </a:t>
            </a:r>
            <a:r>
              <a:rPr kumimoji="1" lang="ko-KR" altLang="en-US" dirty="0" err="1"/>
              <a:t>오픈스택</a:t>
            </a:r>
            <a:r>
              <a:rPr kumimoji="1" lang="ko-KR" altLang="en-US" dirty="0"/>
              <a:t> 배포 및 운영 자동화를 구현하게 되었고 해당 </a:t>
            </a:r>
            <a:r>
              <a:rPr kumimoji="1" lang="ko-KR" altLang="en-US" dirty="0" err="1"/>
              <a:t>아키텍쳐를</a:t>
            </a:r>
            <a:r>
              <a:rPr kumimoji="1" lang="ko-KR" altLang="en-US" dirty="0"/>
              <a:t> 통하여 고객에게 사업기간내에 구축 가능한 신속성 있는 배포와 통일성 있는 배포를 통하여 안정적인 서비스를 제공하게 되었습니다</a:t>
            </a:r>
            <a:r>
              <a:rPr kumimoji="1" lang="en-US" altLang="ko-KR" dirty="0"/>
              <a:t>.</a:t>
            </a:r>
          </a:p>
          <a:p>
            <a:endParaRPr kumimoji="1" lang="en-US" altLang="ko-KR" dirty="0"/>
          </a:p>
          <a:p>
            <a:endParaRPr kumimoji="1" lang="ko-Kore-KR" altLang="en-US" dirty="0"/>
          </a:p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7E07-C371-456B-A141-BE4D1E83344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478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ore-KR" dirty="0"/>
          </a:p>
          <a:p>
            <a:endParaRPr kumimoji="1" lang="en-US" altLang="ko-Kore-KR" dirty="0"/>
          </a:p>
          <a:p>
            <a:endParaRPr kumimoji="1" lang="en-US" altLang="ko-Kore-KR" dirty="0"/>
          </a:p>
          <a:p>
            <a:pPr algn="l"/>
            <a:r>
              <a:rPr lang="es-ES" altLang="ko-Kore-KR" b="0" i="0" dirty="0">
                <a:solidFill>
                  <a:srgbClr val="D1D5DB"/>
                </a:solidFill>
                <a:effectLst/>
              </a:rPr>
              <a:t>Ubuntu MaaS(Metal as a Service)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는 대규모 서버 인프라를 관리하고 </a:t>
            </a:r>
            <a:r>
              <a:rPr lang="ko-KR" altLang="en-US" b="0" i="0" dirty="0" err="1">
                <a:solidFill>
                  <a:srgbClr val="D1D5DB"/>
                </a:solidFill>
                <a:effectLst/>
              </a:rPr>
              <a:t>프로비저닝하기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 위한 도구입니다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MaaS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는 클라우드 컴퓨팅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,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데이터 센터 관리 및 소프트웨어 정의 네트워킹 등의 시나리오에서 사용될 수 있습니다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이를 통해 서버 리소스를 효율적으로 관리하고 확장할 수 있습니다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</a:t>
            </a:r>
          </a:p>
          <a:p>
            <a:pPr algn="l"/>
            <a:r>
              <a:rPr lang="es-ES" altLang="ko-Kore-KR" b="0" i="0" dirty="0">
                <a:solidFill>
                  <a:srgbClr val="D1D5DB"/>
                </a:solidFill>
                <a:effectLst/>
              </a:rPr>
              <a:t>Ubuntu MaaS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의 작동 흐름은 아래와 같습니다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</a:t>
            </a:r>
          </a:p>
          <a:p>
            <a:pPr algn="l"/>
            <a:endParaRPr lang="en-US" altLang="ko-KR" b="0" i="0" dirty="0">
              <a:solidFill>
                <a:srgbClr val="D1D5DB"/>
              </a:solidFill>
              <a:effectLst/>
            </a:endParaRPr>
          </a:p>
          <a:p>
            <a:pPr algn="l"/>
            <a:r>
              <a:rPr lang="es-ES" altLang="ko-Kore-KR" b="0" i="0" dirty="0">
                <a:solidFill>
                  <a:srgbClr val="D1D5DB"/>
                </a:solidFill>
                <a:effectLst/>
              </a:rPr>
              <a:t>MaaS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서버 설치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: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MaaS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는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MaaS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컨트롤러로서 동작하는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Ubuntu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서버에 설치됩니다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이 서버는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MaaS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클라우드의 중앙 </a:t>
            </a:r>
            <a:r>
              <a:rPr lang="ko-KR" altLang="en-US" b="0" i="0" dirty="0" err="1">
                <a:solidFill>
                  <a:srgbClr val="D1D5DB"/>
                </a:solidFill>
                <a:effectLst/>
              </a:rPr>
              <a:t>집중식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 관리 시스템입니다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</a:t>
            </a:r>
          </a:p>
          <a:p>
            <a:pPr algn="l"/>
            <a:endParaRPr lang="en-US" altLang="ko-KR" b="0" i="0" dirty="0">
              <a:solidFill>
                <a:srgbClr val="D1D5DB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ko-KR" altLang="en-US" b="0" i="0" dirty="0">
                <a:solidFill>
                  <a:srgbClr val="D1D5DB"/>
                </a:solidFill>
                <a:effectLst/>
              </a:rPr>
              <a:t>하드웨어 등록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: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물리적인 서버 장치들은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MaaS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서버에 등록됩니다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이를 위해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MaaS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는 서버와 통신하기 위한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PXE(Preboot Execution Environment)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및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IPMI(Intelligent Platform Management Interface)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등과 같은 프로토콜을 사용합니다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endParaRPr lang="en-US" altLang="ko-KR" b="0" i="0" dirty="0">
              <a:solidFill>
                <a:srgbClr val="D1D5DB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ko-KR" altLang="en-US" b="0" i="0" dirty="0">
                <a:solidFill>
                  <a:srgbClr val="D1D5DB"/>
                </a:solidFill>
                <a:effectLst/>
              </a:rPr>
              <a:t>서버 </a:t>
            </a:r>
            <a:r>
              <a:rPr lang="ko-KR" altLang="en-US" b="0" i="0" dirty="0" err="1">
                <a:solidFill>
                  <a:srgbClr val="D1D5DB"/>
                </a:solidFill>
                <a:effectLst/>
              </a:rPr>
              <a:t>프로비저닝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: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MaaS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는 등록된 서버의 하드웨어 프로필과 기타 정보를 수집하고 저장합니다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이후 사용자는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MaaS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웹 인터페이스를 통해 서버를 </a:t>
            </a:r>
            <a:r>
              <a:rPr lang="ko-KR" altLang="en-US" b="0" i="0" dirty="0" err="1">
                <a:solidFill>
                  <a:srgbClr val="D1D5DB"/>
                </a:solidFill>
                <a:effectLst/>
              </a:rPr>
              <a:t>프로비저닝할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 수 있습니다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endParaRPr lang="en-US" altLang="ko-KR" b="0" i="0" dirty="0">
              <a:solidFill>
                <a:srgbClr val="D1D5DB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ko-KR" altLang="en-US" b="0" i="0" dirty="0">
                <a:solidFill>
                  <a:srgbClr val="D1D5DB"/>
                </a:solidFill>
                <a:effectLst/>
              </a:rPr>
              <a:t>이미지 관리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: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MaaS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는 서버 이미지를 관리하고 배포합니다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사용자는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Ubuntu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및 다른 운영 체제의 이미지를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MaaS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서버에 업로드하고 </a:t>
            </a:r>
            <a:r>
              <a:rPr lang="ko-KR" altLang="en-US" b="0" i="0" dirty="0" err="1">
                <a:solidFill>
                  <a:srgbClr val="D1D5DB"/>
                </a:solidFill>
                <a:effectLst/>
              </a:rPr>
              <a:t>프로비저닝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 프로세스에 사용할 수 있습니다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endParaRPr lang="en-US" altLang="ko-KR" b="0" i="0" dirty="0">
              <a:solidFill>
                <a:srgbClr val="D1D5DB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ko-KR" altLang="en-US" b="0" i="0" dirty="0">
                <a:solidFill>
                  <a:srgbClr val="D1D5DB"/>
                </a:solidFill>
                <a:effectLst/>
              </a:rPr>
              <a:t>사용자 요청 처리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: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사용자는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MaaS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웹 인터페이스를 통해 서버를 요청할 수 있습니다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MaaS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는 사용 가능한 하드웨어 리소스를 확인하고 해당 서버에 운영 체제를 설치하여 </a:t>
            </a:r>
            <a:r>
              <a:rPr lang="ko-KR" altLang="en-US" b="0" i="0" dirty="0" err="1">
                <a:solidFill>
                  <a:srgbClr val="D1D5DB"/>
                </a:solidFill>
                <a:effectLst/>
              </a:rPr>
              <a:t>프로비저닝합니다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endParaRPr lang="en-US" altLang="ko-KR" b="0" i="0" dirty="0">
              <a:solidFill>
                <a:srgbClr val="D1D5DB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ko-KR" altLang="en-US" b="0" i="0" dirty="0">
                <a:solidFill>
                  <a:srgbClr val="D1D5DB"/>
                </a:solidFill>
                <a:effectLst/>
              </a:rPr>
              <a:t>관리 및 모니터링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: </a:t>
            </a:r>
            <a:r>
              <a:rPr lang="es-ES" altLang="ko-Kore-KR" b="0" i="0" dirty="0">
                <a:solidFill>
                  <a:srgbClr val="D1D5DB"/>
                </a:solidFill>
                <a:effectLst/>
              </a:rPr>
              <a:t>MaaS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는 </a:t>
            </a:r>
            <a:r>
              <a:rPr lang="ko-KR" altLang="en-US" b="0" i="0" dirty="0" err="1">
                <a:solidFill>
                  <a:srgbClr val="D1D5DB"/>
                </a:solidFill>
                <a:effectLst/>
              </a:rPr>
              <a:t>프로비저닝된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 서버를 지속적으로 관리하고 모니터링합니다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이를 통해 서버의 상태를 추적하고 필요에 따라 확장 또는 축소할 수 있습니다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endParaRPr lang="en-US" altLang="ko-KR" b="0" i="0" dirty="0">
              <a:solidFill>
                <a:srgbClr val="D1D5DB"/>
              </a:solidFill>
              <a:effectLst/>
            </a:endParaRPr>
          </a:p>
          <a:p>
            <a:pPr algn="l"/>
            <a:r>
              <a:rPr lang="es-ES" altLang="ko-Kore-KR" b="0" i="0" dirty="0">
                <a:solidFill>
                  <a:srgbClr val="D1D5DB"/>
                </a:solidFill>
                <a:effectLst/>
              </a:rPr>
              <a:t>Ubuntu MaaS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는 유연하고 확장 가능한 서버 관리 도구로서 대규모 클라우드 및 데이터 센터 환경에서 사용됩니다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이를 통해 하드웨어 리소스의 효율성을 극대화하고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, 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자동화된 서버 </a:t>
            </a:r>
            <a:r>
              <a:rPr lang="ko-KR" altLang="en-US" b="0" i="0" dirty="0" err="1">
                <a:solidFill>
                  <a:srgbClr val="D1D5DB"/>
                </a:solidFill>
                <a:effectLst/>
              </a:rPr>
              <a:t>프로비저닝을</a:t>
            </a:r>
            <a:r>
              <a:rPr lang="ko-KR" altLang="en-US" b="0" i="0" dirty="0">
                <a:solidFill>
                  <a:srgbClr val="D1D5DB"/>
                </a:solidFill>
                <a:effectLst/>
              </a:rPr>
              <a:t> 통해 운영체제 및 애플리케이션 배포를 간편하게 할 수 있습니다</a:t>
            </a:r>
            <a:r>
              <a:rPr lang="en-US" altLang="ko-KR" b="0" i="0" dirty="0">
                <a:solidFill>
                  <a:srgbClr val="D1D5DB"/>
                </a:solidFill>
                <a:effectLst/>
              </a:rPr>
              <a:t>.</a:t>
            </a:r>
          </a:p>
          <a:p>
            <a:pPr algn="l"/>
            <a:endParaRPr lang="en-US" altLang="ko-KR" b="0" i="0" dirty="0">
              <a:solidFill>
                <a:srgbClr val="D1D5DB"/>
              </a:solidFill>
              <a:effectLst/>
            </a:endParaRPr>
          </a:p>
          <a:p>
            <a:pPr algn="l"/>
            <a:endParaRPr lang="en-US" altLang="ko-KR" b="0" i="0" dirty="0">
              <a:solidFill>
                <a:srgbClr val="D1D5DB"/>
              </a:solidFill>
              <a:effectLst/>
            </a:endParaRPr>
          </a:p>
          <a:p>
            <a:endParaRPr kumimoji="1" lang="ko-Kore-KR" altLang="en-US" dirty="0"/>
          </a:p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7E07-C371-456B-A141-BE4D1E83344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09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5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066CE1-8D4B-B4FB-E326-5E53334CD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635760"/>
            <a:ext cx="1596591" cy="3877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main title</a:t>
            </a:r>
            <a:endParaRPr lang="ko-KR" altLang="en-US"/>
          </a:p>
        </p:txBody>
      </p:sp>
      <p:sp>
        <p:nvSpPr>
          <p:cNvPr id="12" name="슬라이드 번호 개체 틀 5">
            <a:extLst>
              <a:ext uri="{FF2B5EF4-FFF2-40B4-BE49-F238E27FC236}">
                <a16:creationId xmlns:a16="http://schemas.microsoft.com/office/drawing/2014/main" id="{72247A95-EDAD-E396-922E-79FDDC986899}"/>
              </a:ext>
            </a:extLst>
          </p:cNvPr>
          <p:cNvSpPr txBox="1">
            <a:spLocks/>
          </p:cNvSpPr>
          <p:nvPr userDrawn="1"/>
        </p:nvSpPr>
        <p:spPr>
          <a:xfrm>
            <a:off x="11523060" y="635760"/>
            <a:ext cx="169918" cy="16158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ko-KR"/>
            </a:defPPr>
            <a:lvl1pPr marL="0" algn="ctr" defTabSz="914400" rtl="0" eaLnBrk="1" latinLnBrk="1" hangingPunct="1">
              <a:defRPr sz="105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647981-7AB4-4CF3-9F84-626DDE5C3A2E}" type="slidenum">
              <a:rPr lang="ko-KR" altLang="en-US" b="0" smtClean="0">
                <a:solidFill>
                  <a:schemeClr val="bg1"/>
                </a:solidFill>
              </a:rPr>
              <a:pPr/>
              <a:t>‹#›</a:t>
            </a:fld>
            <a:endParaRPr lang="ko-KR" altLang="en-US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29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chemeClr val="accent1">
                <a:alpha val="0"/>
              </a:schemeClr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chemeClr val="accent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chemeClr val="accent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chemeClr val="accent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chemeClr val="accent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chemeClr val="accent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 userDrawn="1">
          <p15:clr>
            <a:srgbClr val="F26B43"/>
          </p15:clr>
        </p15:guide>
        <p15:guide id="2" pos="7310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orient="horz" pos="10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2.png"/><Relationship Id="rId5" Type="http://schemas.openxmlformats.org/officeDocument/2006/relationships/image" Target="../media/image20.jpeg"/><Relationship Id="rId10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12" Type="http://schemas.openxmlformats.org/officeDocument/2006/relationships/image" Target="../media/image27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6.jpeg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그룹 80">
            <a:extLst>
              <a:ext uri="{FF2B5EF4-FFF2-40B4-BE49-F238E27FC236}">
                <a16:creationId xmlns:a16="http://schemas.microsoft.com/office/drawing/2014/main" id="{23AB3161-0CF2-7BE9-06C0-C5D57A0E2D45}"/>
              </a:ext>
            </a:extLst>
          </p:cNvPr>
          <p:cNvGrpSpPr/>
          <p:nvPr/>
        </p:nvGrpSpPr>
        <p:grpSpPr>
          <a:xfrm>
            <a:off x="5337654" y="1839508"/>
            <a:ext cx="6218119" cy="5018493"/>
            <a:chOff x="5455477" y="1839508"/>
            <a:chExt cx="6218119" cy="5018493"/>
          </a:xfrm>
          <a:gradFill>
            <a:gsLst>
              <a:gs pos="0">
                <a:schemeClr val="accent3">
                  <a:alpha val="0"/>
                </a:schemeClr>
              </a:gs>
              <a:gs pos="100000">
                <a:schemeClr val="accent4"/>
              </a:gs>
            </a:gsLst>
            <a:lin ang="18900000" scaled="1"/>
          </a:gradFill>
        </p:grpSpPr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84F3A6BC-7C60-22F3-5B93-5B772F20FE0A}"/>
                </a:ext>
              </a:extLst>
            </p:cNvPr>
            <p:cNvSpPr/>
            <p:nvPr/>
          </p:nvSpPr>
          <p:spPr>
            <a:xfrm>
              <a:off x="5455477" y="1839508"/>
              <a:ext cx="5851442" cy="518014"/>
            </a:xfrm>
            <a:custGeom>
              <a:avLst/>
              <a:gdLst>
                <a:gd name="connsiteX0" fmla="*/ 587407 w 644461"/>
                <a:gd name="connsiteY0" fmla="*/ 57055 h 57054"/>
                <a:gd name="connsiteX1" fmla="*/ 644462 w 644461"/>
                <a:gd name="connsiteY1" fmla="*/ 0 h 57054"/>
                <a:gd name="connsiteX2" fmla="*/ 0 w 644461"/>
                <a:gd name="connsiteY2" fmla="*/ 0 h 57054"/>
                <a:gd name="connsiteX3" fmla="*/ 0 w 644461"/>
                <a:gd name="connsiteY3" fmla="*/ 57055 h 57054"/>
                <a:gd name="connsiteX4" fmla="*/ 587407 w 644461"/>
                <a:gd name="connsiteY4" fmla="*/ 57055 h 5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61" h="57054">
                  <a:moveTo>
                    <a:pt x="587407" y="57055"/>
                  </a:moveTo>
                  <a:lnTo>
                    <a:pt x="644462" y="0"/>
                  </a:lnTo>
                  <a:lnTo>
                    <a:pt x="0" y="0"/>
                  </a:lnTo>
                  <a:lnTo>
                    <a:pt x="0" y="57055"/>
                  </a:lnTo>
                  <a:lnTo>
                    <a:pt x="587407" y="57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AA935A52-7859-3DC8-CB93-D1BE5D816CE5}"/>
                </a:ext>
              </a:extLst>
            </p:cNvPr>
            <p:cNvSpPr/>
            <p:nvPr/>
          </p:nvSpPr>
          <p:spPr>
            <a:xfrm>
              <a:off x="5455477" y="2875564"/>
              <a:ext cx="4814502" cy="3982437"/>
            </a:xfrm>
            <a:custGeom>
              <a:avLst/>
              <a:gdLst>
                <a:gd name="connsiteX0" fmla="*/ 0 w 4814502"/>
                <a:gd name="connsiteY0" fmla="*/ 0 h 3982437"/>
                <a:gd name="connsiteX1" fmla="*/ 4814502 w 4814502"/>
                <a:gd name="connsiteY1" fmla="*/ 0 h 3982437"/>
                <a:gd name="connsiteX2" fmla="*/ 832077 w 4814502"/>
                <a:gd name="connsiteY2" fmla="*/ 3982437 h 3982437"/>
                <a:gd name="connsiteX3" fmla="*/ 100428 w 4814502"/>
                <a:gd name="connsiteY3" fmla="*/ 3982437 h 3982437"/>
                <a:gd name="connsiteX4" fmla="*/ 3564827 w 4814502"/>
                <a:gd name="connsiteY4" fmla="*/ 518036 h 3982437"/>
                <a:gd name="connsiteX5" fmla="*/ 0 w 4814502"/>
                <a:gd name="connsiteY5" fmla="*/ 518036 h 398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4502" h="3982437">
                  <a:moveTo>
                    <a:pt x="0" y="0"/>
                  </a:moveTo>
                  <a:lnTo>
                    <a:pt x="4814502" y="0"/>
                  </a:lnTo>
                  <a:lnTo>
                    <a:pt x="832077" y="3982437"/>
                  </a:lnTo>
                  <a:lnTo>
                    <a:pt x="100428" y="3982437"/>
                  </a:lnTo>
                  <a:lnTo>
                    <a:pt x="3564827" y="518036"/>
                  </a:lnTo>
                  <a:lnTo>
                    <a:pt x="0" y="518036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07627774-735F-0754-A00E-08EA0918C1C9}"/>
                </a:ext>
              </a:extLst>
            </p:cNvPr>
            <p:cNvSpPr/>
            <p:nvPr/>
          </p:nvSpPr>
          <p:spPr>
            <a:xfrm>
              <a:off x="11154688" y="2205318"/>
              <a:ext cx="518908" cy="4652682"/>
            </a:xfrm>
            <a:custGeom>
              <a:avLst/>
              <a:gdLst>
                <a:gd name="connsiteX0" fmla="*/ 518908 w 518908"/>
                <a:gd name="connsiteY0" fmla="*/ 0 h 4652682"/>
                <a:gd name="connsiteX1" fmla="*/ 518908 w 518908"/>
                <a:gd name="connsiteY1" fmla="*/ 4652682 h 4652682"/>
                <a:gd name="connsiteX2" fmla="*/ 0 w 518908"/>
                <a:gd name="connsiteY2" fmla="*/ 4652682 h 4652682"/>
                <a:gd name="connsiteX3" fmla="*/ 0 w 518908"/>
                <a:gd name="connsiteY3" fmla="*/ 518034 h 465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908" h="4652682">
                  <a:moveTo>
                    <a:pt x="518908" y="0"/>
                  </a:moveTo>
                  <a:lnTo>
                    <a:pt x="518908" y="4652682"/>
                  </a:lnTo>
                  <a:lnTo>
                    <a:pt x="0" y="4652682"/>
                  </a:lnTo>
                  <a:lnTo>
                    <a:pt x="0" y="518034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11034C74-6500-6191-C57C-77938543AD7A}"/>
                </a:ext>
              </a:extLst>
            </p:cNvPr>
            <p:cNvSpPr/>
            <p:nvPr/>
          </p:nvSpPr>
          <p:spPr>
            <a:xfrm>
              <a:off x="7020934" y="3242268"/>
              <a:ext cx="3615749" cy="3615733"/>
            </a:xfrm>
            <a:custGeom>
              <a:avLst/>
              <a:gdLst>
                <a:gd name="connsiteX0" fmla="*/ 3615749 w 3615749"/>
                <a:gd name="connsiteY0" fmla="*/ 0 h 3615733"/>
                <a:gd name="connsiteX1" fmla="*/ 3615749 w 3615749"/>
                <a:gd name="connsiteY1" fmla="*/ 3615733 h 3615733"/>
                <a:gd name="connsiteX2" fmla="*/ 3097713 w 3615749"/>
                <a:gd name="connsiteY2" fmla="*/ 3615733 h 3615733"/>
                <a:gd name="connsiteX3" fmla="*/ 3097713 w 3615749"/>
                <a:gd name="connsiteY3" fmla="*/ 1251408 h 3615733"/>
                <a:gd name="connsiteX4" fmla="*/ 733377 w 3615749"/>
                <a:gd name="connsiteY4" fmla="*/ 3615733 h 3615733"/>
                <a:gd name="connsiteX5" fmla="*/ 0 w 3615749"/>
                <a:gd name="connsiteY5" fmla="*/ 3615733 h 361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5749" h="3615733">
                  <a:moveTo>
                    <a:pt x="3615749" y="0"/>
                  </a:moveTo>
                  <a:lnTo>
                    <a:pt x="3615749" y="3615733"/>
                  </a:lnTo>
                  <a:lnTo>
                    <a:pt x="3097713" y="3615733"/>
                  </a:lnTo>
                  <a:lnTo>
                    <a:pt x="3097713" y="1251408"/>
                  </a:lnTo>
                  <a:lnTo>
                    <a:pt x="733377" y="3615733"/>
                  </a:lnTo>
                  <a:lnTo>
                    <a:pt x="0" y="3615733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9C593AD2-F05C-4EDA-81CE-EDE4744F0F9A}"/>
              </a:ext>
            </a:extLst>
          </p:cNvPr>
          <p:cNvGrpSpPr/>
          <p:nvPr/>
        </p:nvGrpSpPr>
        <p:grpSpPr>
          <a:xfrm>
            <a:off x="9000107" y="581105"/>
            <a:ext cx="2631866" cy="255628"/>
            <a:chOff x="8892209" y="581105"/>
            <a:chExt cx="2631866" cy="255628"/>
          </a:xfrm>
        </p:grpSpPr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id="{F28C8827-4E5A-9A58-8BDD-3DC7304EBE3E}"/>
                </a:ext>
              </a:extLst>
            </p:cNvPr>
            <p:cNvGrpSpPr/>
            <p:nvPr/>
          </p:nvGrpSpPr>
          <p:grpSpPr>
            <a:xfrm>
              <a:off x="8892209" y="607257"/>
              <a:ext cx="1129190" cy="229476"/>
              <a:chOff x="1728718" y="1601856"/>
              <a:chExt cx="3369944" cy="684847"/>
            </a:xfrm>
          </p:grpSpPr>
          <p:sp>
            <p:nvSpPr>
              <p:cNvPr id="100" name="자유형: 도형 99">
                <a:extLst>
                  <a:ext uri="{FF2B5EF4-FFF2-40B4-BE49-F238E27FC236}">
                    <a16:creationId xmlns:a16="http://schemas.microsoft.com/office/drawing/2014/main" id="{7C887966-1AA0-D821-C1FB-A8AAB5BC7FA8}"/>
                  </a:ext>
                </a:extLst>
              </p:cNvPr>
              <p:cNvSpPr/>
              <p:nvPr/>
            </p:nvSpPr>
            <p:spPr>
              <a:xfrm>
                <a:off x="2661977" y="1773013"/>
                <a:ext cx="286893" cy="342335"/>
              </a:xfrm>
              <a:custGeom>
                <a:avLst/>
                <a:gdLst>
                  <a:gd name="connsiteX0" fmla="*/ 113062 w 286893"/>
                  <a:gd name="connsiteY0" fmla="*/ 342335 h 342335"/>
                  <a:gd name="connsiteX1" fmla="*/ 27622 w 286893"/>
                  <a:gd name="connsiteY1" fmla="*/ 314713 h 342335"/>
                  <a:gd name="connsiteX2" fmla="*/ 0 w 286893"/>
                  <a:gd name="connsiteY2" fmla="*/ 229273 h 342335"/>
                  <a:gd name="connsiteX3" fmla="*/ 0 w 286893"/>
                  <a:gd name="connsiteY3" fmla="*/ 112592 h 342335"/>
                  <a:gd name="connsiteX4" fmla="*/ 27813 w 286893"/>
                  <a:gd name="connsiteY4" fmla="*/ 26867 h 342335"/>
                  <a:gd name="connsiteX5" fmla="*/ 113062 w 286893"/>
                  <a:gd name="connsiteY5" fmla="*/ 7 h 342335"/>
                  <a:gd name="connsiteX6" fmla="*/ 173736 w 286893"/>
                  <a:gd name="connsiteY6" fmla="*/ 7 h 342335"/>
                  <a:gd name="connsiteX7" fmla="*/ 259366 w 286893"/>
                  <a:gd name="connsiteY7" fmla="*/ 27534 h 342335"/>
                  <a:gd name="connsiteX8" fmla="*/ 286893 w 286893"/>
                  <a:gd name="connsiteY8" fmla="*/ 113164 h 342335"/>
                  <a:gd name="connsiteX9" fmla="*/ 286893 w 286893"/>
                  <a:gd name="connsiteY9" fmla="*/ 229273 h 342335"/>
                  <a:gd name="connsiteX10" fmla="*/ 259366 w 286893"/>
                  <a:gd name="connsiteY10" fmla="*/ 314713 h 342335"/>
                  <a:gd name="connsiteX11" fmla="*/ 173736 w 286893"/>
                  <a:gd name="connsiteY11" fmla="*/ 342335 h 342335"/>
                  <a:gd name="connsiteX12" fmla="*/ 113062 w 286893"/>
                  <a:gd name="connsiteY12" fmla="*/ 342335 h 342335"/>
                  <a:gd name="connsiteX13" fmla="*/ 113062 w 286893"/>
                  <a:gd name="connsiteY13" fmla="*/ 299854 h 342335"/>
                  <a:gd name="connsiteX14" fmla="*/ 173736 w 286893"/>
                  <a:gd name="connsiteY14" fmla="*/ 299854 h 342335"/>
                  <a:gd name="connsiteX15" fmla="*/ 216217 w 286893"/>
                  <a:gd name="connsiteY15" fmla="*/ 293472 h 342335"/>
                  <a:gd name="connsiteX16" fmla="*/ 238030 w 286893"/>
                  <a:gd name="connsiteY16" fmla="*/ 271660 h 342335"/>
                  <a:gd name="connsiteX17" fmla="*/ 244411 w 286893"/>
                  <a:gd name="connsiteY17" fmla="*/ 229178 h 342335"/>
                  <a:gd name="connsiteX18" fmla="*/ 244411 w 286893"/>
                  <a:gd name="connsiteY18" fmla="*/ 113068 h 342335"/>
                  <a:gd name="connsiteX19" fmla="*/ 238030 w 286893"/>
                  <a:gd name="connsiteY19" fmla="*/ 70968 h 342335"/>
                  <a:gd name="connsiteX20" fmla="*/ 216217 w 286893"/>
                  <a:gd name="connsiteY20" fmla="*/ 48489 h 342335"/>
                  <a:gd name="connsiteX21" fmla="*/ 173736 w 286893"/>
                  <a:gd name="connsiteY21" fmla="*/ 42012 h 342335"/>
                  <a:gd name="connsiteX22" fmla="*/ 113062 w 286893"/>
                  <a:gd name="connsiteY22" fmla="*/ 42012 h 342335"/>
                  <a:gd name="connsiteX23" fmla="*/ 70961 w 286893"/>
                  <a:gd name="connsiteY23" fmla="*/ 48108 h 342335"/>
                  <a:gd name="connsiteX24" fmla="*/ 48482 w 286893"/>
                  <a:gd name="connsiteY24" fmla="*/ 69825 h 342335"/>
                  <a:gd name="connsiteX25" fmla="*/ 42005 w 286893"/>
                  <a:gd name="connsiteY25" fmla="*/ 112211 h 342335"/>
                  <a:gd name="connsiteX26" fmla="*/ 42005 w 286893"/>
                  <a:gd name="connsiteY26" fmla="*/ 228892 h 342335"/>
                  <a:gd name="connsiteX27" fmla="*/ 48387 w 286893"/>
                  <a:gd name="connsiteY27" fmla="*/ 271374 h 342335"/>
                  <a:gd name="connsiteX28" fmla="*/ 70294 w 286893"/>
                  <a:gd name="connsiteY28" fmla="*/ 293186 h 342335"/>
                  <a:gd name="connsiteX29" fmla="*/ 113062 w 286893"/>
                  <a:gd name="connsiteY29" fmla="*/ 300044 h 342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86893" h="342335">
                    <a:moveTo>
                      <a:pt x="113062" y="342335"/>
                    </a:moveTo>
                    <a:cubicBezTo>
                      <a:pt x="74581" y="342335"/>
                      <a:pt x="45625" y="333096"/>
                      <a:pt x="27622" y="314713"/>
                    </a:cubicBezTo>
                    <a:cubicBezTo>
                      <a:pt x="9525" y="296329"/>
                      <a:pt x="0" y="267754"/>
                      <a:pt x="0" y="229273"/>
                    </a:cubicBezTo>
                    <a:lnTo>
                      <a:pt x="0" y="112592"/>
                    </a:lnTo>
                    <a:cubicBezTo>
                      <a:pt x="0" y="73730"/>
                      <a:pt x="9239" y="45155"/>
                      <a:pt x="27813" y="26867"/>
                    </a:cubicBezTo>
                    <a:cubicBezTo>
                      <a:pt x="46196" y="8674"/>
                      <a:pt x="74771" y="-279"/>
                      <a:pt x="113062" y="7"/>
                    </a:cubicBezTo>
                    <a:lnTo>
                      <a:pt x="173736" y="7"/>
                    </a:lnTo>
                    <a:cubicBezTo>
                      <a:pt x="212407" y="7"/>
                      <a:pt x="241173" y="9246"/>
                      <a:pt x="259366" y="27534"/>
                    </a:cubicBezTo>
                    <a:cubicBezTo>
                      <a:pt x="277559" y="45822"/>
                      <a:pt x="286893" y="74397"/>
                      <a:pt x="286893" y="113164"/>
                    </a:cubicBezTo>
                    <a:lnTo>
                      <a:pt x="286893" y="229273"/>
                    </a:lnTo>
                    <a:cubicBezTo>
                      <a:pt x="286893" y="267754"/>
                      <a:pt x="277749" y="296234"/>
                      <a:pt x="259366" y="314713"/>
                    </a:cubicBezTo>
                    <a:cubicBezTo>
                      <a:pt x="241078" y="333096"/>
                      <a:pt x="212407" y="342335"/>
                      <a:pt x="173736" y="342335"/>
                    </a:cubicBezTo>
                    <a:lnTo>
                      <a:pt x="113062" y="342335"/>
                    </a:lnTo>
                    <a:close/>
                    <a:moveTo>
                      <a:pt x="113062" y="299854"/>
                    </a:moveTo>
                    <a:lnTo>
                      <a:pt x="173736" y="299854"/>
                    </a:lnTo>
                    <a:cubicBezTo>
                      <a:pt x="188214" y="300425"/>
                      <a:pt x="202597" y="298234"/>
                      <a:pt x="216217" y="293472"/>
                    </a:cubicBezTo>
                    <a:cubicBezTo>
                      <a:pt x="226123" y="289471"/>
                      <a:pt x="234029" y="281661"/>
                      <a:pt x="238030" y="271660"/>
                    </a:cubicBezTo>
                    <a:cubicBezTo>
                      <a:pt x="242792" y="258039"/>
                      <a:pt x="244983" y="243656"/>
                      <a:pt x="244411" y="229178"/>
                    </a:cubicBezTo>
                    <a:lnTo>
                      <a:pt x="244411" y="113068"/>
                    </a:lnTo>
                    <a:cubicBezTo>
                      <a:pt x="244983" y="98781"/>
                      <a:pt x="242792" y="84493"/>
                      <a:pt x="238030" y="70968"/>
                    </a:cubicBezTo>
                    <a:cubicBezTo>
                      <a:pt x="234124" y="60776"/>
                      <a:pt x="226314" y="52680"/>
                      <a:pt x="216217" y="48489"/>
                    </a:cubicBezTo>
                    <a:cubicBezTo>
                      <a:pt x="202597" y="43631"/>
                      <a:pt x="188214" y="41345"/>
                      <a:pt x="173736" y="42012"/>
                    </a:cubicBezTo>
                    <a:lnTo>
                      <a:pt x="113062" y="42012"/>
                    </a:lnTo>
                    <a:cubicBezTo>
                      <a:pt x="98774" y="41250"/>
                      <a:pt x="84487" y="43345"/>
                      <a:pt x="70961" y="48108"/>
                    </a:cubicBezTo>
                    <a:cubicBezTo>
                      <a:pt x="60769" y="51918"/>
                      <a:pt x="52673" y="59728"/>
                      <a:pt x="48482" y="69825"/>
                    </a:cubicBezTo>
                    <a:cubicBezTo>
                      <a:pt x="43529" y="83350"/>
                      <a:pt x="41338" y="97733"/>
                      <a:pt x="42005" y="112211"/>
                    </a:cubicBezTo>
                    <a:lnTo>
                      <a:pt x="42005" y="228892"/>
                    </a:lnTo>
                    <a:cubicBezTo>
                      <a:pt x="41434" y="243370"/>
                      <a:pt x="43624" y="257753"/>
                      <a:pt x="48387" y="271374"/>
                    </a:cubicBezTo>
                    <a:cubicBezTo>
                      <a:pt x="52388" y="281280"/>
                      <a:pt x="60293" y="289186"/>
                      <a:pt x="70294" y="293186"/>
                    </a:cubicBezTo>
                    <a:cubicBezTo>
                      <a:pt x="84011" y="298234"/>
                      <a:pt x="98488" y="300520"/>
                      <a:pt x="113062" y="3000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1" name="자유형: 도형 100">
                <a:extLst>
                  <a:ext uri="{FF2B5EF4-FFF2-40B4-BE49-F238E27FC236}">
                    <a16:creationId xmlns:a16="http://schemas.microsoft.com/office/drawing/2014/main" id="{699ABF0A-B7B3-903B-78E5-9B3BB1F7EF9D}"/>
                  </a:ext>
                </a:extLst>
              </p:cNvPr>
              <p:cNvSpPr/>
              <p:nvPr/>
            </p:nvSpPr>
            <p:spPr>
              <a:xfrm>
                <a:off x="3036476" y="1859293"/>
                <a:ext cx="239577" cy="357234"/>
              </a:xfrm>
              <a:custGeom>
                <a:avLst/>
                <a:gdLst>
                  <a:gd name="connsiteX0" fmla="*/ 21455 w 239577"/>
                  <a:gd name="connsiteY0" fmla="*/ 357020 h 357234"/>
                  <a:gd name="connsiteX1" fmla="*/ 214 w 239577"/>
                  <a:gd name="connsiteY1" fmla="*/ 341113 h 357234"/>
                  <a:gd name="connsiteX2" fmla="*/ 214 w 239577"/>
                  <a:gd name="connsiteY2" fmla="*/ 335779 h 357234"/>
                  <a:gd name="connsiteX3" fmla="*/ 214 w 239577"/>
                  <a:gd name="connsiteY3" fmla="*/ 21264 h 357234"/>
                  <a:gd name="connsiteX4" fmla="*/ 21455 w 239577"/>
                  <a:gd name="connsiteY4" fmla="*/ 23 h 357234"/>
                  <a:gd name="connsiteX5" fmla="*/ 42696 w 239577"/>
                  <a:gd name="connsiteY5" fmla="*/ 21264 h 357234"/>
                  <a:gd name="connsiteX6" fmla="*/ 42696 w 239577"/>
                  <a:gd name="connsiteY6" fmla="*/ 21264 h 357234"/>
                  <a:gd name="connsiteX7" fmla="*/ 42696 w 239577"/>
                  <a:gd name="connsiteY7" fmla="*/ 27550 h 357234"/>
                  <a:gd name="connsiteX8" fmla="*/ 76414 w 239577"/>
                  <a:gd name="connsiteY8" fmla="*/ 6976 h 357234"/>
                  <a:gd name="connsiteX9" fmla="*/ 121372 w 239577"/>
                  <a:gd name="connsiteY9" fmla="*/ 23 h 357234"/>
                  <a:gd name="connsiteX10" fmla="*/ 140613 w 239577"/>
                  <a:gd name="connsiteY10" fmla="*/ 23 h 357234"/>
                  <a:gd name="connsiteX11" fmla="*/ 215289 w 239577"/>
                  <a:gd name="connsiteY11" fmla="*/ 24216 h 357234"/>
                  <a:gd name="connsiteX12" fmla="*/ 239578 w 239577"/>
                  <a:gd name="connsiteY12" fmla="*/ 98988 h 357234"/>
                  <a:gd name="connsiteX13" fmla="*/ 239578 w 239577"/>
                  <a:gd name="connsiteY13" fmla="*/ 157090 h 357234"/>
                  <a:gd name="connsiteX14" fmla="*/ 215289 w 239577"/>
                  <a:gd name="connsiteY14" fmla="*/ 231671 h 357234"/>
                  <a:gd name="connsiteX15" fmla="*/ 140613 w 239577"/>
                  <a:gd name="connsiteY15" fmla="*/ 256055 h 357234"/>
                  <a:gd name="connsiteX16" fmla="*/ 42696 w 239577"/>
                  <a:gd name="connsiteY16" fmla="*/ 256055 h 357234"/>
                  <a:gd name="connsiteX17" fmla="*/ 42696 w 239577"/>
                  <a:gd name="connsiteY17" fmla="*/ 335779 h 357234"/>
                  <a:gd name="connsiteX18" fmla="*/ 26789 w 239577"/>
                  <a:gd name="connsiteY18" fmla="*/ 357020 h 357234"/>
                  <a:gd name="connsiteX19" fmla="*/ 21646 w 239577"/>
                  <a:gd name="connsiteY19" fmla="*/ 357020 h 357234"/>
                  <a:gd name="connsiteX20" fmla="*/ 42696 w 239577"/>
                  <a:gd name="connsiteY20" fmla="*/ 213574 h 357234"/>
                  <a:gd name="connsiteX21" fmla="*/ 140613 w 239577"/>
                  <a:gd name="connsiteY21" fmla="*/ 213574 h 357234"/>
                  <a:gd name="connsiteX22" fmla="*/ 185571 w 239577"/>
                  <a:gd name="connsiteY22" fmla="*/ 201762 h 357234"/>
                  <a:gd name="connsiteX23" fmla="*/ 196810 w 239577"/>
                  <a:gd name="connsiteY23" fmla="*/ 156805 h 357234"/>
                  <a:gd name="connsiteX24" fmla="*/ 196810 w 239577"/>
                  <a:gd name="connsiteY24" fmla="*/ 98702 h 357234"/>
                  <a:gd name="connsiteX25" fmla="*/ 185571 w 239577"/>
                  <a:gd name="connsiteY25" fmla="*/ 53744 h 357234"/>
                  <a:gd name="connsiteX26" fmla="*/ 140613 w 239577"/>
                  <a:gd name="connsiteY26" fmla="*/ 42504 h 357234"/>
                  <a:gd name="connsiteX27" fmla="*/ 121372 w 239577"/>
                  <a:gd name="connsiteY27" fmla="*/ 42504 h 357234"/>
                  <a:gd name="connsiteX28" fmla="*/ 66889 w 239577"/>
                  <a:gd name="connsiteY28" fmla="*/ 50124 h 357234"/>
                  <a:gd name="connsiteX29" fmla="*/ 42601 w 239577"/>
                  <a:gd name="connsiteY29" fmla="*/ 74032 h 357234"/>
                  <a:gd name="connsiteX30" fmla="*/ 42601 w 239577"/>
                  <a:gd name="connsiteY30" fmla="*/ 213478 h 357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9577" h="357234">
                    <a:moveTo>
                      <a:pt x="21455" y="357020"/>
                    </a:moveTo>
                    <a:cubicBezTo>
                      <a:pt x="11168" y="358449"/>
                      <a:pt x="1738" y="351400"/>
                      <a:pt x="214" y="341113"/>
                    </a:cubicBezTo>
                    <a:cubicBezTo>
                      <a:pt x="-71" y="339304"/>
                      <a:pt x="-71" y="337589"/>
                      <a:pt x="214" y="335779"/>
                    </a:cubicBezTo>
                    <a:lnTo>
                      <a:pt x="214" y="21264"/>
                    </a:lnTo>
                    <a:cubicBezTo>
                      <a:pt x="214" y="9548"/>
                      <a:pt x="9739" y="23"/>
                      <a:pt x="21455" y="23"/>
                    </a:cubicBezTo>
                    <a:cubicBezTo>
                      <a:pt x="33171" y="23"/>
                      <a:pt x="42696" y="9548"/>
                      <a:pt x="42696" y="21264"/>
                    </a:cubicBezTo>
                    <a:lnTo>
                      <a:pt x="42696" y="21264"/>
                    </a:lnTo>
                    <a:lnTo>
                      <a:pt x="42696" y="27550"/>
                    </a:lnTo>
                    <a:cubicBezTo>
                      <a:pt x="52221" y="18216"/>
                      <a:pt x="63746" y="11167"/>
                      <a:pt x="76414" y="6976"/>
                    </a:cubicBezTo>
                    <a:cubicBezTo>
                      <a:pt x="90892" y="2118"/>
                      <a:pt x="106037" y="-263"/>
                      <a:pt x="121372" y="23"/>
                    </a:cubicBezTo>
                    <a:lnTo>
                      <a:pt x="140613" y="23"/>
                    </a:lnTo>
                    <a:cubicBezTo>
                      <a:pt x="174331" y="23"/>
                      <a:pt x="199192" y="8119"/>
                      <a:pt x="215289" y="24216"/>
                    </a:cubicBezTo>
                    <a:cubicBezTo>
                      <a:pt x="231386" y="40314"/>
                      <a:pt x="239482" y="65269"/>
                      <a:pt x="239578" y="98988"/>
                    </a:cubicBezTo>
                    <a:lnTo>
                      <a:pt x="239578" y="157090"/>
                    </a:lnTo>
                    <a:cubicBezTo>
                      <a:pt x="239578" y="190809"/>
                      <a:pt x="231481" y="215479"/>
                      <a:pt x="215289" y="231671"/>
                    </a:cubicBezTo>
                    <a:cubicBezTo>
                      <a:pt x="199096" y="247863"/>
                      <a:pt x="174331" y="256055"/>
                      <a:pt x="140613" y="256055"/>
                    </a:cubicBezTo>
                    <a:lnTo>
                      <a:pt x="42696" y="256055"/>
                    </a:lnTo>
                    <a:lnTo>
                      <a:pt x="42696" y="335779"/>
                    </a:lnTo>
                    <a:cubicBezTo>
                      <a:pt x="44125" y="346066"/>
                      <a:pt x="36981" y="355496"/>
                      <a:pt x="26789" y="357020"/>
                    </a:cubicBezTo>
                    <a:cubicBezTo>
                      <a:pt x="25075" y="357306"/>
                      <a:pt x="23360" y="357306"/>
                      <a:pt x="21646" y="357020"/>
                    </a:cubicBezTo>
                    <a:close/>
                    <a:moveTo>
                      <a:pt x="42696" y="213574"/>
                    </a:moveTo>
                    <a:lnTo>
                      <a:pt x="140613" y="213574"/>
                    </a:lnTo>
                    <a:cubicBezTo>
                      <a:pt x="162616" y="213574"/>
                      <a:pt x="177570" y="209668"/>
                      <a:pt x="185571" y="201762"/>
                    </a:cubicBezTo>
                    <a:cubicBezTo>
                      <a:pt x="193477" y="193761"/>
                      <a:pt x="196810" y="179283"/>
                      <a:pt x="196810" y="156805"/>
                    </a:cubicBezTo>
                    <a:lnTo>
                      <a:pt x="196810" y="98702"/>
                    </a:lnTo>
                    <a:cubicBezTo>
                      <a:pt x="196810" y="76699"/>
                      <a:pt x="193096" y="61745"/>
                      <a:pt x="185571" y="53744"/>
                    </a:cubicBezTo>
                    <a:cubicBezTo>
                      <a:pt x="178046" y="45743"/>
                      <a:pt x="163092" y="42028"/>
                      <a:pt x="140613" y="42504"/>
                    </a:cubicBezTo>
                    <a:lnTo>
                      <a:pt x="121372" y="42504"/>
                    </a:lnTo>
                    <a:cubicBezTo>
                      <a:pt x="102894" y="42123"/>
                      <a:pt x="84511" y="44695"/>
                      <a:pt x="66889" y="50124"/>
                    </a:cubicBezTo>
                    <a:cubicBezTo>
                      <a:pt x="51459" y="55173"/>
                      <a:pt x="43363" y="63174"/>
                      <a:pt x="42601" y="74032"/>
                    </a:cubicBezTo>
                    <a:lnTo>
                      <a:pt x="42601" y="21347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2" name="자유형: 도형 101">
                <a:extLst>
                  <a:ext uri="{FF2B5EF4-FFF2-40B4-BE49-F238E27FC236}">
                    <a16:creationId xmlns:a16="http://schemas.microsoft.com/office/drawing/2014/main" id="{41FF02C4-3FEE-1300-9C11-80FC282A6E14}"/>
                  </a:ext>
                </a:extLst>
              </p:cNvPr>
              <p:cNvSpPr/>
              <p:nvPr/>
            </p:nvSpPr>
            <p:spPr>
              <a:xfrm>
                <a:off x="3351587" y="1859499"/>
                <a:ext cx="239853" cy="256215"/>
              </a:xfrm>
              <a:custGeom>
                <a:avLst/>
                <a:gdLst>
                  <a:gd name="connsiteX0" fmla="*/ 42577 w 239853"/>
                  <a:gd name="connsiteY0" fmla="*/ 145169 h 256215"/>
                  <a:gd name="connsiteX1" fmla="*/ 42577 w 239853"/>
                  <a:gd name="connsiteY1" fmla="*/ 157265 h 256215"/>
                  <a:gd name="connsiteX2" fmla="*/ 54483 w 239853"/>
                  <a:gd name="connsiteY2" fmla="*/ 202223 h 256215"/>
                  <a:gd name="connsiteX3" fmla="*/ 99441 w 239853"/>
                  <a:gd name="connsiteY3" fmla="*/ 213463 h 256215"/>
                  <a:gd name="connsiteX4" fmla="*/ 140684 w 239853"/>
                  <a:gd name="connsiteY4" fmla="*/ 213463 h 256215"/>
                  <a:gd name="connsiteX5" fmla="*/ 178879 w 239853"/>
                  <a:gd name="connsiteY5" fmla="*/ 208700 h 256215"/>
                  <a:gd name="connsiteX6" fmla="*/ 195263 w 239853"/>
                  <a:gd name="connsiteY6" fmla="*/ 191746 h 256215"/>
                  <a:gd name="connsiteX7" fmla="*/ 202978 w 239853"/>
                  <a:gd name="connsiteY7" fmla="*/ 177173 h 256215"/>
                  <a:gd name="connsiteX8" fmla="*/ 217932 w 239853"/>
                  <a:gd name="connsiteY8" fmla="*/ 172124 h 256215"/>
                  <a:gd name="connsiteX9" fmla="*/ 234125 w 239853"/>
                  <a:gd name="connsiteY9" fmla="*/ 177649 h 256215"/>
                  <a:gd name="connsiteX10" fmla="*/ 237744 w 239853"/>
                  <a:gd name="connsiteY10" fmla="*/ 193841 h 256215"/>
                  <a:gd name="connsiteX11" fmla="*/ 207835 w 239853"/>
                  <a:gd name="connsiteY11" fmla="*/ 240609 h 256215"/>
                  <a:gd name="connsiteX12" fmla="*/ 140398 w 239853"/>
                  <a:gd name="connsiteY12" fmla="*/ 256040 h 256215"/>
                  <a:gd name="connsiteX13" fmla="*/ 99060 w 239853"/>
                  <a:gd name="connsiteY13" fmla="*/ 256040 h 256215"/>
                  <a:gd name="connsiteX14" fmla="*/ 24384 w 239853"/>
                  <a:gd name="connsiteY14" fmla="*/ 231751 h 256215"/>
                  <a:gd name="connsiteX15" fmla="*/ 0 w 239853"/>
                  <a:gd name="connsiteY15" fmla="*/ 157456 h 256215"/>
                  <a:gd name="connsiteX16" fmla="*/ 0 w 239853"/>
                  <a:gd name="connsiteY16" fmla="*/ 98972 h 256215"/>
                  <a:gd name="connsiteX17" fmla="*/ 24384 w 239853"/>
                  <a:gd name="connsiteY17" fmla="*/ 23630 h 256215"/>
                  <a:gd name="connsiteX18" fmla="*/ 99060 w 239853"/>
                  <a:gd name="connsiteY18" fmla="*/ 8 h 256215"/>
                  <a:gd name="connsiteX19" fmla="*/ 140589 w 239853"/>
                  <a:gd name="connsiteY19" fmla="*/ 8 h 256215"/>
                  <a:gd name="connsiteX20" fmla="*/ 215360 w 239853"/>
                  <a:gd name="connsiteY20" fmla="*/ 24011 h 256215"/>
                  <a:gd name="connsiteX21" fmla="*/ 239649 w 239853"/>
                  <a:gd name="connsiteY21" fmla="*/ 98972 h 256215"/>
                  <a:gd name="connsiteX22" fmla="*/ 239649 w 239853"/>
                  <a:gd name="connsiteY22" fmla="*/ 124214 h 256215"/>
                  <a:gd name="connsiteX23" fmla="*/ 223838 w 239853"/>
                  <a:gd name="connsiteY23" fmla="*/ 145359 h 256215"/>
                  <a:gd name="connsiteX24" fmla="*/ 218408 w 239853"/>
                  <a:gd name="connsiteY24" fmla="*/ 145359 h 256215"/>
                  <a:gd name="connsiteX25" fmla="*/ 42481 w 239853"/>
                  <a:gd name="connsiteY25" fmla="*/ 145359 h 256215"/>
                  <a:gd name="connsiteX26" fmla="*/ 98774 w 239853"/>
                  <a:gd name="connsiteY26" fmla="*/ 42013 h 256215"/>
                  <a:gd name="connsiteX27" fmla="*/ 53816 w 239853"/>
                  <a:gd name="connsiteY27" fmla="*/ 53252 h 256215"/>
                  <a:gd name="connsiteX28" fmla="*/ 41910 w 239853"/>
                  <a:gd name="connsiteY28" fmla="*/ 98210 h 256215"/>
                  <a:gd name="connsiteX29" fmla="*/ 41910 w 239853"/>
                  <a:gd name="connsiteY29" fmla="*/ 102211 h 256215"/>
                  <a:gd name="connsiteX30" fmla="*/ 196786 w 239853"/>
                  <a:gd name="connsiteY30" fmla="*/ 102211 h 256215"/>
                  <a:gd name="connsiteX31" fmla="*/ 196786 w 239853"/>
                  <a:gd name="connsiteY31" fmla="*/ 98210 h 256215"/>
                  <a:gd name="connsiteX32" fmla="*/ 185547 w 239853"/>
                  <a:gd name="connsiteY32" fmla="*/ 53252 h 256215"/>
                  <a:gd name="connsiteX33" fmla="*/ 140589 w 239853"/>
                  <a:gd name="connsiteY33" fmla="*/ 42013 h 256215"/>
                  <a:gd name="connsiteX34" fmla="*/ 98679 w 239853"/>
                  <a:gd name="connsiteY34" fmla="*/ 42013 h 25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9853" h="256215">
                    <a:moveTo>
                      <a:pt x="42577" y="145169"/>
                    </a:moveTo>
                    <a:lnTo>
                      <a:pt x="42577" y="157265"/>
                    </a:lnTo>
                    <a:cubicBezTo>
                      <a:pt x="42577" y="179078"/>
                      <a:pt x="46482" y="193746"/>
                      <a:pt x="54483" y="202223"/>
                    </a:cubicBezTo>
                    <a:cubicBezTo>
                      <a:pt x="62484" y="210605"/>
                      <a:pt x="76962" y="213463"/>
                      <a:pt x="99441" y="213463"/>
                    </a:cubicBezTo>
                    <a:lnTo>
                      <a:pt x="140684" y="213463"/>
                    </a:lnTo>
                    <a:cubicBezTo>
                      <a:pt x="153543" y="214034"/>
                      <a:pt x="166497" y="212415"/>
                      <a:pt x="178879" y="208700"/>
                    </a:cubicBezTo>
                    <a:cubicBezTo>
                      <a:pt x="186690" y="205938"/>
                      <a:pt x="192691" y="199652"/>
                      <a:pt x="195263" y="191746"/>
                    </a:cubicBezTo>
                    <a:cubicBezTo>
                      <a:pt x="196596" y="186317"/>
                      <a:pt x="199263" y="181268"/>
                      <a:pt x="202978" y="177173"/>
                    </a:cubicBezTo>
                    <a:cubicBezTo>
                      <a:pt x="207073" y="173458"/>
                      <a:pt x="212407" y="171648"/>
                      <a:pt x="217932" y="172124"/>
                    </a:cubicBezTo>
                    <a:cubicBezTo>
                      <a:pt x="223838" y="171743"/>
                      <a:pt x="229648" y="173744"/>
                      <a:pt x="234125" y="177649"/>
                    </a:cubicBezTo>
                    <a:cubicBezTo>
                      <a:pt x="237934" y="182126"/>
                      <a:pt x="239363" y="188126"/>
                      <a:pt x="237744" y="193841"/>
                    </a:cubicBezTo>
                    <a:cubicBezTo>
                      <a:pt x="235077" y="212987"/>
                      <a:pt x="224123" y="230132"/>
                      <a:pt x="207835" y="240609"/>
                    </a:cubicBezTo>
                    <a:cubicBezTo>
                      <a:pt x="187261" y="251944"/>
                      <a:pt x="163925" y="257278"/>
                      <a:pt x="140398" y="256040"/>
                    </a:cubicBezTo>
                    <a:lnTo>
                      <a:pt x="99060" y="256040"/>
                    </a:lnTo>
                    <a:cubicBezTo>
                      <a:pt x="65342" y="256040"/>
                      <a:pt x="40672" y="247943"/>
                      <a:pt x="24384" y="231751"/>
                    </a:cubicBezTo>
                    <a:cubicBezTo>
                      <a:pt x="8096" y="215558"/>
                      <a:pt x="0" y="190889"/>
                      <a:pt x="0" y="157456"/>
                    </a:cubicBezTo>
                    <a:lnTo>
                      <a:pt x="0" y="98972"/>
                    </a:lnTo>
                    <a:cubicBezTo>
                      <a:pt x="0" y="65254"/>
                      <a:pt x="8192" y="39632"/>
                      <a:pt x="24384" y="23630"/>
                    </a:cubicBezTo>
                    <a:cubicBezTo>
                      <a:pt x="40576" y="7532"/>
                      <a:pt x="65532" y="-278"/>
                      <a:pt x="99060" y="8"/>
                    </a:cubicBezTo>
                    <a:lnTo>
                      <a:pt x="140589" y="8"/>
                    </a:lnTo>
                    <a:cubicBezTo>
                      <a:pt x="174307" y="8"/>
                      <a:pt x="199263" y="8009"/>
                      <a:pt x="215360" y="24011"/>
                    </a:cubicBezTo>
                    <a:cubicBezTo>
                      <a:pt x="231457" y="40108"/>
                      <a:pt x="239649" y="65159"/>
                      <a:pt x="239649" y="98972"/>
                    </a:cubicBezTo>
                    <a:lnTo>
                      <a:pt x="239649" y="124214"/>
                    </a:lnTo>
                    <a:cubicBezTo>
                      <a:pt x="241173" y="134405"/>
                      <a:pt x="234029" y="143835"/>
                      <a:pt x="223838" y="145359"/>
                    </a:cubicBezTo>
                    <a:cubicBezTo>
                      <a:pt x="222028" y="145645"/>
                      <a:pt x="220218" y="145645"/>
                      <a:pt x="218408" y="145359"/>
                    </a:cubicBezTo>
                    <a:lnTo>
                      <a:pt x="42481" y="145359"/>
                    </a:lnTo>
                    <a:close/>
                    <a:moveTo>
                      <a:pt x="98774" y="42013"/>
                    </a:moveTo>
                    <a:cubicBezTo>
                      <a:pt x="76867" y="42013"/>
                      <a:pt x="61913" y="45537"/>
                      <a:pt x="53816" y="53252"/>
                    </a:cubicBezTo>
                    <a:cubicBezTo>
                      <a:pt x="45720" y="60968"/>
                      <a:pt x="41910" y="75731"/>
                      <a:pt x="41910" y="98210"/>
                    </a:cubicBezTo>
                    <a:lnTo>
                      <a:pt x="41910" y="102211"/>
                    </a:lnTo>
                    <a:lnTo>
                      <a:pt x="196786" y="102211"/>
                    </a:lnTo>
                    <a:lnTo>
                      <a:pt x="196786" y="98210"/>
                    </a:lnTo>
                    <a:cubicBezTo>
                      <a:pt x="196786" y="76208"/>
                      <a:pt x="193072" y="61253"/>
                      <a:pt x="185547" y="53252"/>
                    </a:cubicBezTo>
                    <a:cubicBezTo>
                      <a:pt x="178022" y="45251"/>
                      <a:pt x="163068" y="41537"/>
                      <a:pt x="140589" y="42013"/>
                    </a:cubicBezTo>
                    <a:lnTo>
                      <a:pt x="98679" y="4201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3" name="자유형: 도형 102">
                <a:extLst>
                  <a:ext uri="{FF2B5EF4-FFF2-40B4-BE49-F238E27FC236}">
                    <a16:creationId xmlns:a16="http://schemas.microsoft.com/office/drawing/2014/main" id="{509D5C44-EE62-E82E-73BA-C436D2CB2E23}"/>
                  </a:ext>
                </a:extLst>
              </p:cNvPr>
              <p:cNvSpPr/>
              <p:nvPr/>
            </p:nvSpPr>
            <p:spPr>
              <a:xfrm>
                <a:off x="3678914" y="1857830"/>
                <a:ext cx="234362" cy="257698"/>
              </a:xfrm>
              <a:custGeom>
                <a:avLst/>
                <a:gdLst>
                  <a:gd name="connsiteX0" fmla="*/ 21288 w 234362"/>
                  <a:gd name="connsiteY0" fmla="*/ 257519 h 257698"/>
                  <a:gd name="connsiteX1" fmla="*/ 143 w 234362"/>
                  <a:gd name="connsiteY1" fmla="*/ 241517 h 257698"/>
                  <a:gd name="connsiteX2" fmla="*/ 143 w 234362"/>
                  <a:gd name="connsiteY2" fmla="*/ 236278 h 257698"/>
                  <a:gd name="connsiteX3" fmla="*/ 143 w 234362"/>
                  <a:gd name="connsiteY3" fmla="*/ 22823 h 257698"/>
                  <a:gd name="connsiteX4" fmla="*/ 19764 w 234362"/>
                  <a:gd name="connsiteY4" fmla="*/ 58 h 257698"/>
                  <a:gd name="connsiteX5" fmla="*/ 42529 w 234362"/>
                  <a:gd name="connsiteY5" fmla="*/ 19679 h 257698"/>
                  <a:gd name="connsiteX6" fmla="*/ 42529 w 234362"/>
                  <a:gd name="connsiteY6" fmla="*/ 22727 h 257698"/>
                  <a:gd name="connsiteX7" fmla="*/ 42529 w 234362"/>
                  <a:gd name="connsiteY7" fmla="*/ 31014 h 257698"/>
                  <a:gd name="connsiteX8" fmla="*/ 121206 w 234362"/>
                  <a:gd name="connsiteY8" fmla="*/ 1487 h 257698"/>
                  <a:gd name="connsiteX9" fmla="*/ 135398 w 234362"/>
                  <a:gd name="connsiteY9" fmla="*/ 1487 h 257698"/>
                  <a:gd name="connsiteX10" fmla="*/ 210074 w 234362"/>
                  <a:gd name="connsiteY10" fmla="*/ 25680 h 257698"/>
                  <a:gd name="connsiteX11" fmla="*/ 234363 w 234362"/>
                  <a:gd name="connsiteY11" fmla="*/ 100451 h 257698"/>
                  <a:gd name="connsiteX12" fmla="*/ 234363 w 234362"/>
                  <a:gd name="connsiteY12" fmla="*/ 236278 h 257698"/>
                  <a:gd name="connsiteX13" fmla="*/ 213122 w 234362"/>
                  <a:gd name="connsiteY13" fmla="*/ 257519 h 257698"/>
                  <a:gd name="connsiteX14" fmla="*/ 191881 w 234362"/>
                  <a:gd name="connsiteY14" fmla="*/ 236278 h 257698"/>
                  <a:gd name="connsiteX15" fmla="*/ 191881 w 234362"/>
                  <a:gd name="connsiteY15" fmla="*/ 236278 h 257698"/>
                  <a:gd name="connsiteX16" fmla="*/ 191881 w 234362"/>
                  <a:gd name="connsiteY16" fmla="*/ 100356 h 257698"/>
                  <a:gd name="connsiteX17" fmla="*/ 179880 w 234362"/>
                  <a:gd name="connsiteY17" fmla="*/ 55398 h 257698"/>
                  <a:gd name="connsiteX18" fmla="*/ 134922 w 234362"/>
                  <a:gd name="connsiteY18" fmla="*/ 44159 h 257698"/>
                  <a:gd name="connsiteX19" fmla="*/ 120729 w 234362"/>
                  <a:gd name="connsiteY19" fmla="*/ 44159 h 257698"/>
                  <a:gd name="connsiteX20" fmla="*/ 67961 w 234362"/>
                  <a:gd name="connsiteY20" fmla="*/ 51112 h 257698"/>
                  <a:gd name="connsiteX21" fmla="*/ 41862 w 234362"/>
                  <a:gd name="connsiteY21" fmla="*/ 73019 h 257698"/>
                  <a:gd name="connsiteX22" fmla="*/ 41862 w 234362"/>
                  <a:gd name="connsiteY22" fmla="*/ 236564 h 257698"/>
                  <a:gd name="connsiteX23" fmla="*/ 25384 w 234362"/>
                  <a:gd name="connsiteY23" fmla="*/ 257328 h 257698"/>
                  <a:gd name="connsiteX24" fmla="*/ 21384 w 234362"/>
                  <a:gd name="connsiteY24" fmla="*/ 257328 h 257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34362" h="257698">
                    <a:moveTo>
                      <a:pt x="21288" y="257519"/>
                    </a:moveTo>
                    <a:cubicBezTo>
                      <a:pt x="11001" y="258947"/>
                      <a:pt x="1572" y="251708"/>
                      <a:pt x="143" y="241517"/>
                    </a:cubicBezTo>
                    <a:cubicBezTo>
                      <a:pt x="-48" y="239802"/>
                      <a:pt x="-48" y="238088"/>
                      <a:pt x="143" y="236278"/>
                    </a:cubicBezTo>
                    <a:lnTo>
                      <a:pt x="143" y="22823"/>
                    </a:lnTo>
                    <a:cubicBezTo>
                      <a:pt x="-714" y="11107"/>
                      <a:pt x="8049" y="915"/>
                      <a:pt x="19764" y="58"/>
                    </a:cubicBezTo>
                    <a:cubicBezTo>
                      <a:pt x="31480" y="-799"/>
                      <a:pt x="41672" y="7964"/>
                      <a:pt x="42529" y="19679"/>
                    </a:cubicBezTo>
                    <a:cubicBezTo>
                      <a:pt x="42529" y="20727"/>
                      <a:pt x="42529" y="21775"/>
                      <a:pt x="42529" y="22727"/>
                    </a:cubicBezTo>
                    <a:lnTo>
                      <a:pt x="42529" y="31014"/>
                    </a:lnTo>
                    <a:cubicBezTo>
                      <a:pt x="60436" y="11202"/>
                      <a:pt x="86630" y="1487"/>
                      <a:pt x="121206" y="1487"/>
                    </a:cubicBezTo>
                    <a:lnTo>
                      <a:pt x="135398" y="1487"/>
                    </a:lnTo>
                    <a:cubicBezTo>
                      <a:pt x="169021" y="1487"/>
                      <a:pt x="193881" y="9583"/>
                      <a:pt x="210074" y="25680"/>
                    </a:cubicBezTo>
                    <a:cubicBezTo>
                      <a:pt x="226266" y="41777"/>
                      <a:pt x="234363" y="66733"/>
                      <a:pt x="234363" y="100451"/>
                    </a:cubicBezTo>
                    <a:lnTo>
                      <a:pt x="234363" y="236278"/>
                    </a:lnTo>
                    <a:cubicBezTo>
                      <a:pt x="234363" y="247994"/>
                      <a:pt x="224838" y="257519"/>
                      <a:pt x="213122" y="257519"/>
                    </a:cubicBezTo>
                    <a:cubicBezTo>
                      <a:pt x="201406" y="257519"/>
                      <a:pt x="191881" y="247994"/>
                      <a:pt x="191881" y="236278"/>
                    </a:cubicBezTo>
                    <a:lnTo>
                      <a:pt x="191881" y="236278"/>
                    </a:lnTo>
                    <a:lnTo>
                      <a:pt x="191881" y="100356"/>
                    </a:lnTo>
                    <a:cubicBezTo>
                      <a:pt x="191881" y="77877"/>
                      <a:pt x="187881" y="63399"/>
                      <a:pt x="179880" y="55398"/>
                    </a:cubicBezTo>
                    <a:cubicBezTo>
                      <a:pt x="171879" y="47397"/>
                      <a:pt x="157401" y="44159"/>
                      <a:pt x="134922" y="44159"/>
                    </a:cubicBezTo>
                    <a:lnTo>
                      <a:pt x="120729" y="44159"/>
                    </a:lnTo>
                    <a:cubicBezTo>
                      <a:pt x="102918" y="43873"/>
                      <a:pt x="85106" y="46159"/>
                      <a:pt x="67961" y="51112"/>
                    </a:cubicBezTo>
                    <a:cubicBezTo>
                      <a:pt x="53007" y="55874"/>
                      <a:pt x="44244" y="63018"/>
                      <a:pt x="41862" y="73019"/>
                    </a:cubicBezTo>
                    <a:lnTo>
                      <a:pt x="41862" y="236564"/>
                    </a:lnTo>
                    <a:cubicBezTo>
                      <a:pt x="43005" y="246851"/>
                      <a:pt x="35671" y="256185"/>
                      <a:pt x="25384" y="257328"/>
                    </a:cubicBezTo>
                    <a:cubicBezTo>
                      <a:pt x="24051" y="257519"/>
                      <a:pt x="22717" y="257519"/>
                      <a:pt x="21384" y="257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4" name="자유형: 도형 103">
                <a:extLst>
                  <a:ext uri="{FF2B5EF4-FFF2-40B4-BE49-F238E27FC236}">
                    <a16:creationId xmlns:a16="http://schemas.microsoft.com/office/drawing/2014/main" id="{F2634200-2FF2-0B09-77F5-1B47C3F5FFFE}"/>
                  </a:ext>
                </a:extLst>
              </p:cNvPr>
              <p:cNvSpPr/>
              <p:nvPr/>
            </p:nvSpPr>
            <p:spPr>
              <a:xfrm>
                <a:off x="4013075" y="1771079"/>
                <a:ext cx="42633" cy="344505"/>
              </a:xfrm>
              <a:custGeom>
                <a:avLst/>
                <a:gdLst>
                  <a:gd name="connsiteX0" fmla="*/ 21360 w 42633"/>
                  <a:gd name="connsiteY0" fmla="*/ 344269 h 344505"/>
                  <a:gd name="connsiteX1" fmla="*/ 214 w 42633"/>
                  <a:gd name="connsiteY1" fmla="*/ 329029 h 344505"/>
                  <a:gd name="connsiteX2" fmla="*/ 214 w 42633"/>
                  <a:gd name="connsiteY2" fmla="*/ 323028 h 344505"/>
                  <a:gd name="connsiteX3" fmla="*/ 214 w 42633"/>
                  <a:gd name="connsiteY3" fmla="*/ 23562 h 344505"/>
                  <a:gd name="connsiteX4" fmla="*/ 5358 w 42633"/>
                  <a:gd name="connsiteY4" fmla="*/ 7370 h 344505"/>
                  <a:gd name="connsiteX5" fmla="*/ 35266 w 42633"/>
                  <a:gd name="connsiteY5" fmla="*/ 5179 h 344505"/>
                  <a:gd name="connsiteX6" fmla="*/ 42505 w 42633"/>
                  <a:gd name="connsiteY6" fmla="*/ 23562 h 344505"/>
                  <a:gd name="connsiteX7" fmla="*/ 42505 w 42633"/>
                  <a:gd name="connsiteY7" fmla="*/ 323028 h 344505"/>
                  <a:gd name="connsiteX8" fmla="*/ 37457 w 42633"/>
                  <a:gd name="connsiteY8" fmla="*/ 339125 h 344505"/>
                  <a:gd name="connsiteX9" fmla="*/ 21264 w 42633"/>
                  <a:gd name="connsiteY9" fmla="*/ 344269 h 34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633" h="344505">
                    <a:moveTo>
                      <a:pt x="21360" y="344269"/>
                    </a:moveTo>
                    <a:cubicBezTo>
                      <a:pt x="11359" y="345888"/>
                      <a:pt x="1834" y="339030"/>
                      <a:pt x="214" y="329029"/>
                    </a:cubicBezTo>
                    <a:cubicBezTo>
                      <a:pt x="-71" y="327029"/>
                      <a:pt x="-71" y="325028"/>
                      <a:pt x="214" y="323028"/>
                    </a:cubicBezTo>
                    <a:lnTo>
                      <a:pt x="214" y="23562"/>
                    </a:lnTo>
                    <a:cubicBezTo>
                      <a:pt x="-357" y="17657"/>
                      <a:pt x="1548" y="11846"/>
                      <a:pt x="5358" y="7370"/>
                    </a:cubicBezTo>
                    <a:cubicBezTo>
                      <a:pt x="12978" y="-1489"/>
                      <a:pt x="26408" y="-2536"/>
                      <a:pt x="35266" y="5179"/>
                    </a:cubicBezTo>
                    <a:cubicBezTo>
                      <a:pt x="40600" y="9751"/>
                      <a:pt x="43267" y="16609"/>
                      <a:pt x="42505" y="23562"/>
                    </a:cubicBezTo>
                    <a:lnTo>
                      <a:pt x="42505" y="323028"/>
                    </a:lnTo>
                    <a:cubicBezTo>
                      <a:pt x="42981" y="328838"/>
                      <a:pt x="41172" y="334553"/>
                      <a:pt x="37457" y="339125"/>
                    </a:cubicBezTo>
                    <a:cubicBezTo>
                      <a:pt x="32980" y="342935"/>
                      <a:pt x="27170" y="344840"/>
                      <a:pt x="21264" y="3442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5" name="자유형: 도형 104">
                <a:extLst>
                  <a:ext uri="{FF2B5EF4-FFF2-40B4-BE49-F238E27FC236}">
                    <a16:creationId xmlns:a16="http://schemas.microsoft.com/office/drawing/2014/main" id="{E81A9215-0D0F-91D4-AB99-A8A7B90FBDE0}"/>
                  </a:ext>
                </a:extLst>
              </p:cNvPr>
              <p:cNvSpPr/>
              <p:nvPr/>
            </p:nvSpPr>
            <p:spPr>
              <a:xfrm>
                <a:off x="4156211" y="1857830"/>
                <a:ext cx="234230" cy="259100"/>
              </a:xfrm>
              <a:custGeom>
                <a:avLst/>
                <a:gdLst>
                  <a:gd name="connsiteX0" fmla="*/ 21288 w 234230"/>
                  <a:gd name="connsiteY0" fmla="*/ 257519 h 259100"/>
                  <a:gd name="connsiteX1" fmla="*/ 143 w 234230"/>
                  <a:gd name="connsiteY1" fmla="*/ 241517 h 259100"/>
                  <a:gd name="connsiteX2" fmla="*/ 143 w 234230"/>
                  <a:gd name="connsiteY2" fmla="*/ 236278 h 259100"/>
                  <a:gd name="connsiteX3" fmla="*/ 143 w 234230"/>
                  <a:gd name="connsiteY3" fmla="*/ 22823 h 259100"/>
                  <a:gd name="connsiteX4" fmla="*/ 19764 w 234230"/>
                  <a:gd name="connsiteY4" fmla="*/ 58 h 259100"/>
                  <a:gd name="connsiteX5" fmla="*/ 42529 w 234230"/>
                  <a:gd name="connsiteY5" fmla="*/ 19679 h 259100"/>
                  <a:gd name="connsiteX6" fmla="*/ 42529 w 234230"/>
                  <a:gd name="connsiteY6" fmla="*/ 22727 h 259100"/>
                  <a:gd name="connsiteX7" fmla="*/ 42529 w 234230"/>
                  <a:gd name="connsiteY7" fmla="*/ 31014 h 259100"/>
                  <a:gd name="connsiteX8" fmla="*/ 121205 w 234230"/>
                  <a:gd name="connsiteY8" fmla="*/ 1487 h 259100"/>
                  <a:gd name="connsiteX9" fmla="*/ 135207 w 234230"/>
                  <a:gd name="connsiteY9" fmla="*/ 1487 h 259100"/>
                  <a:gd name="connsiteX10" fmla="*/ 209979 w 234230"/>
                  <a:gd name="connsiteY10" fmla="*/ 25680 h 259100"/>
                  <a:gd name="connsiteX11" fmla="*/ 234172 w 234230"/>
                  <a:gd name="connsiteY11" fmla="*/ 100451 h 259100"/>
                  <a:gd name="connsiteX12" fmla="*/ 234172 w 234230"/>
                  <a:gd name="connsiteY12" fmla="*/ 236278 h 259100"/>
                  <a:gd name="connsiteX13" fmla="*/ 214551 w 234230"/>
                  <a:gd name="connsiteY13" fmla="*/ 259043 h 259100"/>
                  <a:gd name="connsiteX14" fmla="*/ 191786 w 234230"/>
                  <a:gd name="connsiteY14" fmla="*/ 239421 h 259100"/>
                  <a:gd name="connsiteX15" fmla="*/ 191786 w 234230"/>
                  <a:gd name="connsiteY15" fmla="*/ 236373 h 259100"/>
                  <a:gd name="connsiteX16" fmla="*/ 191786 w 234230"/>
                  <a:gd name="connsiteY16" fmla="*/ 100451 h 259100"/>
                  <a:gd name="connsiteX17" fmla="*/ 179784 w 234230"/>
                  <a:gd name="connsiteY17" fmla="*/ 55493 h 259100"/>
                  <a:gd name="connsiteX18" fmla="*/ 134826 w 234230"/>
                  <a:gd name="connsiteY18" fmla="*/ 44254 h 259100"/>
                  <a:gd name="connsiteX19" fmla="*/ 120825 w 234230"/>
                  <a:gd name="connsiteY19" fmla="*/ 44254 h 259100"/>
                  <a:gd name="connsiteX20" fmla="*/ 68056 w 234230"/>
                  <a:gd name="connsiteY20" fmla="*/ 51207 h 259100"/>
                  <a:gd name="connsiteX21" fmla="*/ 41958 w 234230"/>
                  <a:gd name="connsiteY21" fmla="*/ 73115 h 259100"/>
                  <a:gd name="connsiteX22" fmla="*/ 41958 w 234230"/>
                  <a:gd name="connsiteY22" fmla="*/ 236659 h 259100"/>
                  <a:gd name="connsiteX23" fmla="*/ 25479 w 234230"/>
                  <a:gd name="connsiteY23" fmla="*/ 257423 h 259100"/>
                  <a:gd name="connsiteX24" fmla="*/ 21288 w 234230"/>
                  <a:gd name="connsiteY24" fmla="*/ 257423 h 25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34230" h="259100">
                    <a:moveTo>
                      <a:pt x="21288" y="257519"/>
                    </a:moveTo>
                    <a:cubicBezTo>
                      <a:pt x="11001" y="258947"/>
                      <a:pt x="1572" y="251708"/>
                      <a:pt x="143" y="241517"/>
                    </a:cubicBezTo>
                    <a:cubicBezTo>
                      <a:pt x="-48" y="239802"/>
                      <a:pt x="-48" y="238088"/>
                      <a:pt x="143" y="236278"/>
                    </a:cubicBezTo>
                    <a:lnTo>
                      <a:pt x="143" y="22823"/>
                    </a:lnTo>
                    <a:cubicBezTo>
                      <a:pt x="-714" y="11107"/>
                      <a:pt x="8049" y="915"/>
                      <a:pt x="19764" y="58"/>
                    </a:cubicBezTo>
                    <a:cubicBezTo>
                      <a:pt x="31480" y="-799"/>
                      <a:pt x="41672" y="7964"/>
                      <a:pt x="42529" y="19679"/>
                    </a:cubicBezTo>
                    <a:cubicBezTo>
                      <a:pt x="42529" y="20727"/>
                      <a:pt x="42529" y="21775"/>
                      <a:pt x="42529" y="22727"/>
                    </a:cubicBezTo>
                    <a:lnTo>
                      <a:pt x="42529" y="31014"/>
                    </a:lnTo>
                    <a:cubicBezTo>
                      <a:pt x="60436" y="11202"/>
                      <a:pt x="86630" y="1487"/>
                      <a:pt x="121205" y="1487"/>
                    </a:cubicBezTo>
                    <a:lnTo>
                      <a:pt x="135207" y="1487"/>
                    </a:lnTo>
                    <a:cubicBezTo>
                      <a:pt x="168926" y="1487"/>
                      <a:pt x="193881" y="9583"/>
                      <a:pt x="209979" y="25680"/>
                    </a:cubicBezTo>
                    <a:cubicBezTo>
                      <a:pt x="226171" y="41873"/>
                      <a:pt x="234172" y="66828"/>
                      <a:pt x="234172" y="100451"/>
                    </a:cubicBezTo>
                    <a:lnTo>
                      <a:pt x="234172" y="236278"/>
                    </a:lnTo>
                    <a:cubicBezTo>
                      <a:pt x="235029" y="247994"/>
                      <a:pt x="226266" y="258185"/>
                      <a:pt x="214551" y="259043"/>
                    </a:cubicBezTo>
                    <a:cubicBezTo>
                      <a:pt x="202835" y="259900"/>
                      <a:pt x="192643" y="251137"/>
                      <a:pt x="191786" y="239421"/>
                    </a:cubicBezTo>
                    <a:cubicBezTo>
                      <a:pt x="191786" y="238373"/>
                      <a:pt x="191786" y="237326"/>
                      <a:pt x="191786" y="236373"/>
                    </a:cubicBezTo>
                    <a:lnTo>
                      <a:pt x="191786" y="100451"/>
                    </a:lnTo>
                    <a:cubicBezTo>
                      <a:pt x="191786" y="77972"/>
                      <a:pt x="187785" y="63494"/>
                      <a:pt x="179784" y="55493"/>
                    </a:cubicBezTo>
                    <a:cubicBezTo>
                      <a:pt x="171783" y="47492"/>
                      <a:pt x="157305" y="44254"/>
                      <a:pt x="134826" y="44254"/>
                    </a:cubicBezTo>
                    <a:lnTo>
                      <a:pt x="120825" y="44254"/>
                    </a:lnTo>
                    <a:cubicBezTo>
                      <a:pt x="103013" y="43968"/>
                      <a:pt x="85201" y="46254"/>
                      <a:pt x="68056" y="51207"/>
                    </a:cubicBezTo>
                    <a:cubicBezTo>
                      <a:pt x="53007" y="55970"/>
                      <a:pt x="44339" y="63113"/>
                      <a:pt x="41958" y="73115"/>
                    </a:cubicBezTo>
                    <a:lnTo>
                      <a:pt x="41958" y="236659"/>
                    </a:lnTo>
                    <a:cubicBezTo>
                      <a:pt x="43101" y="246946"/>
                      <a:pt x="35766" y="256280"/>
                      <a:pt x="25479" y="257423"/>
                    </a:cubicBezTo>
                    <a:cubicBezTo>
                      <a:pt x="24051" y="257614"/>
                      <a:pt x="22717" y="257614"/>
                      <a:pt x="21288" y="2574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6" name="자유형: 도형 105">
                <a:extLst>
                  <a:ext uri="{FF2B5EF4-FFF2-40B4-BE49-F238E27FC236}">
                    <a16:creationId xmlns:a16="http://schemas.microsoft.com/office/drawing/2014/main" id="{3621783E-6827-871B-5977-8D84C355D998}"/>
                  </a:ext>
                </a:extLst>
              </p:cNvPr>
              <p:cNvSpPr/>
              <p:nvPr/>
            </p:nvSpPr>
            <p:spPr>
              <a:xfrm>
                <a:off x="4453191" y="1759872"/>
                <a:ext cx="158897" cy="355690"/>
              </a:xfrm>
              <a:custGeom>
                <a:avLst/>
                <a:gdLst>
                  <a:gd name="connsiteX0" fmla="*/ 62637 w 158897"/>
                  <a:gd name="connsiteY0" fmla="*/ 355476 h 355690"/>
                  <a:gd name="connsiteX1" fmla="*/ 41396 w 158897"/>
                  <a:gd name="connsiteY1" fmla="*/ 339570 h 355690"/>
                  <a:gd name="connsiteX2" fmla="*/ 41396 w 158897"/>
                  <a:gd name="connsiteY2" fmla="*/ 334236 h 355690"/>
                  <a:gd name="connsiteX3" fmla="*/ 41396 w 158897"/>
                  <a:gd name="connsiteY3" fmla="*/ 141831 h 355690"/>
                  <a:gd name="connsiteX4" fmla="*/ 22727 w 158897"/>
                  <a:gd name="connsiteY4" fmla="*/ 141831 h 355690"/>
                  <a:gd name="connsiteX5" fmla="*/ 58 w 158897"/>
                  <a:gd name="connsiteY5" fmla="*/ 122209 h 355690"/>
                  <a:gd name="connsiteX6" fmla="*/ 19679 w 158897"/>
                  <a:gd name="connsiteY6" fmla="*/ 99540 h 355690"/>
                  <a:gd name="connsiteX7" fmla="*/ 22727 w 158897"/>
                  <a:gd name="connsiteY7" fmla="*/ 99540 h 355690"/>
                  <a:gd name="connsiteX8" fmla="*/ 41396 w 158897"/>
                  <a:gd name="connsiteY8" fmla="*/ 99540 h 355690"/>
                  <a:gd name="connsiteX9" fmla="*/ 41396 w 158897"/>
                  <a:gd name="connsiteY9" fmla="*/ 97539 h 355690"/>
                  <a:gd name="connsiteX10" fmla="*/ 65399 w 158897"/>
                  <a:gd name="connsiteY10" fmla="*/ 23816 h 355690"/>
                  <a:gd name="connsiteX11" fmla="*/ 138837 w 158897"/>
                  <a:gd name="connsiteY11" fmla="*/ 3 h 355690"/>
                  <a:gd name="connsiteX12" fmla="*/ 157030 w 158897"/>
                  <a:gd name="connsiteY12" fmla="*/ 21244 h 355690"/>
                  <a:gd name="connsiteX13" fmla="*/ 138837 w 158897"/>
                  <a:gd name="connsiteY13" fmla="*/ 42485 h 355690"/>
                  <a:gd name="connsiteX14" fmla="*/ 95403 w 158897"/>
                  <a:gd name="connsiteY14" fmla="*/ 53724 h 355690"/>
                  <a:gd name="connsiteX15" fmla="*/ 84164 w 158897"/>
                  <a:gd name="connsiteY15" fmla="*/ 97444 h 355690"/>
                  <a:gd name="connsiteX16" fmla="*/ 84164 w 158897"/>
                  <a:gd name="connsiteY16" fmla="*/ 99444 h 355690"/>
                  <a:gd name="connsiteX17" fmla="*/ 136170 w 158897"/>
                  <a:gd name="connsiteY17" fmla="*/ 99444 h 355690"/>
                  <a:gd name="connsiteX18" fmla="*/ 158839 w 158897"/>
                  <a:gd name="connsiteY18" fmla="*/ 119066 h 355690"/>
                  <a:gd name="connsiteX19" fmla="*/ 139218 w 158897"/>
                  <a:gd name="connsiteY19" fmla="*/ 141735 h 355690"/>
                  <a:gd name="connsiteX20" fmla="*/ 136170 w 158897"/>
                  <a:gd name="connsiteY20" fmla="*/ 141735 h 355690"/>
                  <a:gd name="connsiteX21" fmla="*/ 83687 w 158897"/>
                  <a:gd name="connsiteY21" fmla="*/ 141735 h 355690"/>
                  <a:gd name="connsiteX22" fmla="*/ 83687 w 158897"/>
                  <a:gd name="connsiteY22" fmla="*/ 334140 h 355690"/>
                  <a:gd name="connsiteX23" fmla="*/ 67876 w 158897"/>
                  <a:gd name="connsiteY23" fmla="*/ 355476 h 355690"/>
                  <a:gd name="connsiteX24" fmla="*/ 62542 w 158897"/>
                  <a:gd name="connsiteY24" fmla="*/ 355476 h 35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8897" h="355690">
                    <a:moveTo>
                      <a:pt x="62637" y="355476"/>
                    </a:moveTo>
                    <a:cubicBezTo>
                      <a:pt x="52350" y="356905"/>
                      <a:pt x="42920" y="349857"/>
                      <a:pt x="41396" y="339570"/>
                    </a:cubicBezTo>
                    <a:cubicBezTo>
                      <a:pt x="41111" y="337760"/>
                      <a:pt x="41111" y="336045"/>
                      <a:pt x="41396" y="334236"/>
                    </a:cubicBezTo>
                    <a:lnTo>
                      <a:pt x="41396" y="141831"/>
                    </a:lnTo>
                    <a:lnTo>
                      <a:pt x="22727" y="141831"/>
                    </a:lnTo>
                    <a:cubicBezTo>
                      <a:pt x="11012" y="142688"/>
                      <a:pt x="820" y="133925"/>
                      <a:pt x="58" y="122209"/>
                    </a:cubicBezTo>
                    <a:cubicBezTo>
                      <a:pt x="-799" y="110493"/>
                      <a:pt x="7964" y="100302"/>
                      <a:pt x="19679" y="99540"/>
                    </a:cubicBezTo>
                    <a:cubicBezTo>
                      <a:pt x="20727" y="99540"/>
                      <a:pt x="21775" y="99540"/>
                      <a:pt x="22727" y="99540"/>
                    </a:cubicBezTo>
                    <a:lnTo>
                      <a:pt x="41396" y="99540"/>
                    </a:lnTo>
                    <a:lnTo>
                      <a:pt x="41396" y="97539"/>
                    </a:lnTo>
                    <a:cubicBezTo>
                      <a:pt x="41396" y="64488"/>
                      <a:pt x="49397" y="39913"/>
                      <a:pt x="65399" y="23816"/>
                    </a:cubicBezTo>
                    <a:cubicBezTo>
                      <a:pt x="81401" y="7814"/>
                      <a:pt x="105881" y="-187"/>
                      <a:pt x="138837" y="3"/>
                    </a:cubicBezTo>
                    <a:cubicBezTo>
                      <a:pt x="150934" y="3"/>
                      <a:pt x="157030" y="7052"/>
                      <a:pt x="157030" y="21244"/>
                    </a:cubicBezTo>
                    <a:cubicBezTo>
                      <a:pt x="157030" y="35436"/>
                      <a:pt x="150934" y="42485"/>
                      <a:pt x="138837" y="42485"/>
                    </a:cubicBezTo>
                    <a:cubicBezTo>
                      <a:pt x="117596" y="42485"/>
                      <a:pt x="103118" y="46200"/>
                      <a:pt x="95403" y="53724"/>
                    </a:cubicBezTo>
                    <a:cubicBezTo>
                      <a:pt x="87688" y="61249"/>
                      <a:pt x="84164" y="76203"/>
                      <a:pt x="84164" y="97444"/>
                    </a:cubicBezTo>
                    <a:lnTo>
                      <a:pt x="84164" y="99444"/>
                    </a:lnTo>
                    <a:lnTo>
                      <a:pt x="136170" y="99444"/>
                    </a:lnTo>
                    <a:cubicBezTo>
                      <a:pt x="147886" y="98587"/>
                      <a:pt x="158078" y="107350"/>
                      <a:pt x="158839" y="119066"/>
                    </a:cubicBezTo>
                    <a:cubicBezTo>
                      <a:pt x="159697" y="130782"/>
                      <a:pt x="150934" y="140973"/>
                      <a:pt x="139218" y="141735"/>
                    </a:cubicBezTo>
                    <a:cubicBezTo>
                      <a:pt x="138170" y="141735"/>
                      <a:pt x="137122" y="141735"/>
                      <a:pt x="136170" y="141735"/>
                    </a:cubicBezTo>
                    <a:lnTo>
                      <a:pt x="83687" y="141735"/>
                    </a:lnTo>
                    <a:lnTo>
                      <a:pt x="83687" y="334140"/>
                    </a:lnTo>
                    <a:cubicBezTo>
                      <a:pt x="85211" y="344427"/>
                      <a:pt x="78163" y="353952"/>
                      <a:pt x="67876" y="355476"/>
                    </a:cubicBezTo>
                    <a:cubicBezTo>
                      <a:pt x="66066" y="355762"/>
                      <a:pt x="64352" y="355762"/>
                      <a:pt x="62542" y="3554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7" name="자유형: 도형 106">
                <a:extLst>
                  <a:ext uri="{FF2B5EF4-FFF2-40B4-BE49-F238E27FC236}">
                    <a16:creationId xmlns:a16="http://schemas.microsoft.com/office/drawing/2014/main" id="{1BE1E010-C394-8B4C-B33E-6600DC9EF1CB}"/>
                  </a:ext>
                </a:extLst>
              </p:cNvPr>
              <p:cNvSpPr/>
              <p:nvPr/>
            </p:nvSpPr>
            <p:spPr>
              <a:xfrm>
                <a:off x="4674681" y="1859412"/>
                <a:ext cx="156291" cy="256120"/>
              </a:xfrm>
              <a:custGeom>
                <a:avLst/>
                <a:gdLst>
                  <a:gd name="connsiteX0" fmla="*/ 21455 w 156291"/>
                  <a:gd name="connsiteY0" fmla="*/ 255937 h 256120"/>
                  <a:gd name="connsiteX1" fmla="*/ 214 w 156291"/>
                  <a:gd name="connsiteY1" fmla="*/ 240030 h 256120"/>
                  <a:gd name="connsiteX2" fmla="*/ 214 w 156291"/>
                  <a:gd name="connsiteY2" fmla="*/ 234696 h 256120"/>
                  <a:gd name="connsiteX3" fmla="*/ 214 w 156291"/>
                  <a:gd name="connsiteY3" fmla="*/ 21241 h 256120"/>
                  <a:gd name="connsiteX4" fmla="*/ 21455 w 156291"/>
                  <a:gd name="connsiteY4" fmla="*/ 0 h 256120"/>
                  <a:gd name="connsiteX5" fmla="*/ 42696 w 156291"/>
                  <a:gd name="connsiteY5" fmla="*/ 21241 h 256120"/>
                  <a:gd name="connsiteX6" fmla="*/ 42696 w 156291"/>
                  <a:gd name="connsiteY6" fmla="*/ 21241 h 256120"/>
                  <a:gd name="connsiteX7" fmla="*/ 42696 w 156291"/>
                  <a:gd name="connsiteY7" fmla="*/ 40957 h 256120"/>
                  <a:gd name="connsiteX8" fmla="*/ 80701 w 156291"/>
                  <a:gd name="connsiteY8" fmla="*/ 10382 h 256120"/>
                  <a:gd name="connsiteX9" fmla="*/ 133564 w 156291"/>
                  <a:gd name="connsiteY9" fmla="*/ 95 h 256120"/>
                  <a:gd name="connsiteX10" fmla="*/ 156234 w 156291"/>
                  <a:gd name="connsiteY10" fmla="*/ 19717 h 256120"/>
                  <a:gd name="connsiteX11" fmla="*/ 136612 w 156291"/>
                  <a:gd name="connsiteY11" fmla="*/ 42386 h 256120"/>
                  <a:gd name="connsiteX12" fmla="*/ 133564 w 156291"/>
                  <a:gd name="connsiteY12" fmla="*/ 42386 h 256120"/>
                  <a:gd name="connsiteX13" fmla="*/ 66794 w 156291"/>
                  <a:gd name="connsiteY13" fmla="*/ 58579 h 256120"/>
                  <a:gd name="connsiteX14" fmla="*/ 42601 w 156291"/>
                  <a:gd name="connsiteY14" fmla="*/ 101251 h 256120"/>
                  <a:gd name="connsiteX15" fmla="*/ 42601 w 156291"/>
                  <a:gd name="connsiteY15" fmla="*/ 234791 h 256120"/>
                  <a:gd name="connsiteX16" fmla="*/ 26598 w 156291"/>
                  <a:gd name="connsiteY16" fmla="*/ 255937 h 256120"/>
                  <a:gd name="connsiteX17" fmla="*/ 21455 w 156291"/>
                  <a:gd name="connsiteY17" fmla="*/ 255937 h 25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6291" h="256120">
                    <a:moveTo>
                      <a:pt x="21455" y="255937"/>
                    </a:moveTo>
                    <a:cubicBezTo>
                      <a:pt x="11168" y="257366"/>
                      <a:pt x="1738" y="250317"/>
                      <a:pt x="214" y="240030"/>
                    </a:cubicBezTo>
                    <a:cubicBezTo>
                      <a:pt x="-71" y="238220"/>
                      <a:pt x="-71" y="236506"/>
                      <a:pt x="214" y="234696"/>
                    </a:cubicBezTo>
                    <a:lnTo>
                      <a:pt x="214" y="21241"/>
                    </a:lnTo>
                    <a:cubicBezTo>
                      <a:pt x="214" y="9525"/>
                      <a:pt x="9739" y="0"/>
                      <a:pt x="21455" y="0"/>
                    </a:cubicBezTo>
                    <a:cubicBezTo>
                      <a:pt x="33171" y="0"/>
                      <a:pt x="42696" y="9525"/>
                      <a:pt x="42696" y="21241"/>
                    </a:cubicBezTo>
                    <a:lnTo>
                      <a:pt x="42696" y="21241"/>
                    </a:lnTo>
                    <a:lnTo>
                      <a:pt x="42696" y="40957"/>
                    </a:lnTo>
                    <a:cubicBezTo>
                      <a:pt x="52411" y="27622"/>
                      <a:pt x="65556" y="17050"/>
                      <a:pt x="80701" y="10382"/>
                    </a:cubicBezTo>
                    <a:cubicBezTo>
                      <a:pt x="97369" y="3238"/>
                      <a:pt x="115467" y="-286"/>
                      <a:pt x="133564" y="95"/>
                    </a:cubicBezTo>
                    <a:cubicBezTo>
                      <a:pt x="145280" y="-762"/>
                      <a:pt x="155472" y="8001"/>
                      <a:pt x="156234" y="19717"/>
                    </a:cubicBezTo>
                    <a:cubicBezTo>
                      <a:pt x="157091" y="31432"/>
                      <a:pt x="148328" y="41624"/>
                      <a:pt x="136612" y="42386"/>
                    </a:cubicBezTo>
                    <a:cubicBezTo>
                      <a:pt x="135564" y="42386"/>
                      <a:pt x="134517" y="42386"/>
                      <a:pt x="133564" y="42386"/>
                    </a:cubicBezTo>
                    <a:cubicBezTo>
                      <a:pt x="110228" y="40862"/>
                      <a:pt x="86892" y="46577"/>
                      <a:pt x="66794" y="58579"/>
                    </a:cubicBezTo>
                    <a:cubicBezTo>
                      <a:pt x="52221" y="68008"/>
                      <a:pt x="43267" y="83915"/>
                      <a:pt x="42601" y="101251"/>
                    </a:cubicBezTo>
                    <a:lnTo>
                      <a:pt x="42601" y="234791"/>
                    </a:lnTo>
                    <a:cubicBezTo>
                      <a:pt x="44029" y="245078"/>
                      <a:pt x="36790" y="254508"/>
                      <a:pt x="26598" y="255937"/>
                    </a:cubicBezTo>
                    <a:cubicBezTo>
                      <a:pt x="24884" y="256127"/>
                      <a:pt x="23170" y="256127"/>
                      <a:pt x="21455" y="2559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8" name="자유형: 도형 107">
                <a:extLst>
                  <a:ext uri="{FF2B5EF4-FFF2-40B4-BE49-F238E27FC236}">
                    <a16:creationId xmlns:a16="http://schemas.microsoft.com/office/drawing/2014/main" id="{54066572-9B5A-9D6F-101F-83C7B9F74AAF}"/>
                  </a:ext>
                </a:extLst>
              </p:cNvPr>
              <p:cNvSpPr/>
              <p:nvPr/>
            </p:nvSpPr>
            <p:spPr>
              <a:xfrm>
                <a:off x="4865205" y="1859023"/>
                <a:ext cx="233457" cy="256325"/>
              </a:xfrm>
              <a:custGeom>
                <a:avLst/>
                <a:gdLst>
                  <a:gd name="connsiteX0" fmla="*/ 83820 w 233457"/>
                  <a:gd name="connsiteY0" fmla="*/ 256326 h 256325"/>
                  <a:gd name="connsiteX1" fmla="*/ 20669 w 233457"/>
                  <a:gd name="connsiteY1" fmla="*/ 235657 h 256325"/>
                  <a:gd name="connsiteX2" fmla="*/ 0 w 233457"/>
                  <a:gd name="connsiteY2" fmla="*/ 172506 h 256325"/>
                  <a:gd name="connsiteX3" fmla="*/ 20574 w 233457"/>
                  <a:gd name="connsiteY3" fmla="*/ 109355 h 256325"/>
                  <a:gd name="connsiteX4" fmla="*/ 83820 w 233457"/>
                  <a:gd name="connsiteY4" fmla="*/ 88590 h 256325"/>
                  <a:gd name="connsiteX5" fmla="*/ 190690 w 233457"/>
                  <a:gd name="connsiteY5" fmla="*/ 88590 h 256325"/>
                  <a:gd name="connsiteX6" fmla="*/ 176879 w 233457"/>
                  <a:gd name="connsiteY6" fmla="*/ 52395 h 256325"/>
                  <a:gd name="connsiteX7" fmla="*/ 134398 w 233457"/>
                  <a:gd name="connsiteY7" fmla="*/ 42585 h 256325"/>
                  <a:gd name="connsiteX8" fmla="*/ 105061 w 233457"/>
                  <a:gd name="connsiteY8" fmla="*/ 42585 h 256325"/>
                  <a:gd name="connsiteX9" fmla="*/ 67437 w 233457"/>
                  <a:gd name="connsiteY9" fmla="*/ 46109 h 256325"/>
                  <a:gd name="connsiteX10" fmla="*/ 50006 w 233457"/>
                  <a:gd name="connsiteY10" fmla="*/ 58396 h 256325"/>
                  <a:gd name="connsiteX11" fmla="*/ 40672 w 233457"/>
                  <a:gd name="connsiteY11" fmla="*/ 72969 h 256325"/>
                  <a:gd name="connsiteX12" fmla="*/ 26289 w 233457"/>
                  <a:gd name="connsiteY12" fmla="*/ 76970 h 256325"/>
                  <a:gd name="connsiteX13" fmla="*/ 9525 w 233457"/>
                  <a:gd name="connsiteY13" fmla="*/ 70969 h 256325"/>
                  <a:gd name="connsiteX14" fmla="*/ 6001 w 233457"/>
                  <a:gd name="connsiteY14" fmla="*/ 55253 h 256325"/>
                  <a:gd name="connsiteX15" fmla="*/ 37719 w 233457"/>
                  <a:gd name="connsiteY15" fmla="*/ 13438 h 256325"/>
                  <a:gd name="connsiteX16" fmla="*/ 105156 w 233457"/>
                  <a:gd name="connsiteY16" fmla="*/ 198 h 256325"/>
                  <a:gd name="connsiteX17" fmla="*/ 134493 w 233457"/>
                  <a:gd name="connsiteY17" fmla="*/ 198 h 256325"/>
                  <a:gd name="connsiteX18" fmla="*/ 209169 w 233457"/>
                  <a:gd name="connsiteY18" fmla="*/ 24392 h 256325"/>
                  <a:gd name="connsiteX19" fmla="*/ 233458 w 233457"/>
                  <a:gd name="connsiteY19" fmla="*/ 99163 h 256325"/>
                  <a:gd name="connsiteX20" fmla="*/ 233458 w 233457"/>
                  <a:gd name="connsiteY20" fmla="*/ 234990 h 256325"/>
                  <a:gd name="connsiteX21" fmla="*/ 212217 w 233457"/>
                  <a:gd name="connsiteY21" fmla="*/ 256231 h 256325"/>
                  <a:gd name="connsiteX22" fmla="*/ 190976 w 233457"/>
                  <a:gd name="connsiteY22" fmla="*/ 234990 h 256325"/>
                  <a:gd name="connsiteX23" fmla="*/ 190976 w 233457"/>
                  <a:gd name="connsiteY23" fmla="*/ 223750 h 256325"/>
                  <a:gd name="connsiteX24" fmla="*/ 112300 w 233457"/>
                  <a:gd name="connsiteY24" fmla="*/ 256326 h 256325"/>
                  <a:gd name="connsiteX25" fmla="*/ 83725 w 233457"/>
                  <a:gd name="connsiteY25" fmla="*/ 256326 h 256325"/>
                  <a:gd name="connsiteX26" fmla="*/ 83820 w 233457"/>
                  <a:gd name="connsiteY26" fmla="*/ 213749 h 256325"/>
                  <a:gd name="connsiteX27" fmla="*/ 112109 w 233457"/>
                  <a:gd name="connsiteY27" fmla="*/ 213749 h 256325"/>
                  <a:gd name="connsiteX28" fmla="*/ 147161 w 233457"/>
                  <a:gd name="connsiteY28" fmla="*/ 210415 h 256325"/>
                  <a:gd name="connsiteX29" fmla="*/ 175355 w 233457"/>
                  <a:gd name="connsiteY29" fmla="*/ 197937 h 256325"/>
                  <a:gd name="connsiteX30" fmla="*/ 190881 w 233457"/>
                  <a:gd name="connsiteY30" fmla="*/ 171839 h 256325"/>
                  <a:gd name="connsiteX31" fmla="*/ 190881 w 233457"/>
                  <a:gd name="connsiteY31" fmla="*/ 130977 h 256325"/>
                  <a:gd name="connsiteX32" fmla="*/ 83820 w 233457"/>
                  <a:gd name="connsiteY32" fmla="*/ 130977 h 256325"/>
                  <a:gd name="connsiteX33" fmla="*/ 50673 w 233457"/>
                  <a:gd name="connsiteY33" fmla="*/ 139263 h 256325"/>
                  <a:gd name="connsiteX34" fmla="*/ 42481 w 233457"/>
                  <a:gd name="connsiteY34" fmla="*/ 172410 h 256325"/>
                  <a:gd name="connsiteX35" fmla="*/ 64198 w 233457"/>
                  <a:gd name="connsiteY35" fmla="*/ 213749 h 256325"/>
                  <a:gd name="connsiteX36" fmla="*/ 83820 w 233457"/>
                  <a:gd name="connsiteY36" fmla="*/ 213749 h 256325"/>
                  <a:gd name="connsiteX37" fmla="*/ 83820 w 233457"/>
                  <a:gd name="connsiteY37" fmla="*/ 213749 h 25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3457" h="256325">
                    <a:moveTo>
                      <a:pt x="83820" y="256326"/>
                    </a:moveTo>
                    <a:cubicBezTo>
                      <a:pt x="55531" y="256326"/>
                      <a:pt x="34480" y="249468"/>
                      <a:pt x="20669" y="235657"/>
                    </a:cubicBezTo>
                    <a:cubicBezTo>
                      <a:pt x="6858" y="221845"/>
                      <a:pt x="0" y="200795"/>
                      <a:pt x="0" y="172506"/>
                    </a:cubicBezTo>
                    <a:cubicBezTo>
                      <a:pt x="0" y="144216"/>
                      <a:pt x="6858" y="123166"/>
                      <a:pt x="20574" y="109355"/>
                    </a:cubicBezTo>
                    <a:cubicBezTo>
                      <a:pt x="34290" y="95544"/>
                      <a:pt x="55340" y="88686"/>
                      <a:pt x="83820" y="88590"/>
                    </a:cubicBezTo>
                    <a:lnTo>
                      <a:pt x="190690" y="88590"/>
                    </a:lnTo>
                    <a:cubicBezTo>
                      <a:pt x="191357" y="75160"/>
                      <a:pt x="186404" y="62016"/>
                      <a:pt x="176879" y="52395"/>
                    </a:cubicBezTo>
                    <a:cubicBezTo>
                      <a:pt x="164116" y="44680"/>
                      <a:pt x="149257" y="41346"/>
                      <a:pt x="134398" y="42585"/>
                    </a:cubicBezTo>
                    <a:lnTo>
                      <a:pt x="105061" y="42585"/>
                    </a:lnTo>
                    <a:cubicBezTo>
                      <a:pt x="92392" y="42108"/>
                      <a:pt x="79820" y="43347"/>
                      <a:pt x="67437" y="46109"/>
                    </a:cubicBezTo>
                    <a:cubicBezTo>
                      <a:pt x="60198" y="47633"/>
                      <a:pt x="53912" y="52014"/>
                      <a:pt x="50006" y="58396"/>
                    </a:cubicBezTo>
                    <a:cubicBezTo>
                      <a:pt x="48006" y="63921"/>
                      <a:pt x="44767" y="68874"/>
                      <a:pt x="40672" y="72969"/>
                    </a:cubicBezTo>
                    <a:cubicBezTo>
                      <a:pt x="36481" y="75922"/>
                      <a:pt x="31432" y="77351"/>
                      <a:pt x="26289" y="76970"/>
                    </a:cubicBezTo>
                    <a:cubicBezTo>
                      <a:pt x="20098" y="77351"/>
                      <a:pt x="14097" y="75256"/>
                      <a:pt x="9525" y="70969"/>
                    </a:cubicBezTo>
                    <a:cubicBezTo>
                      <a:pt x="5429" y="66874"/>
                      <a:pt x="4096" y="60682"/>
                      <a:pt x="6001" y="55253"/>
                    </a:cubicBezTo>
                    <a:cubicBezTo>
                      <a:pt x="10096" y="37441"/>
                      <a:pt x="21622" y="22201"/>
                      <a:pt x="37719" y="13438"/>
                    </a:cubicBezTo>
                    <a:cubicBezTo>
                      <a:pt x="58769" y="3532"/>
                      <a:pt x="81915" y="-1040"/>
                      <a:pt x="105156" y="198"/>
                    </a:cubicBezTo>
                    <a:lnTo>
                      <a:pt x="134493" y="198"/>
                    </a:lnTo>
                    <a:cubicBezTo>
                      <a:pt x="168116" y="198"/>
                      <a:pt x="192976" y="8295"/>
                      <a:pt x="209169" y="24392"/>
                    </a:cubicBezTo>
                    <a:cubicBezTo>
                      <a:pt x="225362" y="40489"/>
                      <a:pt x="233458" y="65445"/>
                      <a:pt x="233458" y="99163"/>
                    </a:cubicBezTo>
                    <a:lnTo>
                      <a:pt x="233458" y="234990"/>
                    </a:lnTo>
                    <a:cubicBezTo>
                      <a:pt x="233458" y="246706"/>
                      <a:pt x="223933" y="256231"/>
                      <a:pt x="212217" y="256231"/>
                    </a:cubicBezTo>
                    <a:cubicBezTo>
                      <a:pt x="200501" y="256231"/>
                      <a:pt x="190976" y="246706"/>
                      <a:pt x="190976" y="234990"/>
                    </a:cubicBezTo>
                    <a:lnTo>
                      <a:pt x="190976" y="223750"/>
                    </a:lnTo>
                    <a:cubicBezTo>
                      <a:pt x="172974" y="245467"/>
                      <a:pt x="146780" y="256326"/>
                      <a:pt x="112300" y="256326"/>
                    </a:cubicBezTo>
                    <a:lnTo>
                      <a:pt x="83725" y="256326"/>
                    </a:lnTo>
                    <a:close/>
                    <a:moveTo>
                      <a:pt x="83820" y="213749"/>
                    </a:moveTo>
                    <a:lnTo>
                      <a:pt x="112109" y="213749"/>
                    </a:lnTo>
                    <a:cubicBezTo>
                      <a:pt x="123920" y="213749"/>
                      <a:pt x="135636" y="212701"/>
                      <a:pt x="147161" y="210415"/>
                    </a:cubicBezTo>
                    <a:cubicBezTo>
                      <a:pt x="157353" y="208510"/>
                      <a:pt x="167068" y="204224"/>
                      <a:pt x="175355" y="197937"/>
                    </a:cubicBezTo>
                    <a:cubicBezTo>
                      <a:pt x="183547" y="191460"/>
                      <a:pt x="188976" y="182126"/>
                      <a:pt x="190881" y="171839"/>
                    </a:cubicBezTo>
                    <a:lnTo>
                      <a:pt x="190881" y="130977"/>
                    </a:lnTo>
                    <a:lnTo>
                      <a:pt x="83820" y="130977"/>
                    </a:lnTo>
                    <a:cubicBezTo>
                      <a:pt x="72104" y="129548"/>
                      <a:pt x="60293" y="132501"/>
                      <a:pt x="50673" y="139263"/>
                    </a:cubicBezTo>
                    <a:cubicBezTo>
                      <a:pt x="44005" y="148979"/>
                      <a:pt x="41053" y="160695"/>
                      <a:pt x="42481" y="172410"/>
                    </a:cubicBezTo>
                    <a:cubicBezTo>
                      <a:pt x="37052" y="189841"/>
                      <a:pt x="46768" y="208320"/>
                      <a:pt x="64198" y="213749"/>
                    </a:cubicBezTo>
                    <a:cubicBezTo>
                      <a:pt x="70580" y="215749"/>
                      <a:pt x="77438" y="215749"/>
                      <a:pt x="83820" y="213749"/>
                    </a:cubicBezTo>
                    <a:lnTo>
                      <a:pt x="83820" y="21374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9" name="자유형: 도형 108">
                <a:extLst>
                  <a:ext uri="{FF2B5EF4-FFF2-40B4-BE49-F238E27FC236}">
                    <a16:creationId xmlns:a16="http://schemas.microsoft.com/office/drawing/2014/main" id="{E71CAAE3-AD4C-93F3-9641-9CA815D929D0}"/>
                  </a:ext>
                </a:extLst>
              </p:cNvPr>
              <p:cNvSpPr/>
              <p:nvPr/>
            </p:nvSpPr>
            <p:spPr>
              <a:xfrm>
                <a:off x="1728718" y="1715965"/>
                <a:ext cx="530256" cy="489965"/>
              </a:xfrm>
              <a:custGeom>
                <a:avLst/>
                <a:gdLst>
                  <a:gd name="connsiteX0" fmla="*/ 0 w 530256"/>
                  <a:gd name="connsiteY0" fmla="*/ 0 h 489965"/>
                  <a:gd name="connsiteX1" fmla="*/ 0 w 530256"/>
                  <a:gd name="connsiteY1" fmla="*/ 57055 h 489965"/>
                  <a:gd name="connsiteX2" fmla="*/ 392621 w 530256"/>
                  <a:gd name="connsiteY2" fmla="*/ 57055 h 489965"/>
                  <a:gd name="connsiteX3" fmla="*/ 0 w 530256"/>
                  <a:gd name="connsiteY3" fmla="*/ 449675 h 489965"/>
                  <a:gd name="connsiteX4" fmla="*/ 40291 w 530256"/>
                  <a:gd name="connsiteY4" fmla="*/ 489966 h 489965"/>
                  <a:gd name="connsiteX5" fmla="*/ 530257 w 530256"/>
                  <a:gd name="connsiteY5" fmla="*/ 0 h 489965"/>
                  <a:gd name="connsiteX6" fmla="*/ 0 w 530256"/>
                  <a:gd name="connsiteY6" fmla="*/ 0 h 489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0256" h="489965">
                    <a:moveTo>
                      <a:pt x="0" y="0"/>
                    </a:moveTo>
                    <a:lnTo>
                      <a:pt x="0" y="57055"/>
                    </a:lnTo>
                    <a:lnTo>
                      <a:pt x="392621" y="57055"/>
                    </a:lnTo>
                    <a:lnTo>
                      <a:pt x="0" y="449675"/>
                    </a:lnTo>
                    <a:lnTo>
                      <a:pt x="40291" y="489966"/>
                    </a:lnTo>
                    <a:lnTo>
                      <a:pt x="5302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B7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0" name="자유형: 도형 109">
                <a:extLst>
                  <a:ext uri="{FF2B5EF4-FFF2-40B4-BE49-F238E27FC236}">
                    <a16:creationId xmlns:a16="http://schemas.microsoft.com/office/drawing/2014/main" id="{438DB234-2E9E-DF04-B6AB-2D01E2C78C32}"/>
                  </a:ext>
                </a:extLst>
              </p:cNvPr>
              <p:cNvSpPr/>
              <p:nvPr/>
            </p:nvSpPr>
            <p:spPr>
              <a:xfrm>
                <a:off x="1728718" y="1601856"/>
                <a:ext cx="644461" cy="57054"/>
              </a:xfrm>
              <a:custGeom>
                <a:avLst/>
                <a:gdLst>
                  <a:gd name="connsiteX0" fmla="*/ 587407 w 644461"/>
                  <a:gd name="connsiteY0" fmla="*/ 57055 h 57054"/>
                  <a:gd name="connsiteX1" fmla="*/ 644462 w 644461"/>
                  <a:gd name="connsiteY1" fmla="*/ 0 h 57054"/>
                  <a:gd name="connsiteX2" fmla="*/ 0 w 644461"/>
                  <a:gd name="connsiteY2" fmla="*/ 0 h 57054"/>
                  <a:gd name="connsiteX3" fmla="*/ 0 w 644461"/>
                  <a:gd name="connsiteY3" fmla="*/ 57055 h 57054"/>
                  <a:gd name="connsiteX4" fmla="*/ 587407 w 644461"/>
                  <a:gd name="connsiteY4" fmla="*/ 57055 h 5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4461" h="57054">
                    <a:moveTo>
                      <a:pt x="587407" y="57055"/>
                    </a:moveTo>
                    <a:lnTo>
                      <a:pt x="644462" y="0"/>
                    </a:lnTo>
                    <a:lnTo>
                      <a:pt x="0" y="0"/>
                    </a:lnTo>
                    <a:lnTo>
                      <a:pt x="0" y="57055"/>
                    </a:lnTo>
                    <a:lnTo>
                      <a:pt x="587407" y="57055"/>
                    </a:lnTo>
                    <a:close/>
                  </a:path>
                </a:pathLst>
              </a:custGeom>
              <a:solidFill>
                <a:srgbClr val="ED39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1" name="자유형: 도형 110">
                <a:extLst>
                  <a:ext uri="{FF2B5EF4-FFF2-40B4-BE49-F238E27FC236}">
                    <a16:creationId xmlns:a16="http://schemas.microsoft.com/office/drawing/2014/main" id="{C60EB185-A627-C45C-07B2-A7DFB9374CD9}"/>
                  </a:ext>
                </a:extLst>
              </p:cNvPr>
              <p:cNvSpPr/>
              <p:nvPr/>
            </p:nvSpPr>
            <p:spPr>
              <a:xfrm>
                <a:off x="2356415" y="1642146"/>
                <a:ext cx="57150" cy="644556"/>
              </a:xfrm>
              <a:custGeom>
                <a:avLst/>
                <a:gdLst>
                  <a:gd name="connsiteX0" fmla="*/ 0 w 57150"/>
                  <a:gd name="connsiteY0" fmla="*/ 57055 h 644556"/>
                  <a:gd name="connsiteX1" fmla="*/ 0 w 57150"/>
                  <a:gd name="connsiteY1" fmla="*/ 644557 h 644556"/>
                  <a:gd name="connsiteX2" fmla="*/ 57150 w 57150"/>
                  <a:gd name="connsiteY2" fmla="*/ 644557 h 644556"/>
                  <a:gd name="connsiteX3" fmla="*/ 57150 w 57150"/>
                  <a:gd name="connsiteY3" fmla="*/ 0 h 644556"/>
                  <a:gd name="connsiteX4" fmla="*/ 0 w 57150"/>
                  <a:gd name="connsiteY4" fmla="*/ 57055 h 644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644556">
                    <a:moveTo>
                      <a:pt x="0" y="57055"/>
                    </a:moveTo>
                    <a:lnTo>
                      <a:pt x="0" y="644557"/>
                    </a:lnTo>
                    <a:lnTo>
                      <a:pt x="57150" y="644557"/>
                    </a:lnTo>
                    <a:lnTo>
                      <a:pt x="57150" y="0"/>
                    </a:lnTo>
                    <a:lnTo>
                      <a:pt x="0" y="57055"/>
                    </a:lnTo>
                    <a:close/>
                  </a:path>
                </a:pathLst>
              </a:custGeom>
              <a:solidFill>
                <a:srgbClr val="44B7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2" name="자유형: 도형 111">
                <a:extLst>
                  <a:ext uri="{FF2B5EF4-FFF2-40B4-BE49-F238E27FC236}">
                    <a16:creationId xmlns:a16="http://schemas.microsoft.com/office/drawing/2014/main" id="{968E9007-2FB7-D3E4-1D7D-B0C224974491}"/>
                  </a:ext>
                </a:extLst>
              </p:cNvPr>
              <p:cNvSpPr/>
              <p:nvPr/>
            </p:nvSpPr>
            <p:spPr>
              <a:xfrm>
                <a:off x="1809394" y="1756351"/>
                <a:ext cx="489965" cy="530352"/>
              </a:xfrm>
              <a:custGeom>
                <a:avLst/>
                <a:gdLst>
                  <a:gd name="connsiteX0" fmla="*/ 489966 w 489965"/>
                  <a:gd name="connsiteY0" fmla="*/ 530352 h 530352"/>
                  <a:gd name="connsiteX1" fmla="*/ 489966 w 489965"/>
                  <a:gd name="connsiteY1" fmla="*/ 0 h 530352"/>
                  <a:gd name="connsiteX2" fmla="*/ 0 w 489965"/>
                  <a:gd name="connsiteY2" fmla="*/ 489966 h 530352"/>
                  <a:gd name="connsiteX3" fmla="*/ 40386 w 489965"/>
                  <a:gd name="connsiteY3" fmla="*/ 530352 h 530352"/>
                  <a:gd name="connsiteX4" fmla="*/ 432911 w 489965"/>
                  <a:gd name="connsiteY4" fmla="*/ 137827 h 530352"/>
                  <a:gd name="connsiteX5" fmla="*/ 432911 w 489965"/>
                  <a:gd name="connsiteY5" fmla="*/ 530352 h 530352"/>
                  <a:gd name="connsiteX6" fmla="*/ 489966 w 489965"/>
                  <a:gd name="connsiteY6" fmla="*/ 530352 h 5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965" h="530352">
                    <a:moveTo>
                      <a:pt x="489966" y="530352"/>
                    </a:moveTo>
                    <a:lnTo>
                      <a:pt x="489966" y="0"/>
                    </a:lnTo>
                    <a:lnTo>
                      <a:pt x="0" y="489966"/>
                    </a:lnTo>
                    <a:lnTo>
                      <a:pt x="40386" y="530352"/>
                    </a:lnTo>
                    <a:lnTo>
                      <a:pt x="432911" y="137827"/>
                    </a:lnTo>
                    <a:lnTo>
                      <a:pt x="432911" y="530352"/>
                    </a:lnTo>
                    <a:lnTo>
                      <a:pt x="489966" y="530352"/>
                    </a:lnTo>
                    <a:close/>
                  </a:path>
                </a:pathLst>
              </a:custGeom>
              <a:solidFill>
                <a:srgbClr val="2FB4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88" name="그룹 87">
              <a:extLst>
                <a:ext uri="{FF2B5EF4-FFF2-40B4-BE49-F238E27FC236}">
                  <a16:creationId xmlns:a16="http://schemas.microsoft.com/office/drawing/2014/main" id="{A57ABD5E-543E-7909-4D57-4318A580E555}"/>
                </a:ext>
              </a:extLst>
            </p:cNvPr>
            <p:cNvGrpSpPr/>
            <p:nvPr/>
          </p:nvGrpSpPr>
          <p:grpSpPr>
            <a:xfrm>
              <a:off x="10267460" y="581105"/>
              <a:ext cx="1256615" cy="237057"/>
              <a:chOff x="910428" y="1736992"/>
              <a:chExt cx="7140340" cy="1347004"/>
            </a:xfrm>
          </p:grpSpPr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1BD08C74-EC00-1E1C-9BA6-516615A56FA9}"/>
                  </a:ext>
                </a:extLst>
              </p:cNvPr>
              <p:cNvSpPr/>
              <p:nvPr/>
            </p:nvSpPr>
            <p:spPr>
              <a:xfrm>
                <a:off x="7116537" y="2057109"/>
                <a:ext cx="704659" cy="704659"/>
              </a:xfrm>
              <a:custGeom>
                <a:avLst/>
                <a:gdLst>
                  <a:gd name="connsiteX0" fmla="*/ 352330 w 704659"/>
                  <a:gd name="connsiteY0" fmla="*/ 0 h 704659"/>
                  <a:gd name="connsiteX1" fmla="*/ 0 w 704659"/>
                  <a:gd name="connsiteY1" fmla="*/ 352330 h 704659"/>
                  <a:gd name="connsiteX2" fmla="*/ 352330 w 704659"/>
                  <a:gd name="connsiteY2" fmla="*/ 704660 h 704659"/>
                  <a:gd name="connsiteX3" fmla="*/ 704659 w 704659"/>
                  <a:gd name="connsiteY3" fmla="*/ 352330 h 704659"/>
                  <a:gd name="connsiteX4" fmla="*/ 352330 w 704659"/>
                  <a:gd name="connsiteY4" fmla="*/ 0 h 704659"/>
                  <a:gd name="connsiteX5" fmla="*/ 353187 w 704659"/>
                  <a:gd name="connsiteY5" fmla="*/ 575501 h 704659"/>
                  <a:gd name="connsiteX6" fmla="*/ 130016 w 704659"/>
                  <a:gd name="connsiteY6" fmla="*/ 352330 h 704659"/>
                  <a:gd name="connsiteX7" fmla="*/ 353187 w 704659"/>
                  <a:gd name="connsiteY7" fmla="*/ 129159 h 704659"/>
                  <a:gd name="connsiteX8" fmla="*/ 576358 w 704659"/>
                  <a:gd name="connsiteY8" fmla="*/ 352330 h 704659"/>
                  <a:gd name="connsiteX9" fmla="*/ 353187 w 704659"/>
                  <a:gd name="connsiteY9" fmla="*/ 575501 h 704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4659" h="704659">
                    <a:moveTo>
                      <a:pt x="352330" y="0"/>
                    </a:moveTo>
                    <a:cubicBezTo>
                      <a:pt x="157734" y="0"/>
                      <a:pt x="0" y="157734"/>
                      <a:pt x="0" y="352330"/>
                    </a:cubicBezTo>
                    <a:cubicBezTo>
                      <a:pt x="0" y="546926"/>
                      <a:pt x="157734" y="704660"/>
                      <a:pt x="352330" y="704660"/>
                    </a:cubicBezTo>
                    <a:cubicBezTo>
                      <a:pt x="546925" y="704660"/>
                      <a:pt x="704659" y="546926"/>
                      <a:pt x="704659" y="352330"/>
                    </a:cubicBezTo>
                    <a:cubicBezTo>
                      <a:pt x="704659" y="157734"/>
                      <a:pt x="546925" y="0"/>
                      <a:pt x="352330" y="0"/>
                    </a:cubicBezTo>
                    <a:close/>
                    <a:moveTo>
                      <a:pt x="353187" y="575501"/>
                    </a:moveTo>
                    <a:cubicBezTo>
                      <a:pt x="229934" y="575501"/>
                      <a:pt x="130016" y="475583"/>
                      <a:pt x="130016" y="352330"/>
                    </a:cubicBezTo>
                    <a:cubicBezTo>
                      <a:pt x="130016" y="229076"/>
                      <a:pt x="229934" y="129159"/>
                      <a:pt x="353187" y="129159"/>
                    </a:cubicBezTo>
                    <a:cubicBezTo>
                      <a:pt x="476441" y="129159"/>
                      <a:pt x="576358" y="229076"/>
                      <a:pt x="576358" y="352330"/>
                    </a:cubicBezTo>
                    <a:cubicBezTo>
                      <a:pt x="576358" y="475583"/>
                      <a:pt x="476441" y="575501"/>
                      <a:pt x="353187" y="575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C820E1A5-DB20-C809-D134-C57474E1C4E3}"/>
                  </a:ext>
                </a:extLst>
              </p:cNvPr>
              <p:cNvSpPr/>
              <p:nvPr/>
            </p:nvSpPr>
            <p:spPr>
              <a:xfrm>
                <a:off x="4701855" y="2072731"/>
                <a:ext cx="336613" cy="673322"/>
              </a:xfrm>
              <a:custGeom>
                <a:avLst/>
                <a:gdLst>
                  <a:gd name="connsiteX0" fmla="*/ 336614 w 336613"/>
                  <a:gd name="connsiteY0" fmla="*/ 125444 h 673322"/>
                  <a:gd name="connsiteX1" fmla="*/ 336614 w 336613"/>
                  <a:gd name="connsiteY1" fmla="*/ 0 h 673322"/>
                  <a:gd name="connsiteX2" fmla="*/ 128207 w 336613"/>
                  <a:gd name="connsiteY2" fmla="*/ 0 h 673322"/>
                  <a:gd name="connsiteX3" fmla="*/ 0 w 336613"/>
                  <a:gd name="connsiteY3" fmla="*/ 0 h 673322"/>
                  <a:gd name="connsiteX4" fmla="*/ 0 w 336613"/>
                  <a:gd name="connsiteY4" fmla="*/ 673322 h 673322"/>
                  <a:gd name="connsiteX5" fmla="*/ 128207 w 336613"/>
                  <a:gd name="connsiteY5" fmla="*/ 673322 h 673322"/>
                  <a:gd name="connsiteX6" fmla="*/ 336614 w 336613"/>
                  <a:gd name="connsiteY6" fmla="*/ 673322 h 673322"/>
                  <a:gd name="connsiteX7" fmla="*/ 336614 w 336613"/>
                  <a:gd name="connsiteY7" fmla="*/ 547497 h 673322"/>
                  <a:gd name="connsiteX8" fmla="*/ 128207 w 336613"/>
                  <a:gd name="connsiteY8" fmla="*/ 547497 h 673322"/>
                  <a:gd name="connsiteX9" fmla="*/ 128207 w 336613"/>
                  <a:gd name="connsiteY9" fmla="*/ 370332 h 673322"/>
                  <a:gd name="connsiteX10" fmla="*/ 336614 w 336613"/>
                  <a:gd name="connsiteY10" fmla="*/ 370332 h 673322"/>
                  <a:gd name="connsiteX11" fmla="*/ 336614 w 336613"/>
                  <a:gd name="connsiteY11" fmla="*/ 247174 h 673322"/>
                  <a:gd name="connsiteX12" fmla="*/ 128207 w 336613"/>
                  <a:gd name="connsiteY12" fmla="*/ 247174 h 673322"/>
                  <a:gd name="connsiteX13" fmla="*/ 128207 w 336613"/>
                  <a:gd name="connsiteY13" fmla="*/ 125444 h 673322"/>
                  <a:gd name="connsiteX14" fmla="*/ 336614 w 336613"/>
                  <a:gd name="connsiteY14" fmla="*/ 125444 h 673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6613" h="673322">
                    <a:moveTo>
                      <a:pt x="336614" y="125444"/>
                    </a:moveTo>
                    <a:lnTo>
                      <a:pt x="336614" y="0"/>
                    </a:lnTo>
                    <a:lnTo>
                      <a:pt x="128207" y="0"/>
                    </a:lnTo>
                    <a:lnTo>
                      <a:pt x="0" y="0"/>
                    </a:lnTo>
                    <a:lnTo>
                      <a:pt x="0" y="673322"/>
                    </a:lnTo>
                    <a:lnTo>
                      <a:pt x="128207" y="673322"/>
                    </a:lnTo>
                    <a:lnTo>
                      <a:pt x="336614" y="673322"/>
                    </a:lnTo>
                    <a:lnTo>
                      <a:pt x="336614" y="547497"/>
                    </a:lnTo>
                    <a:lnTo>
                      <a:pt x="128207" y="547497"/>
                    </a:lnTo>
                    <a:lnTo>
                      <a:pt x="128207" y="370332"/>
                    </a:lnTo>
                    <a:lnTo>
                      <a:pt x="336614" y="370332"/>
                    </a:lnTo>
                    <a:lnTo>
                      <a:pt x="336614" y="247174"/>
                    </a:lnTo>
                    <a:lnTo>
                      <a:pt x="128207" y="247174"/>
                    </a:lnTo>
                    <a:lnTo>
                      <a:pt x="128207" y="125444"/>
                    </a:lnTo>
                    <a:lnTo>
                      <a:pt x="336614" y="12544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1" name="자유형: 도형 90">
                <a:extLst>
                  <a:ext uri="{FF2B5EF4-FFF2-40B4-BE49-F238E27FC236}">
                    <a16:creationId xmlns:a16="http://schemas.microsoft.com/office/drawing/2014/main" id="{43FBE67D-3C83-1773-5FDE-E41035C15362}"/>
                  </a:ext>
                </a:extLst>
              </p:cNvPr>
              <p:cNvSpPr/>
              <p:nvPr/>
            </p:nvSpPr>
            <p:spPr>
              <a:xfrm>
                <a:off x="4018627" y="2072731"/>
                <a:ext cx="489394" cy="673322"/>
              </a:xfrm>
              <a:custGeom>
                <a:avLst/>
                <a:gdLst>
                  <a:gd name="connsiteX0" fmla="*/ 0 w 489394"/>
                  <a:gd name="connsiteY0" fmla="*/ 0 h 673322"/>
                  <a:gd name="connsiteX1" fmla="*/ 129635 w 489394"/>
                  <a:gd name="connsiteY1" fmla="*/ 0 h 673322"/>
                  <a:gd name="connsiteX2" fmla="*/ 129635 w 489394"/>
                  <a:gd name="connsiteY2" fmla="*/ 232124 h 673322"/>
                  <a:gd name="connsiteX3" fmla="*/ 312515 w 489394"/>
                  <a:gd name="connsiteY3" fmla="*/ 0 h 673322"/>
                  <a:gd name="connsiteX4" fmla="*/ 466534 w 489394"/>
                  <a:gd name="connsiteY4" fmla="*/ 0 h 673322"/>
                  <a:gd name="connsiteX5" fmla="*/ 231267 w 489394"/>
                  <a:gd name="connsiteY5" fmla="*/ 300514 h 673322"/>
                  <a:gd name="connsiteX6" fmla="*/ 489395 w 489394"/>
                  <a:gd name="connsiteY6" fmla="*/ 673322 h 673322"/>
                  <a:gd name="connsiteX7" fmla="*/ 337375 w 489394"/>
                  <a:gd name="connsiteY7" fmla="*/ 673322 h 673322"/>
                  <a:gd name="connsiteX8" fmla="*/ 129730 w 489394"/>
                  <a:gd name="connsiteY8" fmla="*/ 374142 h 673322"/>
                  <a:gd name="connsiteX9" fmla="*/ 129730 w 489394"/>
                  <a:gd name="connsiteY9" fmla="*/ 673322 h 673322"/>
                  <a:gd name="connsiteX10" fmla="*/ 95 w 489394"/>
                  <a:gd name="connsiteY10" fmla="*/ 673322 h 673322"/>
                  <a:gd name="connsiteX11" fmla="*/ 95 w 489394"/>
                  <a:gd name="connsiteY11" fmla="*/ 0 h 673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9394" h="673322">
                    <a:moveTo>
                      <a:pt x="0" y="0"/>
                    </a:moveTo>
                    <a:lnTo>
                      <a:pt x="129635" y="0"/>
                    </a:lnTo>
                    <a:lnTo>
                      <a:pt x="129635" y="232124"/>
                    </a:lnTo>
                    <a:lnTo>
                      <a:pt x="312515" y="0"/>
                    </a:lnTo>
                    <a:lnTo>
                      <a:pt x="466534" y="0"/>
                    </a:lnTo>
                    <a:lnTo>
                      <a:pt x="231267" y="300514"/>
                    </a:lnTo>
                    <a:lnTo>
                      <a:pt x="489395" y="673322"/>
                    </a:lnTo>
                    <a:lnTo>
                      <a:pt x="337375" y="673322"/>
                    </a:lnTo>
                    <a:lnTo>
                      <a:pt x="129730" y="374142"/>
                    </a:lnTo>
                    <a:lnTo>
                      <a:pt x="129730" y="673322"/>
                    </a:lnTo>
                    <a:lnTo>
                      <a:pt x="95" y="673322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F45694A4-8A6E-8267-0765-A493736FB07D}"/>
                  </a:ext>
                </a:extLst>
              </p:cNvPr>
              <p:cNvSpPr/>
              <p:nvPr/>
            </p:nvSpPr>
            <p:spPr>
              <a:xfrm>
                <a:off x="5251923" y="2055871"/>
                <a:ext cx="423576" cy="707516"/>
              </a:xfrm>
              <a:custGeom>
                <a:avLst/>
                <a:gdLst>
                  <a:gd name="connsiteX0" fmla="*/ 411861 w 423576"/>
                  <a:gd name="connsiteY0" fmla="*/ 108299 h 707516"/>
                  <a:gd name="connsiteX1" fmla="*/ 316897 w 423576"/>
                  <a:gd name="connsiteY1" fmla="*/ 192119 h 707516"/>
                  <a:gd name="connsiteX2" fmla="*/ 215075 w 423576"/>
                  <a:gd name="connsiteY2" fmla="*/ 122492 h 707516"/>
                  <a:gd name="connsiteX3" fmla="*/ 173736 w 423576"/>
                  <a:gd name="connsiteY3" fmla="*/ 136017 h 707516"/>
                  <a:gd name="connsiteX4" fmla="*/ 157639 w 423576"/>
                  <a:gd name="connsiteY4" fmla="*/ 166497 h 707516"/>
                  <a:gd name="connsiteX5" fmla="*/ 169069 w 423576"/>
                  <a:gd name="connsiteY5" fmla="*/ 198596 h 707516"/>
                  <a:gd name="connsiteX6" fmla="*/ 263081 w 423576"/>
                  <a:gd name="connsiteY6" fmla="*/ 285179 h 707516"/>
                  <a:gd name="connsiteX7" fmla="*/ 352044 w 423576"/>
                  <a:gd name="connsiteY7" fmla="*/ 362617 h 707516"/>
                  <a:gd name="connsiteX8" fmla="*/ 407289 w 423576"/>
                  <a:gd name="connsiteY8" fmla="*/ 437959 h 707516"/>
                  <a:gd name="connsiteX9" fmla="*/ 423577 w 423576"/>
                  <a:gd name="connsiteY9" fmla="*/ 516541 h 707516"/>
                  <a:gd name="connsiteX10" fmla="*/ 366236 w 423576"/>
                  <a:gd name="connsiteY10" fmla="*/ 653510 h 707516"/>
                  <a:gd name="connsiteX11" fmla="*/ 216789 w 423576"/>
                  <a:gd name="connsiteY11" fmla="*/ 707517 h 707516"/>
                  <a:gd name="connsiteX12" fmla="*/ 91440 w 423576"/>
                  <a:gd name="connsiteY12" fmla="*/ 672275 h 707516"/>
                  <a:gd name="connsiteX13" fmla="*/ 0 w 423576"/>
                  <a:gd name="connsiteY13" fmla="*/ 561404 h 707516"/>
                  <a:gd name="connsiteX14" fmla="*/ 107823 w 423576"/>
                  <a:gd name="connsiteY14" fmla="*/ 496348 h 707516"/>
                  <a:gd name="connsiteX15" fmla="*/ 219742 w 423576"/>
                  <a:gd name="connsiteY15" fmla="*/ 585692 h 707516"/>
                  <a:gd name="connsiteX16" fmla="*/ 275273 w 423576"/>
                  <a:gd name="connsiteY16" fmla="*/ 566452 h 707516"/>
                  <a:gd name="connsiteX17" fmla="*/ 297752 w 423576"/>
                  <a:gd name="connsiteY17" fmla="*/ 522065 h 707516"/>
                  <a:gd name="connsiteX18" fmla="*/ 280797 w 423576"/>
                  <a:gd name="connsiteY18" fmla="*/ 476250 h 707516"/>
                  <a:gd name="connsiteX19" fmla="*/ 206026 w 423576"/>
                  <a:gd name="connsiteY19" fmla="*/ 406146 h 707516"/>
                  <a:gd name="connsiteX20" fmla="*/ 63818 w 423576"/>
                  <a:gd name="connsiteY20" fmla="*/ 267653 h 707516"/>
                  <a:gd name="connsiteX21" fmla="*/ 31718 w 423576"/>
                  <a:gd name="connsiteY21" fmla="*/ 170307 h 707516"/>
                  <a:gd name="connsiteX22" fmla="*/ 85154 w 423576"/>
                  <a:gd name="connsiteY22" fmla="*/ 50101 h 707516"/>
                  <a:gd name="connsiteX23" fmla="*/ 216979 w 423576"/>
                  <a:gd name="connsiteY23" fmla="*/ 0 h 707516"/>
                  <a:gd name="connsiteX24" fmla="*/ 312992 w 423576"/>
                  <a:gd name="connsiteY24" fmla="*/ 23336 h 707516"/>
                  <a:gd name="connsiteX25" fmla="*/ 411766 w 423576"/>
                  <a:gd name="connsiteY25" fmla="*/ 108490 h 707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23576" h="707516">
                    <a:moveTo>
                      <a:pt x="411861" y="108299"/>
                    </a:moveTo>
                    <a:lnTo>
                      <a:pt x="316897" y="192119"/>
                    </a:lnTo>
                    <a:cubicBezTo>
                      <a:pt x="283559" y="145733"/>
                      <a:pt x="249650" y="122492"/>
                      <a:pt x="215075" y="122492"/>
                    </a:cubicBezTo>
                    <a:cubicBezTo>
                      <a:pt x="198215" y="122492"/>
                      <a:pt x="184500" y="126968"/>
                      <a:pt x="173736" y="136017"/>
                    </a:cubicBezTo>
                    <a:cubicBezTo>
                      <a:pt x="162973" y="145066"/>
                      <a:pt x="157639" y="155162"/>
                      <a:pt x="157639" y="166497"/>
                    </a:cubicBezTo>
                    <a:cubicBezTo>
                      <a:pt x="157639" y="177832"/>
                      <a:pt x="161449" y="188500"/>
                      <a:pt x="169069" y="198596"/>
                    </a:cubicBezTo>
                    <a:cubicBezTo>
                      <a:pt x="179451" y="212026"/>
                      <a:pt x="210788" y="240887"/>
                      <a:pt x="263081" y="285179"/>
                    </a:cubicBezTo>
                    <a:cubicBezTo>
                      <a:pt x="312039" y="326136"/>
                      <a:pt x="341662" y="351854"/>
                      <a:pt x="352044" y="362617"/>
                    </a:cubicBezTo>
                    <a:cubicBezTo>
                      <a:pt x="378047" y="388906"/>
                      <a:pt x="396431" y="413957"/>
                      <a:pt x="407289" y="437959"/>
                    </a:cubicBezTo>
                    <a:cubicBezTo>
                      <a:pt x="418148" y="461963"/>
                      <a:pt x="423577" y="488061"/>
                      <a:pt x="423577" y="516541"/>
                    </a:cubicBezTo>
                    <a:cubicBezTo>
                      <a:pt x="423577" y="571786"/>
                      <a:pt x="404432" y="617411"/>
                      <a:pt x="366236" y="653510"/>
                    </a:cubicBezTo>
                    <a:cubicBezTo>
                      <a:pt x="328041" y="689515"/>
                      <a:pt x="278225" y="707517"/>
                      <a:pt x="216789" y="707517"/>
                    </a:cubicBezTo>
                    <a:cubicBezTo>
                      <a:pt x="168783" y="707517"/>
                      <a:pt x="126968" y="695801"/>
                      <a:pt x="91440" y="672275"/>
                    </a:cubicBezTo>
                    <a:cubicBezTo>
                      <a:pt x="55817" y="648748"/>
                      <a:pt x="25337" y="611791"/>
                      <a:pt x="0" y="561404"/>
                    </a:cubicBezTo>
                    <a:lnTo>
                      <a:pt x="107823" y="496348"/>
                    </a:lnTo>
                    <a:cubicBezTo>
                      <a:pt x="140208" y="555879"/>
                      <a:pt x="177546" y="585692"/>
                      <a:pt x="219742" y="585692"/>
                    </a:cubicBezTo>
                    <a:cubicBezTo>
                      <a:pt x="241745" y="585692"/>
                      <a:pt x="260223" y="579311"/>
                      <a:pt x="275273" y="566452"/>
                    </a:cubicBezTo>
                    <a:cubicBezTo>
                      <a:pt x="290322" y="553593"/>
                      <a:pt x="297752" y="538829"/>
                      <a:pt x="297752" y="522065"/>
                    </a:cubicBezTo>
                    <a:cubicBezTo>
                      <a:pt x="297752" y="506825"/>
                      <a:pt x="292132" y="491490"/>
                      <a:pt x="280797" y="476250"/>
                    </a:cubicBezTo>
                    <a:cubicBezTo>
                      <a:pt x="269462" y="461010"/>
                      <a:pt x="244602" y="437674"/>
                      <a:pt x="206026" y="406146"/>
                    </a:cubicBezTo>
                    <a:cubicBezTo>
                      <a:pt x="132588" y="346329"/>
                      <a:pt x="85249" y="300133"/>
                      <a:pt x="63818" y="267653"/>
                    </a:cubicBezTo>
                    <a:cubicBezTo>
                      <a:pt x="42386" y="235172"/>
                      <a:pt x="31718" y="202692"/>
                      <a:pt x="31718" y="170307"/>
                    </a:cubicBezTo>
                    <a:cubicBezTo>
                      <a:pt x="31718" y="123634"/>
                      <a:pt x="49530" y="83534"/>
                      <a:pt x="85154" y="50101"/>
                    </a:cubicBezTo>
                    <a:cubicBezTo>
                      <a:pt x="120777" y="16669"/>
                      <a:pt x="164687" y="0"/>
                      <a:pt x="216979" y="0"/>
                    </a:cubicBezTo>
                    <a:cubicBezTo>
                      <a:pt x="250603" y="0"/>
                      <a:pt x="282607" y="7810"/>
                      <a:pt x="312992" y="23336"/>
                    </a:cubicBezTo>
                    <a:cubicBezTo>
                      <a:pt x="343376" y="38957"/>
                      <a:pt x="376333" y="67342"/>
                      <a:pt x="411766" y="10849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1B7124BC-22E3-5DC3-285F-7A5942EBD9BE}"/>
                  </a:ext>
                </a:extLst>
              </p:cNvPr>
              <p:cNvSpPr/>
              <p:nvPr/>
            </p:nvSpPr>
            <p:spPr>
              <a:xfrm>
                <a:off x="6508366" y="2072731"/>
                <a:ext cx="489679" cy="673226"/>
              </a:xfrm>
              <a:custGeom>
                <a:avLst/>
                <a:gdLst>
                  <a:gd name="connsiteX0" fmla="*/ 0 w 489679"/>
                  <a:gd name="connsiteY0" fmla="*/ 0 h 673226"/>
                  <a:gd name="connsiteX1" fmla="*/ 135826 w 489679"/>
                  <a:gd name="connsiteY1" fmla="*/ 0 h 673226"/>
                  <a:gd name="connsiteX2" fmla="*/ 305181 w 489679"/>
                  <a:gd name="connsiteY2" fmla="*/ 19907 h 673226"/>
                  <a:gd name="connsiteX3" fmla="*/ 381381 w 489679"/>
                  <a:gd name="connsiteY3" fmla="*/ 86011 h 673226"/>
                  <a:gd name="connsiteX4" fmla="*/ 410242 w 489679"/>
                  <a:gd name="connsiteY4" fmla="*/ 195358 h 673226"/>
                  <a:gd name="connsiteX5" fmla="*/ 378428 w 489679"/>
                  <a:gd name="connsiteY5" fmla="*/ 306324 h 673226"/>
                  <a:gd name="connsiteX6" fmla="*/ 282511 w 489679"/>
                  <a:gd name="connsiteY6" fmla="*/ 373856 h 673226"/>
                  <a:gd name="connsiteX7" fmla="*/ 489680 w 489679"/>
                  <a:gd name="connsiteY7" fmla="*/ 673227 h 673226"/>
                  <a:gd name="connsiteX8" fmla="*/ 349472 w 489679"/>
                  <a:gd name="connsiteY8" fmla="*/ 673227 h 673226"/>
                  <a:gd name="connsiteX9" fmla="*/ 150400 w 489679"/>
                  <a:gd name="connsiteY9" fmla="*/ 388049 h 673226"/>
                  <a:gd name="connsiteX10" fmla="*/ 128301 w 489679"/>
                  <a:gd name="connsiteY10" fmla="*/ 388049 h 673226"/>
                  <a:gd name="connsiteX11" fmla="*/ 128301 w 489679"/>
                  <a:gd name="connsiteY11" fmla="*/ 673227 h 673226"/>
                  <a:gd name="connsiteX12" fmla="*/ 95 w 489679"/>
                  <a:gd name="connsiteY12" fmla="*/ 673227 h 673226"/>
                  <a:gd name="connsiteX13" fmla="*/ 95 w 489679"/>
                  <a:gd name="connsiteY13" fmla="*/ 0 h 673226"/>
                  <a:gd name="connsiteX14" fmla="*/ 128206 w 489679"/>
                  <a:gd name="connsiteY14" fmla="*/ 263176 h 673226"/>
                  <a:gd name="connsiteX15" fmla="*/ 178784 w 489679"/>
                  <a:gd name="connsiteY15" fmla="*/ 263176 h 673226"/>
                  <a:gd name="connsiteX16" fmla="*/ 262985 w 489679"/>
                  <a:gd name="connsiteY16" fmla="*/ 247078 h 673226"/>
                  <a:gd name="connsiteX17" fmla="*/ 286035 w 489679"/>
                  <a:gd name="connsiteY17" fmla="*/ 193834 h 673226"/>
                  <a:gd name="connsiteX18" fmla="*/ 274605 w 489679"/>
                  <a:gd name="connsiteY18" fmla="*/ 155448 h 673226"/>
                  <a:gd name="connsiteX19" fmla="*/ 244030 w 489679"/>
                  <a:gd name="connsiteY19" fmla="*/ 132016 h 673226"/>
                  <a:gd name="connsiteX20" fmla="*/ 173736 w 489679"/>
                  <a:gd name="connsiteY20" fmla="*/ 124873 h 673226"/>
                  <a:gd name="connsiteX21" fmla="*/ 128206 w 489679"/>
                  <a:gd name="connsiteY21" fmla="*/ 124873 h 673226"/>
                  <a:gd name="connsiteX22" fmla="*/ 128206 w 489679"/>
                  <a:gd name="connsiteY22" fmla="*/ 263081 h 673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9679" h="673226">
                    <a:moveTo>
                      <a:pt x="0" y="0"/>
                    </a:moveTo>
                    <a:lnTo>
                      <a:pt x="135826" y="0"/>
                    </a:lnTo>
                    <a:cubicBezTo>
                      <a:pt x="210217" y="0"/>
                      <a:pt x="273653" y="6667"/>
                      <a:pt x="305181" y="19907"/>
                    </a:cubicBezTo>
                    <a:cubicBezTo>
                      <a:pt x="336709" y="33147"/>
                      <a:pt x="362140" y="55245"/>
                      <a:pt x="381381" y="86011"/>
                    </a:cubicBezTo>
                    <a:cubicBezTo>
                      <a:pt x="400621" y="116872"/>
                      <a:pt x="410242" y="153257"/>
                      <a:pt x="410242" y="195358"/>
                    </a:cubicBezTo>
                    <a:cubicBezTo>
                      <a:pt x="410242" y="239649"/>
                      <a:pt x="399669" y="276606"/>
                      <a:pt x="378428" y="306324"/>
                    </a:cubicBezTo>
                    <a:cubicBezTo>
                      <a:pt x="357188" y="336042"/>
                      <a:pt x="325278" y="358616"/>
                      <a:pt x="282511" y="373856"/>
                    </a:cubicBezTo>
                    <a:lnTo>
                      <a:pt x="489680" y="673227"/>
                    </a:lnTo>
                    <a:lnTo>
                      <a:pt x="349472" y="673227"/>
                    </a:lnTo>
                    <a:lnTo>
                      <a:pt x="150400" y="388049"/>
                    </a:lnTo>
                    <a:lnTo>
                      <a:pt x="128301" y="388049"/>
                    </a:lnTo>
                    <a:lnTo>
                      <a:pt x="128301" y="673227"/>
                    </a:lnTo>
                    <a:lnTo>
                      <a:pt x="95" y="673227"/>
                    </a:lnTo>
                    <a:lnTo>
                      <a:pt x="95" y="0"/>
                    </a:lnTo>
                    <a:close/>
                    <a:moveTo>
                      <a:pt x="128206" y="263176"/>
                    </a:moveTo>
                    <a:lnTo>
                      <a:pt x="178784" y="263176"/>
                    </a:lnTo>
                    <a:cubicBezTo>
                      <a:pt x="219551" y="263176"/>
                      <a:pt x="247650" y="257842"/>
                      <a:pt x="262985" y="247078"/>
                    </a:cubicBezTo>
                    <a:cubicBezTo>
                      <a:pt x="278320" y="236411"/>
                      <a:pt x="286035" y="218599"/>
                      <a:pt x="286035" y="193834"/>
                    </a:cubicBezTo>
                    <a:cubicBezTo>
                      <a:pt x="286035" y="179165"/>
                      <a:pt x="282226" y="166402"/>
                      <a:pt x="274605" y="155448"/>
                    </a:cubicBezTo>
                    <a:cubicBezTo>
                      <a:pt x="266985" y="144589"/>
                      <a:pt x="256794" y="136779"/>
                      <a:pt x="244030" y="132016"/>
                    </a:cubicBezTo>
                    <a:cubicBezTo>
                      <a:pt x="231267" y="127254"/>
                      <a:pt x="207836" y="124873"/>
                      <a:pt x="173736" y="124873"/>
                    </a:cubicBezTo>
                    <a:lnTo>
                      <a:pt x="128206" y="124873"/>
                    </a:lnTo>
                    <a:lnTo>
                      <a:pt x="128206" y="263081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8F72C8C1-F3B4-D3C6-216E-0C64F71CB5BE}"/>
                  </a:ext>
                </a:extLst>
              </p:cNvPr>
              <p:cNvSpPr/>
              <p:nvPr/>
            </p:nvSpPr>
            <p:spPr>
              <a:xfrm>
                <a:off x="3107370" y="2057109"/>
                <a:ext cx="704659" cy="704659"/>
              </a:xfrm>
              <a:custGeom>
                <a:avLst/>
                <a:gdLst>
                  <a:gd name="connsiteX0" fmla="*/ 352330 w 704659"/>
                  <a:gd name="connsiteY0" fmla="*/ 0 h 704659"/>
                  <a:gd name="connsiteX1" fmla="*/ 0 w 704659"/>
                  <a:gd name="connsiteY1" fmla="*/ 352330 h 704659"/>
                  <a:gd name="connsiteX2" fmla="*/ 352330 w 704659"/>
                  <a:gd name="connsiteY2" fmla="*/ 704660 h 704659"/>
                  <a:gd name="connsiteX3" fmla="*/ 704660 w 704659"/>
                  <a:gd name="connsiteY3" fmla="*/ 352330 h 704659"/>
                  <a:gd name="connsiteX4" fmla="*/ 352330 w 704659"/>
                  <a:gd name="connsiteY4" fmla="*/ 0 h 704659"/>
                  <a:gd name="connsiteX5" fmla="*/ 353187 w 704659"/>
                  <a:gd name="connsiteY5" fmla="*/ 575501 h 704659"/>
                  <a:gd name="connsiteX6" fmla="*/ 130016 w 704659"/>
                  <a:gd name="connsiteY6" fmla="*/ 352330 h 704659"/>
                  <a:gd name="connsiteX7" fmla="*/ 353187 w 704659"/>
                  <a:gd name="connsiteY7" fmla="*/ 129159 h 704659"/>
                  <a:gd name="connsiteX8" fmla="*/ 576358 w 704659"/>
                  <a:gd name="connsiteY8" fmla="*/ 352330 h 704659"/>
                  <a:gd name="connsiteX9" fmla="*/ 353187 w 704659"/>
                  <a:gd name="connsiteY9" fmla="*/ 575501 h 704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4659" h="704659">
                    <a:moveTo>
                      <a:pt x="352330" y="0"/>
                    </a:moveTo>
                    <a:cubicBezTo>
                      <a:pt x="157734" y="0"/>
                      <a:pt x="0" y="157734"/>
                      <a:pt x="0" y="352330"/>
                    </a:cubicBezTo>
                    <a:cubicBezTo>
                      <a:pt x="0" y="546926"/>
                      <a:pt x="157734" y="704660"/>
                      <a:pt x="352330" y="704660"/>
                    </a:cubicBezTo>
                    <a:cubicBezTo>
                      <a:pt x="546926" y="704660"/>
                      <a:pt x="704660" y="546926"/>
                      <a:pt x="704660" y="352330"/>
                    </a:cubicBezTo>
                    <a:cubicBezTo>
                      <a:pt x="704660" y="157734"/>
                      <a:pt x="546926" y="0"/>
                      <a:pt x="352330" y="0"/>
                    </a:cubicBezTo>
                    <a:close/>
                    <a:moveTo>
                      <a:pt x="353187" y="575501"/>
                    </a:moveTo>
                    <a:cubicBezTo>
                      <a:pt x="229934" y="575501"/>
                      <a:pt x="130016" y="475583"/>
                      <a:pt x="130016" y="352330"/>
                    </a:cubicBezTo>
                    <a:cubicBezTo>
                      <a:pt x="130016" y="229076"/>
                      <a:pt x="229934" y="129159"/>
                      <a:pt x="353187" y="129159"/>
                    </a:cubicBezTo>
                    <a:cubicBezTo>
                      <a:pt x="476441" y="129159"/>
                      <a:pt x="576358" y="229076"/>
                      <a:pt x="576358" y="352330"/>
                    </a:cubicBezTo>
                    <a:cubicBezTo>
                      <a:pt x="576358" y="475583"/>
                      <a:pt x="476441" y="575501"/>
                      <a:pt x="353187" y="575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7A086558-A34B-DF1A-2781-374DE3880655}"/>
                  </a:ext>
                </a:extLst>
              </p:cNvPr>
              <p:cNvSpPr/>
              <p:nvPr/>
            </p:nvSpPr>
            <p:spPr>
              <a:xfrm>
                <a:off x="5872763" y="2072731"/>
                <a:ext cx="409956" cy="673322"/>
              </a:xfrm>
              <a:custGeom>
                <a:avLst/>
                <a:gdLst>
                  <a:gd name="connsiteX0" fmla="*/ 393383 w 409956"/>
                  <a:gd name="connsiteY0" fmla="*/ 0 h 673322"/>
                  <a:gd name="connsiteX1" fmla="*/ 16573 w 409956"/>
                  <a:gd name="connsiteY1" fmla="*/ 0 h 673322"/>
                  <a:gd name="connsiteX2" fmla="*/ 0 w 409956"/>
                  <a:gd name="connsiteY2" fmla="*/ 0 h 673322"/>
                  <a:gd name="connsiteX3" fmla="*/ 0 w 409956"/>
                  <a:gd name="connsiteY3" fmla="*/ 126397 h 673322"/>
                  <a:gd name="connsiteX4" fmla="*/ 16573 w 409956"/>
                  <a:gd name="connsiteY4" fmla="*/ 126397 h 673322"/>
                  <a:gd name="connsiteX5" fmla="*/ 140589 w 409956"/>
                  <a:gd name="connsiteY5" fmla="*/ 126397 h 673322"/>
                  <a:gd name="connsiteX6" fmla="*/ 140589 w 409956"/>
                  <a:gd name="connsiteY6" fmla="*/ 673322 h 673322"/>
                  <a:gd name="connsiteX7" fmla="*/ 270606 w 409956"/>
                  <a:gd name="connsiteY7" fmla="*/ 673322 h 673322"/>
                  <a:gd name="connsiteX8" fmla="*/ 270606 w 409956"/>
                  <a:gd name="connsiteY8" fmla="*/ 126397 h 673322"/>
                  <a:gd name="connsiteX9" fmla="*/ 393383 w 409956"/>
                  <a:gd name="connsiteY9" fmla="*/ 126397 h 673322"/>
                  <a:gd name="connsiteX10" fmla="*/ 409956 w 409956"/>
                  <a:gd name="connsiteY10" fmla="*/ 126397 h 673322"/>
                  <a:gd name="connsiteX11" fmla="*/ 409956 w 409956"/>
                  <a:gd name="connsiteY11" fmla="*/ 0 h 673322"/>
                  <a:gd name="connsiteX12" fmla="*/ 393383 w 409956"/>
                  <a:gd name="connsiteY12" fmla="*/ 0 h 673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9956" h="673322">
                    <a:moveTo>
                      <a:pt x="393383" y="0"/>
                    </a:moveTo>
                    <a:lnTo>
                      <a:pt x="16573" y="0"/>
                    </a:lnTo>
                    <a:lnTo>
                      <a:pt x="0" y="0"/>
                    </a:lnTo>
                    <a:lnTo>
                      <a:pt x="0" y="126397"/>
                    </a:lnTo>
                    <a:lnTo>
                      <a:pt x="16573" y="126397"/>
                    </a:lnTo>
                    <a:lnTo>
                      <a:pt x="140589" y="126397"/>
                    </a:lnTo>
                    <a:lnTo>
                      <a:pt x="140589" y="673322"/>
                    </a:lnTo>
                    <a:lnTo>
                      <a:pt x="270606" y="673322"/>
                    </a:lnTo>
                    <a:lnTo>
                      <a:pt x="270606" y="126397"/>
                    </a:lnTo>
                    <a:lnTo>
                      <a:pt x="393383" y="126397"/>
                    </a:lnTo>
                    <a:lnTo>
                      <a:pt x="409956" y="126397"/>
                    </a:lnTo>
                    <a:lnTo>
                      <a:pt x="409956" y="0"/>
                    </a:lnTo>
                    <a:lnTo>
                      <a:pt x="39338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76A545CD-2090-6160-BDDE-F035A1E89297}"/>
                  </a:ext>
                </a:extLst>
              </p:cNvPr>
              <p:cNvSpPr/>
              <p:nvPr/>
            </p:nvSpPr>
            <p:spPr>
              <a:xfrm>
                <a:off x="7855487" y="2057109"/>
                <a:ext cx="195281" cy="190311"/>
              </a:xfrm>
              <a:custGeom>
                <a:avLst/>
                <a:gdLst>
                  <a:gd name="connsiteX0" fmla="*/ 24765 w 168401"/>
                  <a:gd name="connsiteY0" fmla="*/ 23622 h 164115"/>
                  <a:gd name="connsiteX1" fmla="*/ 84297 w 168401"/>
                  <a:gd name="connsiteY1" fmla="*/ 0 h 164115"/>
                  <a:gd name="connsiteX2" fmla="*/ 143828 w 168401"/>
                  <a:gd name="connsiteY2" fmla="*/ 23622 h 164115"/>
                  <a:gd name="connsiteX3" fmla="*/ 168402 w 168401"/>
                  <a:gd name="connsiteY3" fmla="*/ 82201 h 164115"/>
                  <a:gd name="connsiteX4" fmla="*/ 143637 w 168401"/>
                  <a:gd name="connsiteY4" fmla="*/ 140494 h 164115"/>
                  <a:gd name="connsiteX5" fmla="*/ 84201 w 168401"/>
                  <a:gd name="connsiteY5" fmla="*/ 164116 h 164115"/>
                  <a:gd name="connsiteX6" fmla="*/ 24765 w 168401"/>
                  <a:gd name="connsiteY6" fmla="*/ 140494 h 164115"/>
                  <a:gd name="connsiteX7" fmla="*/ 0 w 168401"/>
                  <a:gd name="connsiteY7" fmla="*/ 82201 h 164115"/>
                  <a:gd name="connsiteX8" fmla="*/ 24575 w 168401"/>
                  <a:gd name="connsiteY8" fmla="*/ 23622 h 164115"/>
                  <a:gd name="connsiteX9" fmla="*/ 42767 w 168401"/>
                  <a:gd name="connsiteY9" fmla="*/ 123825 h 164115"/>
                  <a:gd name="connsiteX10" fmla="*/ 84391 w 168401"/>
                  <a:gd name="connsiteY10" fmla="*/ 140970 h 164115"/>
                  <a:gd name="connsiteX11" fmla="*/ 126111 w 168401"/>
                  <a:gd name="connsiteY11" fmla="*/ 123825 h 164115"/>
                  <a:gd name="connsiteX12" fmla="*/ 143733 w 168401"/>
                  <a:gd name="connsiteY12" fmla="*/ 82201 h 164115"/>
                  <a:gd name="connsiteX13" fmla="*/ 126111 w 168401"/>
                  <a:gd name="connsiteY13" fmla="*/ 40481 h 164115"/>
                  <a:gd name="connsiteX14" fmla="*/ 84391 w 168401"/>
                  <a:gd name="connsiteY14" fmla="*/ 23146 h 164115"/>
                  <a:gd name="connsiteX15" fmla="*/ 42767 w 168401"/>
                  <a:gd name="connsiteY15" fmla="*/ 40481 h 164115"/>
                  <a:gd name="connsiteX16" fmla="*/ 25241 w 168401"/>
                  <a:gd name="connsiteY16" fmla="*/ 82201 h 164115"/>
                  <a:gd name="connsiteX17" fmla="*/ 42767 w 168401"/>
                  <a:gd name="connsiteY17" fmla="*/ 123825 h 164115"/>
                  <a:gd name="connsiteX18" fmla="*/ 116014 w 168401"/>
                  <a:gd name="connsiteY18" fmla="*/ 71342 h 164115"/>
                  <a:gd name="connsiteX19" fmla="*/ 104490 w 168401"/>
                  <a:gd name="connsiteY19" fmla="*/ 90773 h 164115"/>
                  <a:gd name="connsiteX20" fmla="*/ 119349 w 168401"/>
                  <a:gd name="connsiteY20" fmla="*/ 113252 h 164115"/>
                  <a:gd name="connsiteX21" fmla="*/ 96203 w 168401"/>
                  <a:gd name="connsiteY21" fmla="*/ 113252 h 164115"/>
                  <a:gd name="connsiteX22" fmla="*/ 84963 w 168401"/>
                  <a:gd name="connsiteY22" fmla="*/ 95059 h 164115"/>
                  <a:gd name="connsiteX23" fmla="*/ 76676 w 168401"/>
                  <a:gd name="connsiteY23" fmla="*/ 95059 h 164115"/>
                  <a:gd name="connsiteX24" fmla="*/ 76676 w 168401"/>
                  <a:gd name="connsiteY24" fmla="*/ 113252 h 164115"/>
                  <a:gd name="connsiteX25" fmla="*/ 57531 w 168401"/>
                  <a:gd name="connsiteY25" fmla="*/ 113252 h 164115"/>
                  <a:gd name="connsiteX26" fmla="*/ 57531 w 168401"/>
                  <a:gd name="connsiteY26" fmla="*/ 46577 h 164115"/>
                  <a:gd name="connsiteX27" fmla="*/ 87249 w 168401"/>
                  <a:gd name="connsiteY27" fmla="*/ 46577 h 164115"/>
                  <a:gd name="connsiteX28" fmla="*/ 108204 w 168401"/>
                  <a:gd name="connsiteY28" fmla="*/ 53340 h 164115"/>
                  <a:gd name="connsiteX29" fmla="*/ 115919 w 168401"/>
                  <a:gd name="connsiteY29" fmla="*/ 71342 h 164115"/>
                  <a:gd name="connsiteX30" fmla="*/ 76771 w 168401"/>
                  <a:gd name="connsiteY30" fmla="*/ 78962 h 164115"/>
                  <a:gd name="connsiteX31" fmla="*/ 86963 w 168401"/>
                  <a:gd name="connsiteY31" fmla="*/ 78962 h 164115"/>
                  <a:gd name="connsiteX32" fmla="*/ 96203 w 168401"/>
                  <a:gd name="connsiteY32" fmla="*/ 71056 h 164115"/>
                  <a:gd name="connsiteX33" fmla="*/ 86963 w 168401"/>
                  <a:gd name="connsiteY33" fmla="*/ 63437 h 164115"/>
                  <a:gd name="connsiteX34" fmla="*/ 76771 w 168401"/>
                  <a:gd name="connsiteY34" fmla="*/ 63437 h 164115"/>
                  <a:gd name="connsiteX35" fmla="*/ 76771 w 168401"/>
                  <a:gd name="connsiteY35" fmla="*/ 78962 h 16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8401" h="164115">
                    <a:moveTo>
                      <a:pt x="24765" y="23622"/>
                    </a:moveTo>
                    <a:cubicBezTo>
                      <a:pt x="41148" y="7906"/>
                      <a:pt x="61056" y="0"/>
                      <a:pt x="84297" y="0"/>
                    </a:cubicBezTo>
                    <a:cubicBezTo>
                      <a:pt x="107537" y="0"/>
                      <a:pt x="127445" y="7906"/>
                      <a:pt x="143828" y="23622"/>
                    </a:cubicBezTo>
                    <a:cubicBezTo>
                      <a:pt x="160211" y="39338"/>
                      <a:pt x="168402" y="58864"/>
                      <a:pt x="168402" y="82201"/>
                    </a:cubicBezTo>
                    <a:cubicBezTo>
                      <a:pt x="168402" y="105537"/>
                      <a:pt x="160115" y="124682"/>
                      <a:pt x="143637" y="140494"/>
                    </a:cubicBezTo>
                    <a:cubicBezTo>
                      <a:pt x="127159" y="156210"/>
                      <a:pt x="107347" y="164116"/>
                      <a:pt x="84201" y="164116"/>
                    </a:cubicBezTo>
                    <a:cubicBezTo>
                      <a:pt x="61056" y="164116"/>
                      <a:pt x="41339" y="156210"/>
                      <a:pt x="24765" y="140494"/>
                    </a:cubicBezTo>
                    <a:cubicBezTo>
                      <a:pt x="8287" y="124777"/>
                      <a:pt x="0" y="105346"/>
                      <a:pt x="0" y="82201"/>
                    </a:cubicBezTo>
                    <a:cubicBezTo>
                      <a:pt x="0" y="59055"/>
                      <a:pt x="8191" y="39338"/>
                      <a:pt x="24575" y="23622"/>
                    </a:cubicBezTo>
                    <a:close/>
                    <a:moveTo>
                      <a:pt x="42767" y="123825"/>
                    </a:moveTo>
                    <a:cubicBezTo>
                      <a:pt x="54388" y="135255"/>
                      <a:pt x="68294" y="140970"/>
                      <a:pt x="84391" y="140970"/>
                    </a:cubicBezTo>
                    <a:cubicBezTo>
                      <a:pt x="100489" y="140970"/>
                      <a:pt x="114395" y="135255"/>
                      <a:pt x="126111" y="123825"/>
                    </a:cubicBezTo>
                    <a:cubicBezTo>
                      <a:pt x="137922" y="112395"/>
                      <a:pt x="143733" y="98489"/>
                      <a:pt x="143733" y="82201"/>
                    </a:cubicBezTo>
                    <a:cubicBezTo>
                      <a:pt x="143733" y="65913"/>
                      <a:pt x="137827" y="52006"/>
                      <a:pt x="126111" y="40481"/>
                    </a:cubicBezTo>
                    <a:cubicBezTo>
                      <a:pt x="114300" y="28956"/>
                      <a:pt x="100393" y="23146"/>
                      <a:pt x="84391" y="23146"/>
                    </a:cubicBezTo>
                    <a:cubicBezTo>
                      <a:pt x="68389" y="23146"/>
                      <a:pt x="54483" y="28956"/>
                      <a:pt x="42767" y="40481"/>
                    </a:cubicBezTo>
                    <a:cubicBezTo>
                      <a:pt x="31147" y="52006"/>
                      <a:pt x="25241" y="65913"/>
                      <a:pt x="25241" y="82201"/>
                    </a:cubicBezTo>
                    <a:cubicBezTo>
                      <a:pt x="25241" y="98489"/>
                      <a:pt x="31052" y="112300"/>
                      <a:pt x="42767" y="123825"/>
                    </a:cubicBezTo>
                    <a:close/>
                    <a:moveTo>
                      <a:pt x="116014" y="71342"/>
                    </a:moveTo>
                    <a:cubicBezTo>
                      <a:pt x="116014" y="79915"/>
                      <a:pt x="112205" y="86392"/>
                      <a:pt x="104490" y="90773"/>
                    </a:cubicBezTo>
                    <a:lnTo>
                      <a:pt x="119349" y="113252"/>
                    </a:lnTo>
                    <a:lnTo>
                      <a:pt x="96203" y="113252"/>
                    </a:lnTo>
                    <a:lnTo>
                      <a:pt x="84963" y="95059"/>
                    </a:lnTo>
                    <a:lnTo>
                      <a:pt x="76676" y="95059"/>
                    </a:lnTo>
                    <a:lnTo>
                      <a:pt x="76676" y="113252"/>
                    </a:lnTo>
                    <a:lnTo>
                      <a:pt x="57531" y="113252"/>
                    </a:lnTo>
                    <a:lnTo>
                      <a:pt x="57531" y="46577"/>
                    </a:lnTo>
                    <a:lnTo>
                      <a:pt x="87249" y="46577"/>
                    </a:lnTo>
                    <a:cubicBezTo>
                      <a:pt x="96012" y="46577"/>
                      <a:pt x="103061" y="48863"/>
                      <a:pt x="108204" y="53340"/>
                    </a:cubicBezTo>
                    <a:cubicBezTo>
                      <a:pt x="113348" y="57817"/>
                      <a:pt x="115919" y="63817"/>
                      <a:pt x="115919" y="71342"/>
                    </a:cubicBezTo>
                    <a:close/>
                    <a:moveTo>
                      <a:pt x="76771" y="78962"/>
                    </a:moveTo>
                    <a:lnTo>
                      <a:pt x="86963" y="78962"/>
                    </a:lnTo>
                    <a:cubicBezTo>
                      <a:pt x="93155" y="78962"/>
                      <a:pt x="96203" y="76295"/>
                      <a:pt x="96203" y="71056"/>
                    </a:cubicBezTo>
                    <a:cubicBezTo>
                      <a:pt x="96203" y="65818"/>
                      <a:pt x="93155" y="63437"/>
                      <a:pt x="86963" y="63437"/>
                    </a:cubicBezTo>
                    <a:lnTo>
                      <a:pt x="76771" y="63437"/>
                    </a:lnTo>
                    <a:lnTo>
                      <a:pt x="76771" y="7896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97" name="그래픽 20">
                <a:extLst>
                  <a:ext uri="{FF2B5EF4-FFF2-40B4-BE49-F238E27FC236}">
                    <a16:creationId xmlns:a16="http://schemas.microsoft.com/office/drawing/2014/main" id="{04A22E75-8AA5-83F8-C2AA-2911DF0A4B51}"/>
                  </a:ext>
                </a:extLst>
              </p:cNvPr>
              <p:cNvGrpSpPr/>
              <p:nvPr/>
            </p:nvGrpSpPr>
            <p:grpSpPr>
              <a:xfrm>
                <a:off x="910428" y="1736992"/>
                <a:ext cx="1851559" cy="1347004"/>
                <a:chOff x="910428" y="1736992"/>
                <a:chExt cx="1851559" cy="1347004"/>
              </a:xfrm>
              <a:solidFill>
                <a:schemeClr val="bg1"/>
              </a:solidFill>
            </p:grpSpPr>
            <p:sp>
              <p:nvSpPr>
                <p:cNvPr id="98" name="자유형: 도형 97">
                  <a:extLst>
                    <a:ext uri="{FF2B5EF4-FFF2-40B4-BE49-F238E27FC236}">
                      <a16:creationId xmlns:a16="http://schemas.microsoft.com/office/drawing/2014/main" id="{5885AC65-698E-ED79-F111-30CF4732768B}"/>
                    </a:ext>
                  </a:extLst>
                </p:cNvPr>
                <p:cNvSpPr/>
                <p:nvPr/>
              </p:nvSpPr>
              <p:spPr>
                <a:xfrm>
                  <a:off x="910428" y="2438423"/>
                  <a:ext cx="1078596" cy="645573"/>
                </a:xfrm>
                <a:custGeom>
                  <a:avLst/>
                  <a:gdLst>
                    <a:gd name="connsiteX0" fmla="*/ 628079 w 1078596"/>
                    <a:gd name="connsiteY0" fmla="*/ 239907 h 645573"/>
                    <a:gd name="connsiteX1" fmla="*/ 8573 w 1078596"/>
                    <a:gd name="connsiteY1" fmla="*/ 173899 h 645573"/>
                    <a:gd name="connsiteX2" fmla="*/ 8287 w 1078596"/>
                    <a:gd name="connsiteY2" fmla="*/ 97318 h 645573"/>
                    <a:gd name="connsiteX3" fmla="*/ 670560 w 1078596"/>
                    <a:gd name="connsiteY3" fmla="*/ 284770 h 645573"/>
                    <a:gd name="connsiteX4" fmla="*/ 935736 w 1078596"/>
                    <a:gd name="connsiteY4" fmla="*/ 575854 h 645573"/>
                    <a:gd name="connsiteX5" fmla="*/ 1078230 w 1078596"/>
                    <a:gd name="connsiteY5" fmla="*/ 476032 h 645573"/>
                    <a:gd name="connsiteX6" fmla="*/ 1045655 w 1078596"/>
                    <a:gd name="connsiteY6" fmla="*/ 128750 h 645573"/>
                    <a:gd name="connsiteX7" fmla="*/ 628174 w 1078596"/>
                    <a:gd name="connsiteY7" fmla="*/ 239812 h 645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596" h="645573">
                      <a:moveTo>
                        <a:pt x="628079" y="239907"/>
                      </a:moveTo>
                      <a:cubicBezTo>
                        <a:pt x="628079" y="239907"/>
                        <a:pt x="91916" y="346873"/>
                        <a:pt x="8573" y="173899"/>
                      </a:cubicBezTo>
                      <a:cubicBezTo>
                        <a:pt x="-2953" y="149896"/>
                        <a:pt x="-2667" y="121607"/>
                        <a:pt x="8287" y="97318"/>
                      </a:cubicBezTo>
                      <a:cubicBezTo>
                        <a:pt x="47339" y="10259"/>
                        <a:pt x="210788" y="-136807"/>
                        <a:pt x="670560" y="284770"/>
                      </a:cubicBezTo>
                      <a:lnTo>
                        <a:pt x="935736" y="575854"/>
                      </a:lnTo>
                      <a:cubicBezTo>
                        <a:pt x="935736" y="575854"/>
                        <a:pt x="1086993" y="786261"/>
                        <a:pt x="1078230" y="476032"/>
                      </a:cubicBezTo>
                      <a:cubicBezTo>
                        <a:pt x="1069467" y="165803"/>
                        <a:pt x="1045655" y="128750"/>
                        <a:pt x="1045655" y="128750"/>
                      </a:cubicBezTo>
                      <a:lnTo>
                        <a:pt x="628174" y="2398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99" name="자유형: 도형 98">
                  <a:extLst>
                    <a:ext uri="{FF2B5EF4-FFF2-40B4-BE49-F238E27FC236}">
                      <a16:creationId xmlns:a16="http://schemas.microsoft.com/office/drawing/2014/main" id="{16D0C7DD-BBD0-A7EC-8DDB-EF0066E84A16}"/>
                    </a:ext>
                  </a:extLst>
                </p:cNvPr>
                <p:cNvSpPr/>
                <p:nvPr/>
              </p:nvSpPr>
              <p:spPr>
                <a:xfrm>
                  <a:off x="1881589" y="1736992"/>
                  <a:ext cx="880399" cy="957799"/>
                </a:xfrm>
                <a:custGeom>
                  <a:avLst/>
                  <a:gdLst>
                    <a:gd name="connsiteX0" fmla="*/ 486832 w 880399"/>
                    <a:gd name="connsiteY0" fmla="*/ 756172 h 957799"/>
                    <a:gd name="connsiteX1" fmla="*/ 74399 w 880399"/>
                    <a:gd name="connsiteY1" fmla="*/ 830181 h 957799"/>
                    <a:gd name="connsiteX2" fmla="*/ 2962 w 880399"/>
                    <a:gd name="connsiteY2" fmla="*/ 239060 h 957799"/>
                    <a:gd name="connsiteX3" fmla="*/ 174697 w 880399"/>
                    <a:gd name="connsiteY3" fmla="*/ 119045 h 957799"/>
                    <a:gd name="connsiteX4" fmla="*/ 497309 w 880399"/>
                    <a:gd name="connsiteY4" fmla="*/ 784176 h 957799"/>
                    <a:gd name="connsiteX5" fmla="*/ 804871 w 880399"/>
                    <a:gd name="connsiteY5" fmla="*/ 955245 h 957799"/>
                    <a:gd name="connsiteX6" fmla="*/ 844972 w 880399"/>
                    <a:gd name="connsiteY6" fmla="*/ 844564 h 957799"/>
                    <a:gd name="connsiteX7" fmla="*/ 486832 w 880399"/>
                    <a:gd name="connsiteY7" fmla="*/ 756077 h 957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399" h="957799">
                      <a:moveTo>
                        <a:pt x="486832" y="756172"/>
                      </a:moveTo>
                      <a:lnTo>
                        <a:pt x="74399" y="830181"/>
                      </a:lnTo>
                      <a:cubicBezTo>
                        <a:pt x="74399" y="830181"/>
                        <a:pt x="10486" y="383364"/>
                        <a:pt x="2962" y="239060"/>
                      </a:cubicBezTo>
                      <a:cubicBezTo>
                        <a:pt x="-4563" y="94756"/>
                        <a:pt x="-12088" y="-146512"/>
                        <a:pt x="174697" y="119045"/>
                      </a:cubicBezTo>
                      <a:cubicBezTo>
                        <a:pt x="361483" y="384602"/>
                        <a:pt x="485593" y="761220"/>
                        <a:pt x="497309" y="784176"/>
                      </a:cubicBezTo>
                      <a:cubicBezTo>
                        <a:pt x="509025" y="807131"/>
                        <a:pt x="614371" y="980772"/>
                        <a:pt x="804871" y="955245"/>
                      </a:cubicBezTo>
                      <a:cubicBezTo>
                        <a:pt x="804871" y="955245"/>
                        <a:pt x="943651" y="938195"/>
                        <a:pt x="844972" y="844564"/>
                      </a:cubicBezTo>
                      <a:cubicBezTo>
                        <a:pt x="746388" y="750933"/>
                        <a:pt x="651900" y="745790"/>
                        <a:pt x="486832" y="756077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73" name="Group 10">
            <a:extLst>
              <a:ext uri="{FF2B5EF4-FFF2-40B4-BE49-F238E27FC236}">
                <a16:creationId xmlns:a16="http://schemas.microsoft.com/office/drawing/2014/main" id="{EB7FEFAB-4CE5-3515-E205-DC191541CA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871" y="2113564"/>
            <a:ext cx="5086350" cy="1524000"/>
            <a:chOff x="595" y="-95"/>
            <a:chExt cx="3204" cy="960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FD4E9559-27D2-2D43-8FF3-36658FA9BA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" y="-95"/>
              <a:ext cx="2723" cy="406"/>
            </a:xfrm>
            <a:custGeom>
              <a:avLst/>
              <a:gdLst>
                <a:gd name="T0" fmla="*/ 17523 w 22686"/>
                <a:gd name="T1" fmla="*/ 1683 h 3381"/>
                <a:gd name="T2" fmla="*/ 17987 w 22686"/>
                <a:gd name="T3" fmla="*/ 802 h 3381"/>
                <a:gd name="T4" fmla="*/ 20987 w 22686"/>
                <a:gd name="T5" fmla="*/ 612 h 3381"/>
                <a:gd name="T6" fmla="*/ 20245 w 22686"/>
                <a:gd name="T7" fmla="*/ 2456 h 3381"/>
                <a:gd name="T8" fmla="*/ 22024 w 22686"/>
                <a:gd name="T9" fmla="*/ 1692 h 3381"/>
                <a:gd name="T10" fmla="*/ 1699 w 22686"/>
                <a:gd name="T11" fmla="*/ 612 h 3381"/>
                <a:gd name="T12" fmla="*/ 957 w 22686"/>
                <a:gd name="T13" fmla="*/ 2456 h 3381"/>
                <a:gd name="T14" fmla="*/ 2736 w 22686"/>
                <a:gd name="T15" fmla="*/ 1692 h 3381"/>
                <a:gd name="T16" fmla="*/ 16170 w 22686"/>
                <a:gd name="T17" fmla="*/ 60 h 3381"/>
                <a:gd name="T18" fmla="*/ 18824 w 22686"/>
                <a:gd name="T19" fmla="*/ 1174 h 3381"/>
                <a:gd name="T20" fmla="*/ 19035 w 22686"/>
                <a:gd name="T21" fmla="*/ 3324 h 3381"/>
                <a:gd name="T22" fmla="*/ 16822 w 22686"/>
                <a:gd name="T23" fmla="*/ 2287 h 3381"/>
                <a:gd name="T24" fmla="*/ 16170 w 22686"/>
                <a:gd name="T25" fmla="*/ 60 h 3381"/>
                <a:gd name="T26" fmla="*/ 15801 w 22686"/>
                <a:gd name="T27" fmla="*/ 665 h 3381"/>
                <a:gd name="T28" fmla="*/ 14040 w 22686"/>
                <a:gd name="T29" fmla="*/ 3324 h 3381"/>
                <a:gd name="T30" fmla="*/ 12931 w 22686"/>
                <a:gd name="T31" fmla="*/ 60 h 3381"/>
                <a:gd name="T32" fmla="*/ 9593 w 22686"/>
                <a:gd name="T33" fmla="*/ 665 h 3381"/>
                <a:gd name="T34" fmla="*/ 9401 w 22686"/>
                <a:gd name="T35" fmla="*/ 1414 h 3381"/>
                <a:gd name="T36" fmla="*/ 7846 w 22686"/>
                <a:gd name="T37" fmla="*/ 2720 h 3381"/>
                <a:gd name="T38" fmla="*/ 7194 w 22686"/>
                <a:gd name="T39" fmla="*/ 3324 h 3381"/>
                <a:gd name="T40" fmla="*/ 4534 w 22686"/>
                <a:gd name="T41" fmla="*/ 60 h 3381"/>
                <a:gd name="T42" fmla="*/ 6780 w 22686"/>
                <a:gd name="T43" fmla="*/ 60 h 3381"/>
                <a:gd name="T44" fmla="*/ 6080 w 22686"/>
                <a:gd name="T45" fmla="*/ 3324 h 3381"/>
                <a:gd name="T46" fmla="*/ 4534 w 22686"/>
                <a:gd name="T47" fmla="*/ 3324 h 3381"/>
                <a:gd name="T48" fmla="*/ 20987 w 22686"/>
                <a:gd name="T49" fmla="*/ 3 h 3381"/>
                <a:gd name="T50" fmla="*/ 22686 w 22686"/>
                <a:gd name="T51" fmla="*/ 1692 h 3381"/>
                <a:gd name="T52" fmla="*/ 20987 w 22686"/>
                <a:gd name="T53" fmla="*/ 3381 h 3381"/>
                <a:gd name="T54" fmla="*/ 19288 w 22686"/>
                <a:gd name="T55" fmla="*/ 1692 h 3381"/>
                <a:gd name="T56" fmla="*/ 20987 w 22686"/>
                <a:gd name="T57" fmla="*/ 3 h 3381"/>
                <a:gd name="T58" fmla="*/ 12381 w 22686"/>
                <a:gd name="T59" fmla="*/ 410 h 3381"/>
                <a:gd name="T60" fmla="*/ 11808 w 22686"/>
                <a:gd name="T61" fmla="*/ 695 h 3381"/>
                <a:gd name="T62" fmla="*/ 10750 w 22686"/>
                <a:gd name="T63" fmla="*/ 972 h 3381"/>
                <a:gd name="T64" fmla="*/ 11619 w 22686"/>
                <a:gd name="T65" fmla="*/ 1447 h 3381"/>
                <a:gd name="T66" fmla="*/ 12272 w 22686"/>
                <a:gd name="T67" fmla="*/ 3103 h 3381"/>
                <a:gd name="T68" fmla="*/ 9930 w 22686"/>
                <a:gd name="T69" fmla="*/ 2249 h 3381"/>
                <a:gd name="T70" fmla="*/ 11384 w 22686"/>
                <a:gd name="T71" fmla="*/ 2801 h 3381"/>
                <a:gd name="T72" fmla="*/ 11866 w 22686"/>
                <a:gd name="T73" fmla="*/ 2233 h 3381"/>
                <a:gd name="T74" fmla="*/ 10282 w 22686"/>
                <a:gd name="T75" fmla="*/ 1650 h 3381"/>
                <a:gd name="T76" fmla="*/ 11297 w 22686"/>
                <a:gd name="T77" fmla="*/ 3 h 3381"/>
                <a:gd name="T78" fmla="*/ 3167 w 22686"/>
                <a:gd name="T79" fmla="*/ 836 h 3381"/>
                <a:gd name="T80" fmla="*/ 2558 w 22686"/>
                <a:gd name="T81" fmla="*/ 3153 h 3381"/>
                <a:gd name="T82" fmla="*/ 231 w 22686"/>
                <a:gd name="T83" fmla="*/ 2548 h 3381"/>
                <a:gd name="T84" fmla="*/ 840 w 22686"/>
                <a:gd name="T85" fmla="*/ 232 h 3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686" h="3381">
                  <a:moveTo>
                    <a:pt x="16822" y="665"/>
                  </a:moveTo>
                  <a:lnTo>
                    <a:pt x="16822" y="1683"/>
                  </a:lnTo>
                  <a:lnTo>
                    <a:pt x="17523" y="1683"/>
                  </a:lnTo>
                  <a:cubicBezTo>
                    <a:pt x="17708" y="1681"/>
                    <a:pt x="17863" y="1635"/>
                    <a:pt x="17987" y="1545"/>
                  </a:cubicBezTo>
                  <a:cubicBezTo>
                    <a:pt x="18111" y="1455"/>
                    <a:pt x="18176" y="1332"/>
                    <a:pt x="18181" y="1174"/>
                  </a:cubicBezTo>
                  <a:cubicBezTo>
                    <a:pt x="18176" y="1016"/>
                    <a:pt x="18111" y="892"/>
                    <a:pt x="17987" y="802"/>
                  </a:cubicBezTo>
                  <a:cubicBezTo>
                    <a:pt x="17863" y="712"/>
                    <a:pt x="17708" y="666"/>
                    <a:pt x="17523" y="665"/>
                  </a:cubicBezTo>
                  <a:lnTo>
                    <a:pt x="16822" y="665"/>
                  </a:lnTo>
                  <a:close/>
                  <a:moveTo>
                    <a:pt x="20987" y="612"/>
                  </a:moveTo>
                  <a:cubicBezTo>
                    <a:pt x="20683" y="620"/>
                    <a:pt x="20436" y="725"/>
                    <a:pt x="20245" y="929"/>
                  </a:cubicBezTo>
                  <a:cubicBezTo>
                    <a:pt x="20054" y="1132"/>
                    <a:pt x="19956" y="1387"/>
                    <a:pt x="19950" y="1692"/>
                  </a:cubicBezTo>
                  <a:cubicBezTo>
                    <a:pt x="19956" y="1998"/>
                    <a:pt x="20054" y="2252"/>
                    <a:pt x="20245" y="2456"/>
                  </a:cubicBezTo>
                  <a:cubicBezTo>
                    <a:pt x="20436" y="2659"/>
                    <a:pt x="20683" y="2765"/>
                    <a:pt x="20987" y="2772"/>
                  </a:cubicBezTo>
                  <a:cubicBezTo>
                    <a:pt x="21291" y="2765"/>
                    <a:pt x="21538" y="2659"/>
                    <a:pt x="21729" y="2456"/>
                  </a:cubicBezTo>
                  <a:cubicBezTo>
                    <a:pt x="21920" y="2252"/>
                    <a:pt x="22018" y="1998"/>
                    <a:pt x="22024" y="1692"/>
                  </a:cubicBezTo>
                  <a:cubicBezTo>
                    <a:pt x="22018" y="1387"/>
                    <a:pt x="21920" y="1132"/>
                    <a:pt x="21729" y="929"/>
                  </a:cubicBezTo>
                  <a:cubicBezTo>
                    <a:pt x="21538" y="725"/>
                    <a:pt x="21291" y="620"/>
                    <a:pt x="20987" y="612"/>
                  </a:cubicBezTo>
                  <a:close/>
                  <a:moveTo>
                    <a:pt x="1699" y="612"/>
                  </a:moveTo>
                  <a:cubicBezTo>
                    <a:pt x="1395" y="620"/>
                    <a:pt x="1148" y="725"/>
                    <a:pt x="957" y="929"/>
                  </a:cubicBezTo>
                  <a:cubicBezTo>
                    <a:pt x="766" y="1132"/>
                    <a:pt x="668" y="1387"/>
                    <a:pt x="662" y="1692"/>
                  </a:cubicBezTo>
                  <a:cubicBezTo>
                    <a:pt x="668" y="1998"/>
                    <a:pt x="766" y="2252"/>
                    <a:pt x="957" y="2456"/>
                  </a:cubicBezTo>
                  <a:cubicBezTo>
                    <a:pt x="1148" y="2659"/>
                    <a:pt x="1395" y="2765"/>
                    <a:pt x="1699" y="2772"/>
                  </a:cubicBezTo>
                  <a:cubicBezTo>
                    <a:pt x="2003" y="2765"/>
                    <a:pt x="2250" y="2659"/>
                    <a:pt x="2441" y="2456"/>
                  </a:cubicBezTo>
                  <a:cubicBezTo>
                    <a:pt x="2632" y="2252"/>
                    <a:pt x="2730" y="1998"/>
                    <a:pt x="2736" y="1692"/>
                  </a:cubicBezTo>
                  <a:cubicBezTo>
                    <a:pt x="2730" y="1387"/>
                    <a:pt x="2632" y="1132"/>
                    <a:pt x="2441" y="929"/>
                  </a:cubicBezTo>
                  <a:cubicBezTo>
                    <a:pt x="2250" y="725"/>
                    <a:pt x="2003" y="620"/>
                    <a:pt x="1699" y="612"/>
                  </a:cubicBezTo>
                  <a:close/>
                  <a:moveTo>
                    <a:pt x="16170" y="60"/>
                  </a:moveTo>
                  <a:lnTo>
                    <a:pt x="17547" y="60"/>
                  </a:lnTo>
                  <a:cubicBezTo>
                    <a:pt x="17922" y="65"/>
                    <a:pt x="18226" y="166"/>
                    <a:pt x="18461" y="365"/>
                  </a:cubicBezTo>
                  <a:cubicBezTo>
                    <a:pt x="18695" y="564"/>
                    <a:pt x="18816" y="833"/>
                    <a:pt x="18824" y="1174"/>
                  </a:cubicBezTo>
                  <a:cubicBezTo>
                    <a:pt x="18821" y="1403"/>
                    <a:pt x="18763" y="1602"/>
                    <a:pt x="18650" y="1770"/>
                  </a:cubicBezTo>
                  <a:cubicBezTo>
                    <a:pt x="18537" y="1938"/>
                    <a:pt x="18382" y="2067"/>
                    <a:pt x="18186" y="2158"/>
                  </a:cubicBezTo>
                  <a:lnTo>
                    <a:pt x="19035" y="3324"/>
                  </a:lnTo>
                  <a:lnTo>
                    <a:pt x="18243" y="3324"/>
                  </a:lnTo>
                  <a:lnTo>
                    <a:pt x="17494" y="2287"/>
                  </a:lnTo>
                  <a:lnTo>
                    <a:pt x="16822" y="2287"/>
                  </a:lnTo>
                  <a:lnTo>
                    <a:pt x="16822" y="3324"/>
                  </a:lnTo>
                  <a:lnTo>
                    <a:pt x="16170" y="3324"/>
                  </a:lnTo>
                  <a:lnTo>
                    <a:pt x="16170" y="60"/>
                  </a:lnTo>
                  <a:close/>
                  <a:moveTo>
                    <a:pt x="12931" y="60"/>
                  </a:moveTo>
                  <a:lnTo>
                    <a:pt x="15801" y="60"/>
                  </a:lnTo>
                  <a:lnTo>
                    <a:pt x="15801" y="665"/>
                  </a:lnTo>
                  <a:lnTo>
                    <a:pt x="14692" y="665"/>
                  </a:lnTo>
                  <a:lnTo>
                    <a:pt x="14692" y="3324"/>
                  </a:lnTo>
                  <a:lnTo>
                    <a:pt x="14040" y="3324"/>
                  </a:lnTo>
                  <a:lnTo>
                    <a:pt x="14040" y="665"/>
                  </a:lnTo>
                  <a:lnTo>
                    <a:pt x="12931" y="665"/>
                  </a:lnTo>
                  <a:lnTo>
                    <a:pt x="12931" y="60"/>
                  </a:lnTo>
                  <a:close/>
                  <a:moveTo>
                    <a:pt x="7194" y="60"/>
                  </a:moveTo>
                  <a:lnTo>
                    <a:pt x="9593" y="60"/>
                  </a:lnTo>
                  <a:lnTo>
                    <a:pt x="9593" y="665"/>
                  </a:lnTo>
                  <a:lnTo>
                    <a:pt x="7846" y="665"/>
                  </a:lnTo>
                  <a:lnTo>
                    <a:pt x="7846" y="1414"/>
                  </a:lnTo>
                  <a:lnTo>
                    <a:pt x="9401" y="1414"/>
                  </a:lnTo>
                  <a:lnTo>
                    <a:pt x="9401" y="2018"/>
                  </a:lnTo>
                  <a:lnTo>
                    <a:pt x="7846" y="2018"/>
                  </a:lnTo>
                  <a:lnTo>
                    <a:pt x="7846" y="2720"/>
                  </a:lnTo>
                  <a:lnTo>
                    <a:pt x="9593" y="2720"/>
                  </a:lnTo>
                  <a:lnTo>
                    <a:pt x="9593" y="3324"/>
                  </a:lnTo>
                  <a:lnTo>
                    <a:pt x="7194" y="3324"/>
                  </a:lnTo>
                  <a:lnTo>
                    <a:pt x="7194" y="60"/>
                  </a:lnTo>
                  <a:close/>
                  <a:moveTo>
                    <a:pt x="3882" y="60"/>
                  </a:moveTo>
                  <a:lnTo>
                    <a:pt x="4534" y="60"/>
                  </a:lnTo>
                  <a:lnTo>
                    <a:pt x="4534" y="1697"/>
                  </a:lnTo>
                  <a:lnTo>
                    <a:pt x="5998" y="60"/>
                  </a:lnTo>
                  <a:lnTo>
                    <a:pt x="6780" y="60"/>
                  </a:lnTo>
                  <a:lnTo>
                    <a:pt x="5504" y="1495"/>
                  </a:lnTo>
                  <a:lnTo>
                    <a:pt x="6915" y="3324"/>
                  </a:lnTo>
                  <a:lnTo>
                    <a:pt x="6080" y="3324"/>
                  </a:lnTo>
                  <a:lnTo>
                    <a:pt x="5067" y="1985"/>
                  </a:lnTo>
                  <a:lnTo>
                    <a:pt x="4534" y="2585"/>
                  </a:lnTo>
                  <a:lnTo>
                    <a:pt x="4534" y="3324"/>
                  </a:lnTo>
                  <a:lnTo>
                    <a:pt x="3882" y="3324"/>
                  </a:lnTo>
                  <a:lnTo>
                    <a:pt x="3882" y="60"/>
                  </a:lnTo>
                  <a:close/>
                  <a:moveTo>
                    <a:pt x="20987" y="3"/>
                  </a:moveTo>
                  <a:cubicBezTo>
                    <a:pt x="21304" y="6"/>
                    <a:pt x="21590" y="83"/>
                    <a:pt x="21846" y="232"/>
                  </a:cubicBezTo>
                  <a:cubicBezTo>
                    <a:pt x="22101" y="381"/>
                    <a:pt x="22304" y="582"/>
                    <a:pt x="22455" y="836"/>
                  </a:cubicBezTo>
                  <a:cubicBezTo>
                    <a:pt x="22605" y="1090"/>
                    <a:pt x="22682" y="1375"/>
                    <a:pt x="22686" y="1692"/>
                  </a:cubicBezTo>
                  <a:cubicBezTo>
                    <a:pt x="22682" y="2009"/>
                    <a:pt x="22605" y="2295"/>
                    <a:pt x="22455" y="2548"/>
                  </a:cubicBezTo>
                  <a:cubicBezTo>
                    <a:pt x="22304" y="2802"/>
                    <a:pt x="22101" y="3003"/>
                    <a:pt x="21846" y="3153"/>
                  </a:cubicBezTo>
                  <a:cubicBezTo>
                    <a:pt x="21590" y="3302"/>
                    <a:pt x="21304" y="3378"/>
                    <a:pt x="20987" y="3381"/>
                  </a:cubicBezTo>
                  <a:cubicBezTo>
                    <a:pt x="20670" y="3378"/>
                    <a:pt x="20384" y="3302"/>
                    <a:pt x="20128" y="3153"/>
                  </a:cubicBezTo>
                  <a:cubicBezTo>
                    <a:pt x="19873" y="3003"/>
                    <a:pt x="19670" y="2802"/>
                    <a:pt x="19519" y="2548"/>
                  </a:cubicBezTo>
                  <a:cubicBezTo>
                    <a:pt x="19369" y="2295"/>
                    <a:pt x="19292" y="2009"/>
                    <a:pt x="19288" y="1692"/>
                  </a:cubicBezTo>
                  <a:cubicBezTo>
                    <a:pt x="19292" y="1375"/>
                    <a:pt x="19369" y="1090"/>
                    <a:pt x="19519" y="836"/>
                  </a:cubicBezTo>
                  <a:cubicBezTo>
                    <a:pt x="19670" y="582"/>
                    <a:pt x="19873" y="381"/>
                    <a:pt x="20128" y="232"/>
                  </a:cubicBezTo>
                  <a:cubicBezTo>
                    <a:pt x="20384" y="83"/>
                    <a:pt x="20670" y="6"/>
                    <a:pt x="20987" y="3"/>
                  </a:cubicBezTo>
                  <a:close/>
                  <a:moveTo>
                    <a:pt x="11297" y="3"/>
                  </a:moveTo>
                  <a:cubicBezTo>
                    <a:pt x="11486" y="0"/>
                    <a:pt x="11679" y="29"/>
                    <a:pt x="11874" y="90"/>
                  </a:cubicBezTo>
                  <a:cubicBezTo>
                    <a:pt x="12070" y="150"/>
                    <a:pt x="12239" y="257"/>
                    <a:pt x="12381" y="410"/>
                  </a:cubicBezTo>
                  <a:cubicBezTo>
                    <a:pt x="12524" y="563"/>
                    <a:pt x="12611" y="778"/>
                    <a:pt x="12641" y="1054"/>
                  </a:cubicBezTo>
                  <a:lnTo>
                    <a:pt x="11994" y="1054"/>
                  </a:lnTo>
                  <a:cubicBezTo>
                    <a:pt x="11974" y="901"/>
                    <a:pt x="11912" y="781"/>
                    <a:pt x="11808" y="695"/>
                  </a:cubicBezTo>
                  <a:cubicBezTo>
                    <a:pt x="11705" y="609"/>
                    <a:pt x="11550" y="565"/>
                    <a:pt x="11345" y="564"/>
                  </a:cubicBezTo>
                  <a:cubicBezTo>
                    <a:pt x="11163" y="564"/>
                    <a:pt x="11019" y="598"/>
                    <a:pt x="10913" y="667"/>
                  </a:cubicBezTo>
                  <a:cubicBezTo>
                    <a:pt x="10806" y="736"/>
                    <a:pt x="10752" y="837"/>
                    <a:pt x="10750" y="972"/>
                  </a:cubicBezTo>
                  <a:cubicBezTo>
                    <a:pt x="10751" y="1088"/>
                    <a:pt x="10792" y="1176"/>
                    <a:pt x="10875" y="1236"/>
                  </a:cubicBezTo>
                  <a:cubicBezTo>
                    <a:pt x="10958" y="1296"/>
                    <a:pt x="11078" y="1341"/>
                    <a:pt x="11235" y="1370"/>
                  </a:cubicBezTo>
                  <a:lnTo>
                    <a:pt x="11619" y="1447"/>
                  </a:lnTo>
                  <a:cubicBezTo>
                    <a:pt x="11940" y="1508"/>
                    <a:pt x="12187" y="1609"/>
                    <a:pt x="12360" y="1750"/>
                  </a:cubicBezTo>
                  <a:cubicBezTo>
                    <a:pt x="12533" y="1891"/>
                    <a:pt x="12620" y="2094"/>
                    <a:pt x="12622" y="2360"/>
                  </a:cubicBezTo>
                  <a:cubicBezTo>
                    <a:pt x="12617" y="2673"/>
                    <a:pt x="12500" y="2921"/>
                    <a:pt x="12272" y="3103"/>
                  </a:cubicBezTo>
                  <a:cubicBezTo>
                    <a:pt x="12043" y="3285"/>
                    <a:pt x="11735" y="3378"/>
                    <a:pt x="11345" y="3381"/>
                  </a:cubicBezTo>
                  <a:cubicBezTo>
                    <a:pt x="10937" y="3378"/>
                    <a:pt x="10606" y="3277"/>
                    <a:pt x="10353" y="3078"/>
                  </a:cubicBezTo>
                  <a:cubicBezTo>
                    <a:pt x="10100" y="2879"/>
                    <a:pt x="9959" y="2603"/>
                    <a:pt x="9930" y="2249"/>
                  </a:cubicBezTo>
                  <a:lnTo>
                    <a:pt x="10577" y="2249"/>
                  </a:lnTo>
                  <a:cubicBezTo>
                    <a:pt x="10606" y="2421"/>
                    <a:pt x="10690" y="2556"/>
                    <a:pt x="10831" y="2653"/>
                  </a:cubicBezTo>
                  <a:cubicBezTo>
                    <a:pt x="10972" y="2750"/>
                    <a:pt x="11156" y="2800"/>
                    <a:pt x="11384" y="2801"/>
                  </a:cubicBezTo>
                  <a:cubicBezTo>
                    <a:pt x="11565" y="2801"/>
                    <a:pt x="11705" y="2769"/>
                    <a:pt x="11802" y="2708"/>
                  </a:cubicBezTo>
                  <a:cubicBezTo>
                    <a:pt x="11900" y="2646"/>
                    <a:pt x="11949" y="2557"/>
                    <a:pt x="11951" y="2441"/>
                  </a:cubicBezTo>
                  <a:cubicBezTo>
                    <a:pt x="11954" y="2367"/>
                    <a:pt x="11926" y="2298"/>
                    <a:pt x="11866" y="2233"/>
                  </a:cubicBezTo>
                  <a:cubicBezTo>
                    <a:pt x="11806" y="2168"/>
                    <a:pt x="11690" y="2119"/>
                    <a:pt x="11518" y="2086"/>
                  </a:cubicBezTo>
                  <a:lnTo>
                    <a:pt x="10990" y="1985"/>
                  </a:lnTo>
                  <a:cubicBezTo>
                    <a:pt x="10668" y="1922"/>
                    <a:pt x="10432" y="1810"/>
                    <a:pt x="10282" y="1650"/>
                  </a:cubicBezTo>
                  <a:cubicBezTo>
                    <a:pt x="10132" y="1489"/>
                    <a:pt x="10058" y="1282"/>
                    <a:pt x="10059" y="1030"/>
                  </a:cubicBezTo>
                  <a:cubicBezTo>
                    <a:pt x="10064" y="714"/>
                    <a:pt x="10178" y="465"/>
                    <a:pt x="10399" y="282"/>
                  </a:cubicBezTo>
                  <a:cubicBezTo>
                    <a:pt x="10621" y="100"/>
                    <a:pt x="10920" y="7"/>
                    <a:pt x="11297" y="3"/>
                  </a:cubicBezTo>
                  <a:close/>
                  <a:moveTo>
                    <a:pt x="1699" y="3"/>
                  </a:moveTo>
                  <a:cubicBezTo>
                    <a:pt x="2016" y="6"/>
                    <a:pt x="2302" y="83"/>
                    <a:pt x="2558" y="232"/>
                  </a:cubicBezTo>
                  <a:cubicBezTo>
                    <a:pt x="2813" y="381"/>
                    <a:pt x="3016" y="582"/>
                    <a:pt x="3167" y="836"/>
                  </a:cubicBezTo>
                  <a:cubicBezTo>
                    <a:pt x="3317" y="1090"/>
                    <a:pt x="3394" y="1375"/>
                    <a:pt x="3398" y="1692"/>
                  </a:cubicBezTo>
                  <a:cubicBezTo>
                    <a:pt x="3394" y="2009"/>
                    <a:pt x="3317" y="2295"/>
                    <a:pt x="3167" y="2548"/>
                  </a:cubicBezTo>
                  <a:cubicBezTo>
                    <a:pt x="3016" y="2802"/>
                    <a:pt x="2813" y="3003"/>
                    <a:pt x="2558" y="3153"/>
                  </a:cubicBezTo>
                  <a:cubicBezTo>
                    <a:pt x="2302" y="3302"/>
                    <a:pt x="2016" y="3378"/>
                    <a:pt x="1699" y="3381"/>
                  </a:cubicBezTo>
                  <a:cubicBezTo>
                    <a:pt x="1382" y="3378"/>
                    <a:pt x="1096" y="3302"/>
                    <a:pt x="840" y="3153"/>
                  </a:cubicBezTo>
                  <a:cubicBezTo>
                    <a:pt x="585" y="3003"/>
                    <a:pt x="382" y="2802"/>
                    <a:pt x="231" y="2548"/>
                  </a:cubicBezTo>
                  <a:cubicBezTo>
                    <a:pt x="81" y="2295"/>
                    <a:pt x="4" y="2009"/>
                    <a:pt x="0" y="1692"/>
                  </a:cubicBezTo>
                  <a:cubicBezTo>
                    <a:pt x="4" y="1375"/>
                    <a:pt x="81" y="1090"/>
                    <a:pt x="231" y="836"/>
                  </a:cubicBezTo>
                  <a:cubicBezTo>
                    <a:pt x="382" y="582"/>
                    <a:pt x="585" y="381"/>
                    <a:pt x="840" y="232"/>
                  </a:cubicBezTo>
                  <a:cubicBezTo>
                    <a:pt x="1096" y="83"/>
                    <a:pt x="1382" y="6"/>
                    <a:pt x="1699" y="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3459E1B8-27AC-3DBE-69D3-C7CFC6B217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" y="440"/>
              <a:ext cx="3204" cy="425"/>
            </a:xfrm>
            <a:custGeom>
              <a:avLst/>
              <a:gdLst>
                <a:gd name="T0" fmla="*/ 22354 w 26696"/>
                <a:gd name="T1" fmla="*/ 2791 h 3538"/>
                <a:gd name="T2" fmla="*/ 23203 w 26696"/>
                <a:gd name="T3" fmla="*/ 1880 h 3538"/>
                <a:gd name="T4" fmla="*/ 16038 w 26696"/>
                <a:gd name="T5" fmla="*/ 2338 h 3538"/>
                <a:gd name="T6" fmla="*/ 17210 w 26696"/>
                <a:gd name="T7" fmla="*/ 2698 h 3538"/>
                <a:gd name="T8" fmla="*/ 9661 w 26696"/>
                <a:gd name="T9" fmla="*/ 1704 h 3538"/>
                <a:gd name="T10" fmla="*/ 9661 w 26696"/>
                <a:gd name="T11" fmla="*/ 2967 h 3538"/>
                <a:gd name="T12" fmla="*/ 9661 w 26696"/>
                <a:gd name="T13" fmla="*/ 1704 h 3538"/>
                <a:gd name="T14" fmla="*/ 20472 w 26696"/>
                <a:gd name="T15" fmla="*/ 3480 h 3538"/>
                <a:gd name="T16" fmla="*/ 4315 w 26696"/>
                <a:gd name="T17" fmla="*/ 2381 h 3538"/>
                <a:gd name="T18" fmla="*/ 5362 w 26696"/>
                <a:gd name="T19" fmla="*/ 2664 h 3538"/>
                <a:gd name="T20" fmla="*/ 5362 w 26696"/>
                <a:gd name="T21" fmla="*/ 3480 h 3538"/>
                <a:gd name="T22" fmla="*/ 3964 w 26696"/>
                <a:gd name="T23" fmla="*/ 3230 h 3538"/>
                <a:gd name="T24" fmla="*/ 26418 w 26696"/>
                <a:gd name="T25" fmla="*/ 1433 h 3538"/>
                <a:gd name="T26" fmla="*/ 26067 w 26696"/>
                <a:gd name="T27" fmla="*/ 2275 h 3538"/>
                <a:gd name="T28" fmla="*/ 25020 w 26696"/>
                <a:gd name="T29" fmla="*/ 1997 h 3538"/>
                <a:gd name="T30" fmla="*/ 25020 w 26696"/>
                <a:gd name="T31" fmla="*/ 1191 h 3538"/>
                <a:gd name="T32" fmla="*/ 22781 w 26696"/>
                <a:gd name="T33" fmla="*/ 1133 h 3538"/>
                <a:gd name="T34" fmla="*/ 22781 w 26696"/>
                <a:gd name="T35" fmla="*/ 3537 h 3538"/>
                <a:gd name="T36" fmla="*/ 22781 w 26696"/>
                <a:gd name="T37" fmla="*/ 1133 h 3538"/>
                <a:gd name="T38" fmla="*/ 17210 w 26696"/>
                <a:gd name="T39" fmla="*/ 1191 h 3538"/>
                <a:gd name="T40" fmla="*/ 17210 w 26696"/>
                <a:gd name="T41" fmla="*/ 3350 h 3538"/>
                <a:gd name="T42" fmla="*/ 15565 w 26696"/>
                <a:gd name="T43" fmla="*/ 2943 h 3538"/>
                <a:gd name="T44" fmla="*/ 16552 w 26696"/>
                <a:gd name="T45" fmla="*/ 1133 h 3538"/>
                <a:gd name="T46" fmla="*/ 13581 w 26696"/>
                <a:gd name="T47" fmla="*/ 1205 h 3538"/>
                <a:gd name="T48" fmla="*/ 15051 w 26696"/>
                <a:gd name="T49" fmla="*/ 3480 h 3538"/>
                <a:gd name="T50" fmla="*/ 13957 w 26696"/>
                <a:gd name="T51" fmla="*/ 1704 h 3538"/>
                <a:gd name="T52" fmla="*/ 13472 w 26696"/>
                <a:gd name="T53" fmla="*/ 2169 h 3538"/>
                <a:gd name="T54" fmla="*/ 12720 w 26696"/>
                <a:gd name="T55" fmla="*/ 1805 h 3538"/>
                <a:gd name="T56" fmla="*/ 11892 w 26696"/>
                <a:gd name="T57" fmla="*/ 3480 h 3538"/>
                <a:gd name="T58" fmla="*/ 11892 w 26696"/>
                <a:gd name="T59" fmla="*/ 1344 h 3538"/>
                <a:gd name="T60" fmla="*/ 10536 w 26696"/>
                <a:gd name="T61" fmla="*/ 1469 h 3538"/>
                <a:gd name="T62" fmla="*/ 8781 w 26696"/>
                <a:gd name="T63" fmla="*/ 3202 h 3538"/>
                <a:gd name="T64" fmla="*/ 1718 w 26696"/>
                <a:gd name="T65" fmla="*/ 999 h 3538"/>
                <a:gd name="T66" fmla="*/ 18552 w 26696"/>
                <a:gd name="T67" fmla="*/ 360 h 3538"/>
                <a:gd name="T68" fmla="*/ 20020 w 26696"/>
                <a:gd name="T69" fmla="*/ 1718 h 3538"/>
                <a:gd name="T70" fmla="*/ 19584 w 26696"/>
                <a:gd name="T71" fmla="*/ 2957 h 3538"/>
                <a:gd name="T72" fmla="*/ 19771 w 26696"/>
                <a:gd name="T73" fmla="*/ 3518 h 3538"/>
                <a:gd name="T74" fmla="*/ 18552 w 26696"/>
                <a:gd name="T75" fmla="*/ 1718 h 3538"/>
                <a:gd name="T76" fmla="*/ 18552 w 26696"/>
                <a:gd name="T77" fmla="*/ 360 h 3538"/>
                <a:gd name="T78" fmla="*/ 8172 w 26696"/>
                <a:gd name="T79" fmla="*/ 1191 h 3538"/>
                <a:gd name="T80" fmla="*/ 7446 w 26696"/>
                <a:gd name="T81" fmla="*/ 2864 h 3538"/>
                <a:gd name="T82" fmla="*/ 8216 w 26696"/>
                <a:gd name="T83" fmla="*/ 3437 h 3538"/>
                <a:gd name="T84" fmla="*/ 6704 w 26696"/>
                <a:gd name="T85" fmla="*/ 2568 h 3538"/>
                <a:gd name="T86" fmla="*/ 6704 w 26696"/>
                <a:gd name="T87" fmla="*/ 1191 h 3538"/>
                <a:gd name="T88" fmla="*/ 3436 w 26696"/>
                <a:gd name="T89" fmla="*/ 3480 h 3538"/>
                <a:gd name="T90" fmla="*/ 701 w 26696"/>
                <a:gd name="T91" fmla="*/ 3480 h 3538"/>
                <a:gd name="T92" fmla="*/ 21055 w 26696"/>
                <a:gd name="T93" fmla="*/ 107 h 3538"/>
                <a:gd name="T94" fmla="*/ 20511 w 26696"/>
                <a:gd name="T95" fmla="*/ 638 h 3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696" h="3538">
                  <a:moveTo>
                    <a:pt x="22781" y="1704"/>
                  </a:moveTo>
                  <a:cubicBezTo>
                    <a:pt x="22603" y="1707"/>
                    <a:pt x="22460" y="1766"/>
                    <a:pt x="22354" y="1880"/>
                  </a:cubicBezTo>
                  <a:cubicBezTo>
                    <a:pt x="22247" y="1995"/>
                    <a:pt x="22193" y="2147"/>
                    <a:pt x="22190" y="2338"/>
                  </a:cubicBezTo>
                  <a:cubicBezTo>
                    <a:pt x="22193" y="2526"/>
                    <a:pt x="22247" y="2677"/>
                    <a:pt x="22354" y="2791"/>
                  </a:cubicBezTo>
                  <a:cubicBezTo>
                    <a:pt x="22460" y="2905"/>
                    <a:pt x="22603" y="2964"/>
                    <a:pt x="22781" y="2967"/>
                  </a:cubicBezTo>
                  <a:cubicBezTo>
                    <a:pt x="22956" y="2964"/>
                    <a:pt x="23097" y="2905"/>
                    <a:pt x="23203" y="2791"/>
                  </a:cubicBezTo>
                  <a:cubicBezTo>
                    <a:pt x="23309" y="2677"/>
                    <a:pt x="23364" y="2526"/>
                    <a:pt x="23367" y="2338"/>
                  </a:cubicBezTo>
                  <a:cubicBezTo>
                    <a:pt x="23364" y="2147"/>
                    <a:pt x="23309" y="1995"/>
                    <a:pt x="23203" y="1880"/>
                  </a:cubicBezTo>
                  <a:cubicBezTo>
                    <a:pt x="23097" y="1766"/>
                    <a:pt x="22956" y="1707"/>
                    <a:pt x="22781" y="1704"/>
                  </a:cubicBezTo>
                  <a:close/>
                  <a:moveTo>
                    <a:pt x="16648" y="1704"/>
                  </a:moveTo>
                  <a:cubicBezTo>
                    <a:pt x="16465" y="1709"/>
                    <a:pt x="16318" y="1771"/>
                    <a:pt x="16208" y="1891"/>
                  </a:cubicBezTo>
                  <a:cubicBezTo>
                    <a:pt x="16097" y="2011"/>
                    <a:pt x="16041" y="2160"/>
                    <a:pt x="16038" y="2338"/>
                  </a:cubicBezTo>
                  <a:cubicBezTo>
                    <a:pt x="16041" y="2513"/>
                    <a:pt x="16097" y="2661"/>
                    <a:pt x="16208" y="2780"/>
                  </a:cubicBezTo>
                  <a:cubicBezTo>
                    <a:pt x="16318" y="2900"/>
                    <a:pt x="16465" y="2962"/>
                    <a:pt x="16648" y="2967"/>
                  </a:cubicBezTo>
                  <a:cubicBezTo>
                    <a:pt x="16752" y="2969"/>
                    <a:pt x="16853" y="2950"/>
                    <a:pt x="16950" y="2912"/>
                  </a:cubicBezTo>
                  <a:cubicBezTo>
                    <a:pt x="17048" y="2873"/>
                    <a:pt x="17134" y="2802"/>
                    <a:pt x="17210" y="2698"/>
                  </a:cubicBezTo>
                  <a:lnTo>
                    <a:pt x="17210" y="1973"/>
                  </a:lnTo>
                  <a:cubicBezTo>
                    <a:pt x="17134" y="1869"/>
                    <a:pt x="17048" y="1798"/>
                    <a:pt x="16950" y="1759"/>
                  </a:cubicBezTo>
                  <a:cubicBezTo>
                    <a:pt x="16853" y="1720"/>
                    <a:pt x="16752" y="1702"/>
                    <a:pt x="16648" y="1704"/>
                  </a:cubicBezTo>
                  <a:close/>
                  <a:moveTo>
                    <a:pt x="9661" y="1704"/>
                  </a:moveTo>
                  <a:cubicBezTo>
                    <a:pt x="9483" y="1707"/>
                    <a:pt x="9340" y="1766"/>
                    <a:pt x="9234" y="1880"/>
                  </a:cubicBezTo>
                  <a:cubicBezTo>
                    <a:pt x="9127" y="1995"/>
                    <a:pt x="9073" y="2147"/>
                    <a:pt x="9070" y="2338"/>
                  </a:cubicBezTo>
                  <a:cubicBezTo>
                    <a:pt x="9073" y="2526"/>
                    <a:pt x="9127" y="2677"/>
                    <a:pt x="9234" y="2791"/>
                  </a:cubicBezTo>
                  <a:cubicBezTo>
                    <a:pt x="9340" y="2905"/>
                    <a:pt x="9483" y="2964"/>
                    <a:pt x="9661" y="2967"/>
                  </a:cubicBezTo>
                  <a:cubicBezTo>
                    <a:pt x="9836" y="2964"/>
                    <a:pt x="9977" y="2905"/>
                    <a:pt x="10083" y="2791"/>
                  </a:cubicBezTo>
                  <a:cubicBezTo>
                    <a:pt x="10189" y="2677"/>
                    <a:pt x="10244" y="2526"/>
                    <a:pt x="10247" y="2338"/>
                  </a:cubicBezTo>
                  <a:cubicBezTo>
                    <a:pt x="10244" y="2147"/>
                    <a:pt x="10189" y="1995"/>
                    <a:pt x="10083" y="1880"/>
                  </a:cubicBezTo>
                  <a:cubicBezTo>
                    <a:pt x="9977" y="1766"/>
                    <a:pt x="9836" y="1707"/>
                    <a:pt x="9661" y="1704"/>
                  </a:cubicBezTo>
                  <a:close/>
                  <a:moveTo>
                    <a:pt x="20472" y="1191"/>
                  </a:moveTo>
                  <a:lnTo>
                    <a:pt x="21100" y="1191"/>
                  </a:lnTo>
                  <a:lnTo>
                    <a:pt x="21100" y="3480"/>
                  </a:lnTo>
                  <a:lnTo>
                    <a:pt x="20472" y="3480"/>
                  </a:lnTo>
                  <a:lnTo>
                    <a:pt x="20472" y="1191"/>
                  </a:lnTo>
                  <a:close/>
                  <a:moveTo>
                    <a:pt x="3687" y="1191"/>
                  </a:moveTo>
                  <a:lnTo>
                    <a:pt x="4315" y="1191"/>
                  </a:lnTo>
                  <a:lnTo>
                    <a:pt x="4315" y="2381"/>
                  </a:lnTo>
                  <a:cubicBezTo>
                    <a:pt x="4316" y="2569"/>
                    <a:pt x="4361" y="2714"/>
                    <a:pt x="4450" y="2814"/>
                  </a:cubicBezTo>
                  <a:cubicBezTo>
                    <a:pt x="4539" y="2915"/>
                    <a:pt x="4667" y="2966"/>
                    <a:pt x="4833" y="2967"/>
                  </a:cubicBezTo>
                  <a:cubicBezTo>
                    <a:pt x="4921" y="2967"/>
                    <a:pt x="5010" y="2941"/>
                    <a:pt x="5101" y="2889"/>
                  </a:cubicBezTo>
                  <a:cubicBezTo>
                    <a:pt x="5192" y="2838"/>
                    <a:pt x="5279" y="2763"/>
                    <a:pt x="5362" y="2664"/>
                  </a:cubicBezTo>
                  <a:lnTo>
                    <a:pt x="5362" y="1191"/>
                  </a:lnTo>
                  <a:lnTo>
                    <a:pt x="5990" y="1191"/>
                  </a:lnTo>
                  <a:lnTo>
                    <a:pt x="5990" y="3480"/>
                  </a:lnTo>
                  <a:lnTo>
                    <a:pt x="5362" y="3480"/>
                  </a:lnTo>
                  <a:lnTo>
                    <a:pt x="5362" y="3298"/>
                  </a:lnTo>
                  <a:cubicBezTo>
                    <a:pt x="5268" y="3373"/>
                    <a:pt x="5167" y="3431"/>
                    <a:pt x="5057" y="3473"/>
                  </a:cubicBezTo>
                  <a:cubicBezTo>
                    <a:pt x="4948" y="3515"/>
                    <a:pt x="4828" y="3537"/>
                    <a:pt x="4699" y="3537"/>
                  </a:cubicBezTo>
                  <a:cubicBezTo>
                    <a:pt x="4390" y="3533"/>
                    <a:pt x="4145" y="3431"/>
                    <a:pt x="3964" y="3230"/>
                  </a:cubicBezTo>
                  <a:cubicBezTo>
                    <a:pt x="3783" y="3030"/>
                    <a:pt x="3691" y="2760"/>
                    <a:pt x="3687" y="2420"/>
                  </a:cubicBezTo>
                  <a:lnTo>
                    <a:pt x="3687" y="1191"/>
                  </a:lnTo>
                  <a:close/>
                  <a:moveTo>
                    <a:pt x="25683" y="1133"/>
                  </a:moveTo>
                  <a:cubicBezTo>
                    <a:pt x="25992" y="1137"/>
                    <a:pt x="26237" y="1237"/>
                    <a:pt x="26418" y="1433"/>
                  </a:cubicBezTo>
                  <a:cubicBezTo>
                    <a:pt x="26599" y="1629"/>
                    <a:pt x="26691" y="1897"/>
                    <a:pt x="26696" y="2237"/>
                  </a:cubicBezTo>
                  <a:lnTo>
                    <a:pt x="26696" y="3480"/>
                  </a:lnTo>
                  <a:lnTo>
                    <a:pt x="26067" y="3480"/>
                  </a:lnTo>
                  <a:lnTo>
                    <a:pt x="26067" y="2275"/>
                  </a:lnTo>
                  <a:cubicBezTo>
                    <a:pt x="26066" y="2087"/>
                    <a:pt x="26021" y="1945"/>
                    <a:pt x="25932" y="1849"/>
                  </a:cubicBezTo>
                  <a:cubicBezTo>
                    <a:pt x="25843" y="1753"/>
                    <a:pt x="25715" y="1704"/>
                    <a:pt x="25549" y="1704"/>
                  </a:cubicBezTo>
                  <a:cubicBezTo>
                    <a:pt x="25461" y="1704"/>
                    <a:pt x="25372" y="1729"/>
                    <a:pt x="25281" y="1778"/>
                  </a:cubicBezTo>
                  <a:cubicBezTo>
                    <a:pt x="25190" y="1828"/>
                    <a:pt x="25103" y="1900"/>
                    <a:pt x="25020" y="1997"/>
                  </a:cubicBezTo>
                  <a:lnTo>
                    <a:pt x="25020" y="3480"/>
                  </a:lnTo>
                  <a:lnTo>
                    <a:pt x="24392" y="3480"/>
                  </a:lnTo>
                  <a:lnTo>
                    <a:pt x="24392" y="1191"/>
                  </a:lnTo>
                  <a:lnTo>
                    <a:pt x="25020" y="1191"/>
                  </a:lnTo>
                  <a:lnTo>
                    <a:pt x="25020" y="1363"/>
                  </a:lnTo>
                  <a:cubicBezTo>
                    <a:pt x="25114" y="1289"/>
                    <a:pt x="25215" y="1232"/>
                    <a:pt x="25325" y="1193"/>
                  </a:cubicBezTo>
                  <a:cubicBezTo>
                    <a:pt x="25434" y="1153"/>
                    <a:pt x="25554" y="1134"/>
                    <a:pt x="25683" y="1133"/>
                  </a:cubicBezTo>
                  <a:close/>
                  <a:moveTo>
                    <a:pt x="22781" y="1133"/>
                  </a:moveTo>
                  <a:cubicBezTo>
                    <a:pt x="23144" y="1139"/>
                    <a:pt x="23436" y="1251"/>
                    <a:pt x="23656" y="1469"/>
                  </a:cubicBezTo>
                  <a:cubicBezTo>
                    <a:pt x="23876" y="1687"/>
                    <a:pt x="23989" y="1977"/>
                    <a:pt x="23995" y="2338"/>
                  </a:cubicBezTo>
                  <a:cubicBezTo>
                    <a:pt x="23989" y="2697"/>
                    <a:pt x="23876" y="2985"/>
                    <a:pt x="23656" y="3202"/>
                  </a:cubicBezTo>
                  <a:cubicBezTo>
                    <a:pt x="23436" y="3420"/>
                    <a:pt x="23144" y="3532"/>
                    <a:pt x="22781" y="3537"/>
                  </a:cubicBezTo>
                  <a:cubicBezTo>
                    <a:pt x="22415" y="3532"/>
                    <a:pt x="22122" y="3420"/>
                    <a:pt x="21901" y="3202"/>
                  </a:cubicBezTo>
                  <a:cubicBezTo>
                    <a:pt x="21681" y="2985"/>
                    <a:pt x="21568" y="2697"/>
                    <a:pt x="21562" y="2338"/>
                  </a:cubicBezTo>
                  <a:cubicBezTo>
                    <a:pt x="21568" y="1977"/>
                    <a:pt x="21681" y="1687"/>
                    <a:pt x="21901" y="1469"/>
                  </a:cubicBezTo>
                  <a:cubicBezTo>
                    <a:pt x="22122" y="1251"/>
                    <a:pt x="22415" y="1139"/>
                    <a:pt x="22781" y="1133"/>
                  </a:cubicBezTo>
                  <a:close/>
                  <a:moveTo>
                    <a:pt x="16552" y="1133"/>
                  </a:moveTo>
                  <a:cubicBezTo>
                    <a:pt x="16679" y="1134"/>
                    <a:pt x="16799" y="1151"/>
                    <a:pt x="16910" y="1184"/>
                  </a:cubicBezTo>
                  <a:cubicBezTo>
                    <a:pt x="17020" y="1217"/>
                    <a:pt x="17120" y="1262"/>
                    <a:pt x="17210" y="1320"/>
                  </a:cubicBezTo>
                  <a:lnTo>
                    <a:pt x="17210" y="1191"/>
                  </a:lnTo>
                  <a:lnTo>
                    <a:pt x="17838" y="1191"/>
                  </a:lnTo>
                  <a:lnTo>
                    <a:pt x="17838" y="3480"/>
                  </a:lnTo>
                  <a:lnTo>
                    <a:pt x="17210" y="3480"/>
                  </a:lnTo>
                  <a:lnTo>
                    <a:pt x="17210" y="3350"/>
                  </a:lnTo>
                  <a:cubicBezTo>
                    <a:pt x="17120" y="3409"/>
                    <a:pt x="17020" y="3454"/>
                    <a:pt x="16910" y="3487"/>
                  </a:cubicBezTo>
                  <a:cubicBezTo>
                    <a:pt x="16799" y="3520"/>
                    <a:pt x="16679" y="3537"/>
                    <a:pt x="16552" y="3537"/>
                  </a:cubicBezTo>
                  <a:cubicBezTo>
                    <a:pt x="16338" y="3535"/>
                    <a:pt x="16146" y="3480"/>
                    <a:pt x="15974" y="3374"/>
                  </a:cubicBezTo>
                  <a:cubicBezTo>
                    <a:pt x="15802" y="3267"/>
                    <a:pt x="15666" y="3124"/>
                    <a:pt x="15565" y="2943"/>
                  </a:cubicBezTo>
                  <a:cubicBezTo>
                    <a:pt x="15464" y="2763"/>
                    <a:pt x="15412" y="2561"/>
                    <a:pt x="15410" y="2338"/>
                  </a:cubicBezTo>
                  <a:cubicBezTo>
                    <a:pt x="15412" y="2113"/>
                    <a:pt x="15464" y="1910"/>
                    <a:pt x="15565" y="1729"/>
                  </a:cubicBezTo>
                  <a:cubicBezTo>
                    <a:pt x="15666" y="1548"/>
                    <a:pt x="15802" y="1404"/>
                    <a:pt x="15974" y="1297"/>
                  </a:cubicBezTo>
                  <a:cubicBezTo>
                    <a:pt x="16146" y="1190"/>
                    <a:pt x="16338" y="1136"/>
                    <a:pt x="16552" y="1133"/>
                  </a:cubicBezTo>
                  <a:close/>
                  <a:moveTo>
                    <a:pt x="12498" y="1133"/>
                  </a:moveTo>
                  <a:cubicBezTo>
                    <a:pt x="12649" y="1133"/>
                    <a:pt x="12787" y="1157"/>
                    <a:pt x="12911" y="1205"/>
                  </a:cubicBezTo>
                  <a:cubicBezTo>
                    <a:pt x="13035" y="1253"/>
                    <a:pt x="13140" y="1325"/>
                    <a:pt x="13227" y="1421"/>
                  </a:cubicBezTo>
                  <a:cubicBezTo>
                    <a:pt x="13338" y="1325"/>
                    <a:pt x="13456" y="1253"/>
                    <a:pt x="13581" y="1205"/>
                  </a:cubicBezTo>
                  <a:cubicBezTo>
                    <a:pt x="13705" y="1157"/>
                    <a:pt x="13845" y="1133"/>
                    <a:pt x="14000" y="1133"/>
                  </a:cubicBezTo>
                  <a:cubicBezTo>
                    <a:pt x="14315" y="1135"/>
                    <a:pt x="14567" y="1228"/>
                    <a:pt x="14758" y="1411"/>
                  </a:cubicBezTo>
                  <a:cubicBezTo>
                    <a:pt x="14948" y="1595"/>
                    <a:pt x="15046" y="1861"/>
                    <a:pt x="15051" y="2208"/>
                  </a:cubicBezTo>
                  <a:lnTo>
                    <a:pt x="15051" y="3480"/>
                  </a:lnTo>
                  <a:lnTo>
                    <a:pt x="14423" y="3480"/>
                  </a:lnTo>
                  <a:lnTo>
                    <a:pt x="14423" y="2208"/>
                  </a:lnTo>
                  <a:cubicBezTo>
                    <a:pt x="14421" y="2031"/>
                    <a:pt x="14378" y="1903"/>
                    <a:pt x="14294" y="1823"/>
                  </a:cubicBezTo>
                  <a:cubicBezTo>
                    <a:pt x="14210" y="1742"/>
                    <a:pt x="14098" y="1703"/>
                    <a:pt x="13957" y="1704"/>
                  </a:cubicBezTo>
                  <a:cubicBezTo>
                    <a:pt x="13869" y="1702"/>
                    <a:pt x="13783" y="1720"/>
                    <a:pt x="13698" y="1755"/>
                  </a:cubicBezTo>
                  <a:cubicBezTo>
                    <a:pt x="13613" y="1791"/>
                    <a:pt x="13532" y="1854"/>
                    <a:pt x="13457" y="1944"/>
                  </a:cubicBezTo>
                  <a:cubicBezTo>
                    <a:pt x="13462" y="1980"/>
                    <a:pt x="13466" y="2016"/>
                    <a:pt x="13468" y="2053"/>
                  </a:cubicBezTo>
                  <a:cubicBezTo>
                    <a:pt x="13470" y="2090"/>
                    <a:pt x="13472" y="2129"/>
                    <a:pt x="13472" y="2169"/>
                  </a:cubicBezTo>
                  <a:lnTo>
                    <a:pt x="13472" y="3480"/>
                  </a:lnTo>
                  <a:lnTo>
                    <a:pt x="12843" y="3480"/>
                  </a:lnTo>
                  <a:lnTo>
                    <a:pt x="12843" y="2169"/>
                  </a:lnTo>
                  <a:cubicBezTo>
                    <a:pt x="12841" y="1997"/>
                    <a:pt x="12799" y="1875"/>
                    <a:pt x="12720" y="1805"/>
                  </a:cubicBezTo>
                  <a:cubicBezTo>
                    <a:pt x="12640" y="1735"/>
                    <a:pt x="12539" y="1701"/>
                    <a:pt x="12416" y="1704"/>
                  </a:cubicBezTo>
                  <a:cubicBezTo>
                    <a:pt x="12317" y="1703"/>
                    <a:pt x="12224" y="1724"/>
                    <a:pt x="12136" y="1766"/>
                  </a:cubicBezTo>
                  <a:cubicBezTo>
                    <a:pt x="12048" y="1809"/>
                    <a:pt x="11967" y="1877"/>
                    <a:pt x="11892" y="1973"/>
                  </a:cubicBezTo>
                  <a:lnTo>
                    <a:pt x="11892" y="3480"/>
                  </a:lnTo>
                  <a:lnTo>
                    <a:pt x="11264" y="3480"/>
                  </a:lnTo>
                  <a:lnTo>
                    <a:pt x="11264" y="1191"/>
                  </a:lnTo>
                  <a:lnTo>
                    <a:pt x="11892" y="1191"/>
                  </a:lnTo>
                  <a:lnTo>
                    <a:pt x="11892" y="1344"/>
                  </a:lnTo>
                  <a:cubicBezTo>
                    <a:pt x="11968" y="1279"/>
                    <a:pt x="12054" y="1227"/>
                    <a:pt x="12150" y="1190"/>
                  </a:cubicBezTo>
                  <a:cubicBezTo>
                    <a:pt x="12246" y="1153"/>
                    <a:pt x="12362" y="1134"/>
                    <a:pt x="12498" y="1133"/>
                  </a:cubicBezTo>
                  <a:close/>
                  <a:moveTo>
                    <a:pt x="9661" y="1133"/>
                  </a:moveTo>
                  <a:cubicBezTo>
                    <a:pt x="10024" y="1139"/>
                    <a:pt x="10316" y="1251"/>
                    <a:pt x="10536" y="1469"/>
                  </a:cubicBezTo>
                  <a:cubicBezTo>
                    <a:pt x="10756" y="1687"/>
                    <a:pt x="10869" y="1977"/>
                    <a:pt x="10875" y="2338"/>
                  </a:cubicBezTo>
                  <a:cubicBezTo>
                    <a:pt x="10869" y="2697"/>
                    <a:pt x="10756" y="2985"/>
                    <a:pt x="10536" y="3202"/>
                  </a:cubicBezTo>
                  <a:cubicBezTo>
                    <a:pt x="10316" y="3420"/>
                    <a:pt x="10024" y="3532"/>
                    <a:pt x="9661" y="3537"/>
                  </a:cubicBezTo>
                  <a:cubicBezTo>
                    <a:pt x="9295" y="3532"/>
                    <a:pt x="9002" y="3420"/>
                    <a:pt x="8781" y="3202"/>
                  </a:cubicBezTo>
                  <a:cubicBezTo>
                    <a:pt x="8561" y="2985"/>
                    <a:pt x="8448" y="2697"/>
                    <a:pt x="8442" y="2338"/>
                  </a:cubicBezTo>
                  <a:cubicBezTo>
                    <a:pt x="8448" y="1977"/>
                    <a:pt x="8561" y="1687"/>
                    <a:pt x="8781" y="1469"/>
                  </a:cubicBezTo>
                  <a:cubicBezTo>
                    <a:pt x="9002" y="1251"/>
                    <a:pt x="9295" y="1139"/>
                    <a:pt x="9661" y="1133"/>
                  </a:cubicBezTo>
                  <a:close/>
                  <a:moveTo>
                    <a:pt x="1718" y="999"/>
                  </a:moveTo>
                  <a:lnTo>
                    <a:pt x="1205" y="2247"/>
                  </a:lnTo>
                  <a:lnTo>
                    <a:pt x="2232" y="2247"/>
                  </a:lnTo>
                  <a:lnTo>
                    <a:pt x="1718" y="999"/>
                  </a:lnTo>
                  <a:close/>
                  <a:moveTo>
                    <a:pt x="18552" y="360"/>
                  </a:moveTo>
                  <a:lnTo>
                    <a:pt x="19180" y="360"/>
                  </a:lnTo>
                  <a:lnTo>
                    <a:pt x="19180" y="1191"/>
                  </a:lnTo>
                  <a:lnTo>
                    <a:pt x="20020" y="1191"/>
                  </a:lnTo>
                  <a:lnTo>
                    <a:pt x="20020" y="1718"/>
                  </a:lnTo>
                  <a:lnTo>
                    <a:pt x="19180" y="1718"/>
                  </a:lnTo>
                  <a:lnTo>
                    <a:pt x="19180" y="2568"/>
                  </a:lnTo>
                  <a:cubicBezTo>
                    <a:pt x="19182" y="2702"/>
                    <a:pt x="19220" y="2801"/>
                    <a:pt x="19294" y="2864"/>
                  </a:cubicBezTo>
                  <a:cubicBezTo>
                    <a:pt x="19367" y="2927"/>
                    <a:pt x="19464" y="2958"/>
                    <a:pt x="19584" y="2957"/>
                  </a:cubicBezTo>
                  <a:cubicBezTo>
                    <a:pt x="19656" y="2956"/>
                    <a:pt x="19725" y="2947"/>
                    <a:pt x="19791" y="2930"/>
                  </a:cubicBezTo>
                  <a:cubicBezTo>
                    <a:pt x="19857" y="2912"/>
                    <a:pt x="19919" y="2891"/>
                    <a:pt x="19977" y="2866"/>
                  </a:cubicBezTo>
                  <a:lnTo>
                    <a:pt x="20064" y="3437"/>
                  </a:lnTo>
                  <a:cubicBezTo>
                    <a:pt x="19959" y="3477"/>
                    <a:pt x="19861" y="3504"/>
                    <a:pt x="19771" y="3518"/>
                  </a:cubicBezTo>
                  <a:cubicBezTo>
                    <a:pt x="19681" y="3532"/>
                    <a:pt x="19595" y="3538"/>
                    <a:pt x="19512" y="3537"/>
                  </a:cubicBezTo>
                  <a:cubicBezTo>
                    <a:pt x="19203" y="3534"/>
                    <a:pt x="18966" y="3445"/>
                    <a:pt x="18802" y="3272"/>
                  </a:cubicBezTo>
                  <a:cubicBezTo>
                    <a:pt x="18637" y="3100"/>
                    <a:pt x="18554" y="2865"/>
                    <a:pt x="18552" y="2568"/>
                  </a:cubicBezTo>
                  <a:lnTo>
                    <a:pt x="18552" y="1718"/>
                  </a:lnTo>
                  <a:lnTo>
                    <a:pt x="18063" y="1718"/>
                  </a:lnTo>
                  <a:lnTo>
                    <a:pt x="18063" y="1191"/>
                  </a:lnTo>
                  <a:lnTo>
                    <a:pt x="18552" y="1191"/>
                  </a:lnTo>
                  <a:lnTo>
                    <a:pt x="18552" y="360"/>
                  </a:lnTo>
                  <a:close/>
                  <a:moveTo>
                    <a:pt x="6704" y="360"/>
                  </a:moveTo>
                  <a:lnTo>
                    <a:pt x="7332" y="360"/>
                  </a:lnTo>
                  <a:lnTo>
                    <a:pt x="7332" y="1191"/>
                  </a:lnTo>
                  <a:lnTo>
                    <a:pt x="8172" y="1191"/>
                  </a:lnTo>
                  <a:lnTo>
                    <a:pt x="8172" y="1718"/>
                  </a:lnTo>
                  <a:lnTo>
                    <a:pt x="7332" y="1718"/>
                  </a:lnTo>
                  <a:lnTo>
                    <a:pt x="7332" y="2568"/>
                  </a:lnTo>
                  <a:cubicBezTo>
                    <a:pt x="7334" y="2702"/>
                    <a:pt x="7372" y="2801"/>
                    <a:pt x="7446" y="2864"/>
                  </a:cubicBezTo>
                  <a:cubicBezTo>
                    <a:pt x="7519" y="2927"/>
                    <a:pt x="7616" y="2958"/>
                    <a:pt x="7736" y="2957"/>
                  </a:cubicBezTo>
                  <a:cubicBezTo>
                    <a:pt x="7808" y="2956"/>
                    <a:pt x="7877" y="2947"/>
                    <a:pt x="7943" y="2930"/>
                  </a:cubicBezTo>
                  <a:cubicBezTo>
                    <a:pt x="8009" y="2912"/>
                    <a:pt x="8071" y="2891"/>
                    <a:pt x="8129" y="2866"/>
                  </a:cubicBezTo>
                  <a:lnTo>
                    <a:pt x="8216" y="3437"/>
                  </a:lnTo>
                  <a:cubicBezTo>
                    <a:pt x="8111" y="3477"/>
                    <a:pt x="8013" y="3504"/>
                    <a:pt x="7923" y="3518"/>
                  </a:cubicBezTo>
                  <a:cubicBezTo>
                    <a:pt x="7833" y="3532"/>
                    <a:pt x="7747" y="3538"/>
                    <a:pt x="7664" y="3537"/>
                  </a:cubicBezTo>
                  <a:cubicBezTo>
                    <a:pt x="7355" y="3534"/>
                    <a:pt x="7118" y="3445"/>
                    <a:pt x="6954" y="3272"/>
                  </a:cubicBezTo>
                  <a:cubicBezTo>
                    <a:pt x="6789" y="3100"/>
                    <a:pt x="6706" y="2865"/>
                    <a:pt x="6704" y="2568"/>
                  </a:cubicBezTo>
                  <a:lnTo>
                    <a:pt x="6704" y="1718"/>
                  </a:lnTo>
                  <a:lnTo>
                    <a:pt x="6215" y="1718"/>
                  </a:lnTo>
                  <a:lnTo>
                    <a:pt x="6215" y="1191"/>
                  </a:lnTo>
                  <a:lnTo>
                    <a:pt x="6704" y="1191"/>
                  </a:lnTo>
                  <a:lnTo>
                    <a:pt x="6704" y="360"/>
                  </a:lnTo>
                  <a:close/>
                  <a:moveTo>
                    <a:pt x="1416" y="216"/>
                  </a:moveTo>
                  <a:lnTo>
                    <a:pt x="2025" y="216"/>
                  </a:lnTo>
                  <a:lnTo>
                    <a:pt x="3436" y="3480"/>
                  </a:lnTo>
                  <a:lnTo>
                    <a:pt x="2740" y="3480"/>
                  </a:lnTo>
                  <a:lnTo>
                    <a:pt x="2472" y="2827"/>
                  </a:lnTo>
                  <a:lnTo>
                    <a:pt x="970" y="2827"/>
                  </a:lnTo>
                  <a:lnTo>
                    <a:pt x="701" y="3480"/>
                  </a:lnTo>
                  <a:lnTo>
                    <a:pt x="0" y="3480"/>
                  </a:lnTo>
                  <a:lnTo>
                    <a:pt x="1416" y="216"/>
                  </a:lnTo>
                  <a:close/>
                  <a:moveTo>
                    <a:pt x="20784" y="0"/>
                  </a:moveTo>
                  <a:cubicBezTo>
                    <a:pt x="20892" y="3"/>
                    <a:pt x="20982" y="38"/>
                    <a:pt x="21055" y="107"/>
                  </a:cubicBezTo>
                  <a:cubicBezTo>
                    <a:pt x="21127" y="175"/>
                    <a:pt x="21165" y="265"/>
                    <a:pt x="21168" y="375"/>
                  </a:cubicBezTo>
                  <a:cubicBezTo>
                    <a:pt x="21165" y="482"/>
                    <a:pt x="21127" y="570"/>
                    <a:pt x="21055" y="638"/>
                  </a:cubicBezTo>
                  <a:cubicBezTo>
                    <a:pt x="20982" y="706"/>
                    <a:pt x="20892" y="742"/>
                    <a:pt x="20784" y="744"/>
                  </a:cubicBezTo>
                  <a:cubicBezTo>
                    <a:pt x="20673" y="742"/>
                    <a:pt x="20582" y="706"/>
                    <a:pt x="20511" y="638"/>
                  </a:cubicBezTo>
                  <a:cubicBezTo>
                    <a:pt x="20440" y="570"/>
                    <a:pt x="20403" y="482"/>
                    <a:pt x="20400" y="375"/>
                  </a:cubicBezTo>
                  <a:cubicBezTo>
                    <a:pt x="20403" y="265"/>
                    <a:pt x="20440" y="175"/>
                    <a:pt x="20511" y="107"/>
                  </a:cubicBezTo>
                  <a:cubicBezTo>
                    <a:pt x="20582" y="38"/>
                    <a:pt x="20673" y="3"/>
                    <a:pt x="20784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606386B-DD0E-0B99-0BBB-E19CB5CC1581}"/>
              </a:ext>
            </a:extLst>
          </p:cNvPr>
          <p:cNvSpPr txBox="1"/>
          <p:nvPr/>
        </p:nvSpPr>
        <p:spPr>
          <a:xfrm>
            <a:off x="754871" y="4108834"/>
            <a:ext cx="7820218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ko-KR" altLang="en-US" sz="3600" b="0" i="0">
                <a:solidFill>
                  <a:schemeClr val="bg1"/>
                </a:solidFill>
                <a:effectLst/>
                <a:latin typeface="noto"/>
              </a:rPr>
              <a:t>효율성 및 보안을 위한 </a:t>
            </a:r>
            <a:r>
              <a:rPr lang="es-ES" altLang="ko-Kore-KR" sz="3600" b="0" i="0">
                <a:solidFill>
                  <a:schemeClr val="bg1"/>
                </a:solidFill>
                <a:effectLst/>
                <a:latin typeface="noto"/>
              </a:rPr>
              <a:t>OpenStack </a:t>
            </a:r>
            <a:r>
              <a:rPr lang="ko-KR" altLang="en-US" sz="3600" b="0" i="0">
                <a:solidFill>
                  <a:schemeClr val="bg1"/>
                </a:solidFill>
                <a:effectLst/>
                <a:latin typeface="noto"/>
              </a:rPr>
              <a:t>자동 구축</a:t>
            </a:r>
          </a:p>
          <a:p>
            <a:pPr algn="l"/>
            <a:br>
              <a:rPr lang="ko-KR" altLang="en-US" sz="3600" b="0" i="0">
                <a:solidFill>
                  <a:srgbClr val="000000"/>
                </a:solidFill>
                <a:effectLst/>
                <a:latin typeface="noto"/>
              </a:rPr>
            </a:br>
            <a:endParaRPr lang="ko-KR" altLang="en-US" sz="3600" b="0" i="0">
              <a:solidFill>
                <a:srgbClr val="000000"/>
              </a:solidFill>
              <a:effectLst/>
              <a:latin typeface="n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6B118-B7B9-4FB8-0BA9-AC20ECF0F435}"/>
              </a:ext>
            </a:extLst>
          </p:cNvPr>
          <p:cNvSpPr txBox="1"/>
          <p:nvPr/>
        </p:nvSpPr>
        <p:spPr>
          <a:xfrm>
            <a:off x="826053" y="5714064"/>
            <a:ext cx="2340435" cy="369332"/>
          </a:xfrm>
          <a:prstGeom prst="rect">
            <a:avLst/>
          </a:prstGeom>
          <a:noFill/>
        </p:spPr>
        <p:txBody>
          <a:bodyPr wrap="none" lIns="0" tIns="0" rIns="10800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i="0" u="none" strike="noStrike" kern="1200" cap="none" spc="0" normalizeH="0" baseline="0" noProof="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retendard"/>
                <a:ea typeface="Pretendard"/>
                <a:cs typeface="+mn-cs"/>
              </a:rPr>
              <a:t>Young Sun Park</a:t>
            </a:r>
            <a:endParaRPr kumimoji="0" lang="en-US" altLang="ko-KR" sz="1800" i="0" u="none" strike="noStrike" kern="1200" cap="none" spc="0" normalizeH="0" baseline="0" noProof="0" dirty="0">
              <a:ln>
                <a:solidFill>
                  <a:srgbClr val="FFFFFF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Pretendard"/>
              <a:ea typeface="Pretendar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717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15601C-625C-F99C-F33F-0690F56E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635760"/>
            <a:ext cx="7966925" cy="387798"/>
          </a:xfrm>
        </p:spPr>
        <p:txBody>
          <a:bodyPr/>
          <a:lstStyle/>
          <a:p>
            <a:r>
              <a:rPr lang="en-US" altLang="ko-KR" dirty="0"/>
              <a:t>Okestro-Automation – OpenStack Deployment</a:t>
            </a:r>
            <a:endParaRPr lang="ko-KR" altLang="en-US" dirty="0"/>
          </a:p>
        </p:txBody>
      </p: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43DB088F-FA11-6911-0D8C-22C6369CDEBA}"/>
              </a:ext>
            </a:extLst>
          </p:cNvPr>
          <p:cNvGrpSpPr/>
          <p:nvPr/>
        </p:nvGrpSpPr>
        <p:grpSpPr>
          <a:xfrm>
            <a:off x="297602" y="1716175"/>
            <a:ext cx="11188219" cy="4506065"/>
            <a:chOff x="413689" y="1586760"/>
            <a:chExt cx="11188219" cy="4506065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30EEC5AA-B7EA-E75E-2F8C-9917CC362C5F}"/>
                </a:ext>
              </a:extLst>
            </p:cNvPr>
            <p:cNvSpPr/>
            <p:nvPr/>
          </p:nvSpPr>
          <p:spPr>
            <a:xfrm>
              <a:off x="413689" y="2932927"/>
              <a:ext cx="1717040" cy="1717040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39600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altLang="ko-KR" sz="14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88" name="그룹 87">
              <a:extLst>
                <a:ext uri="{FF2B5EF4-FFF2-40B4-BE49-F238E27FC236}">
                  <a16:creationId xmlns:a16="http://schemas.microsoft.com/office/drawing/2014/main" id="{773B406C-67B6-ECF1-2B50-3653ADC596F6}"/>
                </a:ext>
              </a:extLst>
            </p:cNvPr>
            <p:cNvGrpSpPr/>
            <p:nvPr/>
          </p:nvGrpSpPr>
          <p:grpSpPr>
            <a:xfrm>
              <a:off x="4145280" y="1665288"/>
              <a:ext cx="7456628" cy="4427537"/>
              <a:chOff x="3921760" y="1665288"/>
              <a:chExt cx="7680148" cy="4427537"/>
            </a:xfrm>
          </p:grpSpPr>
          <p:sp>
            <p:nvSpPr>
              <p:cNvPr id="85" name="사각형: 둥근 모서리 84">
                <a:extLst>
                  <a:ext uri="{FF2B5EF4-FFF2-40B4-BE49-F238E27FC236}">
                    <a16:creationId xmlns:a16="http://schemas.microsoft.com/office/drawing/2014/main" id="{25B7E4D9-E1EC-2F6F-AB1A-6EB90703B31F}"/>
                  </a:ext>
                </a:extLst>
              </p:cNvPr>
              <p:cNvSpPr/>
              <p:nvPr/>
            </p:nvSpPr>
            <p:spPr>
              <a:xfrm>
                <a:off x="3921760" y="1665288"/>
                <a:ext cx="7680148" cy="4427537"/>
              </a:xfrm>
              <a:prstGeom prst="roundRect">
                <a:avLst>
                  <a:gd name="adj" fmla="val 3915"/>
                </a:avLst>
              </a:prstGeom>
              <a:noFill/>
              <a:ln w="9525">
                <a:solidFill>
                  <a:schemeClr val="bg1">
                    <a:alpha val="38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6" name="그룹 85">
                <a:extLst>
                  <a:ext uri="{FF2B5EF4-FFF2-40B4-BE49-F238E27FC236}">
                    <a16:creationId xmlns:a16="http://schemas.microsoft.com/office/drawing/2014/main" id="{70916B46-2F80-FE92-BEB0-B543DBFDC465}"/>
                  </a:ext>
                </a:extLst>
              </p:cNvPr>
              <p:cNvGrpSpPr/>
              <p:nvPr/>
            </p:nvGrpSpPr>
            <p:grpSpPr>
              <a:xfrm>
                <a:off x="4108615" y="1734080"/>
                <a:ext cx="7306438" cy="4188352"/>
                <a:chOff x="3809493" y="1624333"/>
                <a:chExt cx="7795132" cy="4468492"/>
              </a:xfrm>
            </p:grpSpPr>
            <p:sp>
              <p:nvSpPr>
                <p:cNvPr id="33" name="직사각형 32">
                  <a:extLst>
                    <a:ext uri="{FF2B5EF4-FFF2-40B4-BE49-F238E27FC236}">
                      <a16:creationId xmlns:a16="http://schemas.microsoft.com/office/drawing/2014/main" id="{159C88D9-EC41-65E6-F030-6BF316053F40}"/>
                    </a:ext>
                  </a:extLst>
                </p:cNvPr>
                <p:cNvSpPr/>
                <p:nvPr/>
              </p:nvSpPr>
              <p:spPr>
                <a:xfrm>
                  <a:off x="3812209" y="2049416"/>
                  <a:ext cx="1207746" cy="371314"/>
                </a:xfrm>
                <a:prstGeom prst="rect">
                  <a:avLst/>
                </a:prstGeom>
                <a:solidFill>
                  <a:schemeClr val="accent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altLang="ko-KR" sz="1200" b="1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VM</a:t>
                  </a:r>
                </a:p>
              </p:txBody>
            </p:sp>
            <p:sp>
              <p:nvSpPr>
                <p:cNvPr id="34" name="직사각형 33">
                  <a:extLst>
                    <a:ext uri="{FF2B5EF4-FFF2-40B4-BE49-F238E27FC236}">
                      <a16:creationId xmlns:a16="http://schemas.microsoft.com/office/drawing/2014/main" id="{C41F1D38-EE68-DF69-C109-E0E93703F052}"/>
                    </a:ext>
                  </a:extLst>
                </p:cNvPr>
                <p:cNvSpPr/>
                <p:nvPr/>
              </p:nvSpPr>
              <p:spPr>
                <a:xfrm>
                  <a:off x="5129143" y="2049416"/>
                  <a:ext cx="1207746" cy="371314"/>
                </a:xfrm>
                <a:prstGeom prst="rect">
                  <a:avLst/>
                </a:prstGeom>
                <a:solidFill>
                  <a:schemeClr val="accent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altLang="ko-KR" sz="1200" b="1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VM</a:t>
                  </a:r>
                </a:p>
              </p:txBody>
            </p:sp>
            <p:sp>
              <p:nvSpPr>
                <p:cNvPr id="35" name="직사각형 34">
                  <a:extLst>
                    <a:ext uri="{FF2B5EF4-FFF2-40B4-BE49-F238E27FC236}">
                      <a16:creationId xmlns:a16="http://schemas.microsoft.com/office/drawing/2014/main" id="{29FB1070-E175-86A6-AC0E-BFABB3284B46}"/>
                    </a:ext>
                  </a:extLst>
                </p:cNvPr>
                <p:cNvSpPr/>
                <p:nvPr/>
              </p:nvSpPr>
              <p:spPr>
                <a:xfrm>
                  <a:off x="6446077" y="2049416"/>
                  <a:ext cx="1207746" cy="371314"/>
                </a:xfrm>
                <a:prstGeom prst="rect">
                  <a:avLst/>
                </a:prstGeom>
                <a:solidFill>
                  <a:schemeClr val="accent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altLang="ko-KR" sz="1200" b="1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VM</a:t>
                  </a:r>
                </a:p>
              </p:txBody>
            </p:sp>
            <p:sp>
              <p:nvSpPr>
                <p:cNvPr id="36" name="직사각형 35">
                  <a:extLst>
                    <a:ext uri="{FF2B5EF4-FFF2-40B4-BE49-F238E27FC236}">
                      <a16:creationId xmlns:a16="http://schemas.microsoft.com/office/drawing/2014/main" id="{2C4266E4-5326-62EB-74CA-ADBC25F32634}"/>
                    </a:ext>
                  </a:extLst>
                </p:cNvPr>
                <p:cNvSpPr/>
                <p:nvPr/>
              </p:nvSpPr>
              <p:spPr>
                <a:xfrm>
                  <a:off x="7763011" y="2049416"/>
                  <a:ext cx="1207746" cy="371314"/>
                </a:xfrm>
                <a:prstGeom prst="rect">
                  <a:avLst/>
                </a:prstGeom>
                <a:solidFill>
                  <a:schemeClr val="accent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altLang="ko-KR" sz="1200" b="1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VM</a:t>
                  </a:r>
                </a:p>
              </p:txBody>
            </p:sp>
            <p:sp>
              <p:nvSpPr>
                <p:cNvPr id="37" name="직사각형 36">
                  <a:extLst>
                    <a:ext uri="{FF2B5EF4-FFF2-40B4-BE49-F238E27FC236}">
                      <a16:creationId xmlns:a16="http://schemas.microsoft.com/office/drawing/2014/main" id="{E9462897-E9D5-49B0-F1FF-EE3DE8863795}"/>
                    </a:ext>
                  </a:extLst>
                </p:cNvPr>
                <p:cNvSpPr/>
                <p:nvPr/>
              </p:nvSpPr>
              <p:spPr>
                <a:xfrm>
                  <a:off x="9079945" y="2049416"/>
                  <a:ext cx="1207746" cy="371314"/>
                </a:xfrm>
                <a:prstGeom prst="rect">
                  <a:avLst/>
                </a:prstGeom>
                <a:solidFill>
                  <a:schemeClr val="accent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altLang="ko-KR" sz="1200" b="1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VM</a:t>
                  </a:r>
                </a:p>
              </p:txBody>
            </p:sp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FA27D87C-C361-1218-E594-444415F709DF}"/>
                    </a:ext>
                  </a:extLst>
                </p:cNvPr>
                <p:cNvSpPr/>
                <p:nvPr/>
              </p:nvSpPr>
              <p:spPr>
                <a:xfrm>
                  <a:off x="10396879" y="2049416"/>
                  <a:ext cx="1207746" cy="371314"/>
                </a:xfrm>
                <a:prstGeom prst="rect">
                  <a:avLst/>
                </a:prstGeom>
                <a:solidFill>
                  <a:schemeClr val="accent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altLang="ko-KR" sz="1200" b="1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VM</a:t>
                  </a:r>
                </a:p>
              </p:txBody>
            </p:sp>
            <p:grpSp>
              <p:nvGrpSpPr>
                <p:cNvPr id="50" name="그룹 49">
                  <a:extLst>
                    <a:ext uri="{FF2B5EF4-FFF2-40B4-BE49-F238E27FC236}">
                      <a16:creationId xmlns:a16="http://schemas.microsoft.com/office/drawing/2014/main" id="{4181DD00-5AA2-EE49-1CCD-2B888FF1AD12}"/>
                    </a:ext>
                  </a:extLst>
                </p:cNvPr>
                <p:cNvGrpSpPr/>
                <p:nvPr/>
              </p:nvGrpSpPr>
              <p:grpSpPr>
                <a:xfrm>
                  <a:off x="3809493" y="2636340"/>
                  <a:ext cx="7792416" cy="621599"/>
                  <a:chOff x="3809493" y="2685520"/>
                  <a:chExt cx="7792416" cy="621599"/>
                </a:xfrm>
              </p:grpSpPr>
              <p:sp>
                <p:nvSpPr>
                  <p:cNvPr id="40" name="직사각형 39">
                    <a:extLst>
                      <a:ext uri="{FF2B5EF4-FFF2-40B4-BE49-F238E27FC236}">
                        <a16:creationId xmlns:a16="http://schemas.microsoft.com/office/drawing/2014/main" id="{5502E1F8-C680-5347-5172-2F7A840B625C}"/>
                      </a:ext>
                    </a:extLst>
                  </p:cNvPr>
                  <p:cNvSpPr/>
                  <p:nvPr/>
                </p:nvSpPr>
                <p:spPr>
                  <a:xfrm>
                    <a:off x="3809493" y="2685520"/>
                    <a:ext cx="7792416" cy="621599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108000" tIns="108000" rIns="0" bIns="0" rtlCol="0" anchor="t"/>
                  <a:lstStyle/>
                  <a:p>
                    <a:r>
                      <a:rPr lang="en-US" altLang="ko-KR" sz="1200" b="1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rPr>
                      <a:t>OpenStack</a:t>
                    </a:r>
                  </a:p>
                </p:txBody>
              </p:sp>
              <p:pic>
                <p:nvPicPr>
                  <p:cNvPr id="41" name="Google Shape;59;p2">
                    <a:extLst>
                      <a:ext uri="{FF2B5EF4-FFF2-40B4-BE49-F238E27FC236}">
                        <a16:creationId xmlns:a16="http://schemas.microsoft.com/office/drawing/2014/main" id="{B752BB48-9B47-531E-5853-808DF30E4060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3"/>
                  <a:srcRect/>
                  <a:stretch/>
                </p:blipFill>
                <p:spPr>
                  <a:xfrm>
                    <a:off x="7107721" y="2894945"/>
                    <a:ext cx="1201392" cy="20274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9" name="그룹 48">
                  <a:extLst>
                    <a:ext uri="{FF2B5EF4-FFF2-40B4-BE49-F238E27FC236}">
                      <a16:creationId xmlns:a16="http://schemas.microsoft.com/office/drawing/2014/main" id="{BBB4FC98-8F5F-57D4-5697-19CA60E88C44}"/>
                    </a:ext>
                  </a:extLst>
                </p:cNvPr>
                <p:cNvGrpSpPr/>
                <p:nvPr/>
              </p:nvGrpSpPr>
              <p:grpSpPr>
                <a:xfrm>
                  <a:off x="3809493" y="3473549"/>
                  <a:ext cx="7792416" cy="990115"/>
                  <a:chOff x="3809493" y="3515624"/>
                  <a:chExt cx="7792416" cy="990115"/>
                </a:xfrm>
              </p:grpSpPr>
              <p:sp>
                <p:nvSpPr>
                  <p:cNvPr id="43" name="직사각형 42">
                    <a:extLst>
                      <a:ext uri="{FF2B5EF4-FFF2-40B4-BE49-F238E27FC236}">
                        <a16:creationId xmlns:a16="http://schemas.microsoft.com/office/drawing/2014/main" id="{A917ADED-403B-ED13-E1B6-E308451C8EDF}"/>
                      </a:ext>
                    </a:extLst>
                  </p:cNvPr>
                  <p:cNvSpPr/>
                  <p:nvPr/>
                </p:nvSpPr>
                <p:spPr>
                  <a:xfrm>
                    <a:off x="3809493" y="3515624"/>
                    <a:ext cx="7792416" cy="990115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108000" tIns="108000" rIns="0" bIns="0" rtlCol="0" anchor="t"/>
                  <a:lstStyle/>
                  <a:p>
                    <a:r>
                      <a:rPr lang="en-US" altLang="ko-KR" sz="1200" b="1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rPr>
                      <a:t>OS</a:t>
                    </a:r>
                  </a:p>
                </p:txBody>
              </p:sp>
              <p:pic>
                <p:nvPicPr>
                  <p:cNvPr id="44" name="Picture 2" descr="Beginner's Guide: How To Install Ubuntu Linux 18.04 LTS">
                    <a:extLst>
                      <a:ext uri="{FF2B5EF4-FFF2-40B4-BE49-F238E27FC236}">
                        <a16:creationId xmlns:a16="http://schemas.microsoft.com/office/drawing/2014/main" id="{016FA7E0-586E-E684-9670-C295E322329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660" t="7075" r="14660" b="7075"/>
                  <a:stretch/>
                </p:blipFill>
                <p:spPr bwMode="auto">
                  <a:xfrm>
                    <a:off x="5133682" y="3689158"/>
                    <a:ext cx="759118" cy="6526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5" name="Picture 6" descr="Cent OS 7 : 사용자를 추가 및 삭제하는 방법, 예제, 명령어">
                    <a:extLst>
                      <a:ext uri="{FF2B5EF4-FFF2-40B4-BE49-F238E27FC236}">
                        <a16:creationId xmlns:a16="http://schemas.microsoft.com/office/drawing/2014/main" id="{346F6495-FDF4-E14A-37B5-DB1A016A4D1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80878" y="3637590"/>
                    <a:ext cx="638150" cy="72047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6" name="Picture 8" descr="SUSE Linux Enterprise reviews, rating and features 2023 | PeerSpot">
                    <a:extLst>
                      <a:ext uri="{FF2B5EF4-FFF2-40B4-BE49-F238E27FC236}">
                        <a16:creationId xmlns:a16="http://schemas.microsoft.com/office/drawing/2014/main" id="{D361E6B3-0784-5BB8-A9B9-62A629CC280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985" t="18621" r="13985" b="18621"/>
                  <a:stretch/>
                </p:blipFill>
                <p:spPr bwMode="auto">
                  <a:xfrm>
                    <a:off x="7490355" y="3737113"/>
                    <a:ext cx="639030" cy="55677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7" name="Picture 10" descr="RHEL 8 beta released: new features – Marksei">
                    <a:extLst>
                      <a:ext uri="{FF2B5EF4-FFF2-40B4-BE49-F238E27FC236}">
                        <a16:creationId xmlns:a16="http://schemas.microsoft.com/office/drawing/2014/main" id="{DB52DDCC-9F70-6DE8-5A7D-DAE9D06CA07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1770" t="22322" r="31770" b="22322"/>
                  <a:stretch/>
                </p:blipFill>
                <p:spPr bwMode="auto">
                  <a:xfrm>
                    <a:off x="8697792" y="3715021"/>
                    <a:ext cx="640522" cy="56561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" name="Picture 12" descr="Rocky Linux KR - 커뮤니티 중심의 Linux">
                    <a:extLst>
                      <a:ext uri="{FF2B5EF4-FFF2-40B4-BE49-F238E27FC236}">
                        <a16:creationId xmlns:a16="http://schemas.microsoft.com/office/drawing/2014/main" id="{3FEF1BA1-B332-F6C1-90E0-18FD9926480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5603" t="31099" r="15603" b="31099"/>
                  <a:stretch/>
                </p:blipFill>
                <p:spPr bwMode="auto">
                  <a:xfrm>
                    <a:off x="9859617" y="3838712"/>
                    <a:ext cx="1136504" cy="384313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1" name="직사각형 50">
                  <a:extLst>
                    <a:ext uri="{FF2B5EF4-FFF2-40B4-BE49-F238E27FC236}">
                      <a16:creationId xmlns:a16="http://schemas.microsoft.com/office/drawing/2014/main" id="{497B6870-5CA0-91B2-228F-8D8CFAEA125D}"/>
                    </a:ext>
                  </a:extLst>
                </p:cNvPr>
                <p:cNvSpPr/>
                <p:nvPr/>
              </p:nvSpPr>
              <p:spPr>
                <a:xfrm>
                  <a:off x="3810691" y="4679273"/>
                  <a:ext cx="2636903" cy="1413552"/>
                </a:xfrm>
                <a:prstGeom prst="rect">
                  <a:avLst/>
                </a:prstGeom>
                <a:solidFill>
                  <a:schemeClr val="bg1">
                    <a:alpha val="62000"/>
                  </a:schemeClr>
                </a:solidFill>
                <a:ln w="15875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72000" rIns="0" bIns="0" rtlCol="0" anchor="t"/>
                <a:lstStyle/>
                <a:p>
                  <a:pPr algn="ctr"/>
                  <a:r>
                    <a:rPr lang="en-US" altLang="ko-KR" sz="1200" b="1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Controller</a:t>
                  </a:r>
                </a:p>
              </p:txBody>
            </p:sp>
            <p:sp>
              <p:nvSpPr>
                <p:cNvPr id="52" name="직사각형 51">
                  <a:extLst>
                    <a:ext uri="{FF2B5EF4-FFF2-40B4-BE49-F238E27FC236}">
                      <a16:creationId xmlns:a16="http://schemas.microsoft.com/office/drawing/2014/main" id="{E0845CF3-288A-CED1-6FA1-B7E324520B29}"/>
                    </a:ext>
                  </a:extLst>
                </p:cNvPr>
                <p:cNvSpPr/>
                <p:nvPr/>
              </p:nvSpPr>
              <p:spPr>
                <a:xfrm>
                  <a:off x="6687930" y="4679273"/>
                  <a:ext cx="4913979" cy="1413552"/>
                </a:xfrm>
                <a:prstGeom prst="rect">
                  <a:avLst/>
                </a:prstGeom>
                <a:solidFill>
                  <a:schemeClr val="bg1">
                    <a:alpha val="62000"/>
                  </a:schemeClr>
                </a:solidFill>
                <a:ln w="15875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72000" rIns="0" bIns="0" rtlCol="0" anchor="t"/>
                <a:lstStyle/>
                <a:p>
                  <a:pPr algn="ctr"/>
                  <a:r>
                    <a:rPr lang="en-US" altLang="ko-KR" sz="1200" b="1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Compute</a:t>
                  </a:r>
                </a:p>
              </p:txBody>
            </p:sp>
            <p:grpSp>
              <p:nvGrpSpPr>
                <p:cNvPr id="58" name="그룹 57">
                  <a:extLst>
                    <a:ext uri="{FF2B5EF4-FFF2-40B4-BE49-F238E27FC236}">
                      <a16:creationId xmlns:a16="http://schemas.microsoft.com/office/drawing/2014/main" id="{5EC0BE24-AEE2-FBD1-21F4-7ABAEBB83D90}"/>
                    </a:ext>
                  </a:extLst>
                </p:cNvPr>
                <p:cNvGrpSpPr/>
                <p:nvPr/>
              </p:nvGrpSpPr>
              <p:grpSpPr>
                <a:xfrm>
                  <a:off x="4052853" y="5032657"/>
                  <a:ext cx="2152579" cy="944073"/>
                  <a:chOff x="4052852" y="5041492"/>
                  <a:chExt cx="2152579" cy="944073"/>
                </a:xfrm>
              </p:grpSpPr>
              <p:sp>
                <p:nvSpPr>
                  <p:cNvPr id="54" name="직사각형 53">
                    <a:extLst>
                      <a:ext uri="{FF2B5EF4-FFF2-40B4-BE49-F238E27FC236}">
                        <a16:creationId xmlns:a16="http://schemas.microsoft.com/office/drawing/2014/main" id="{FA282FA1-1AC0-DB50-6E3F-FDC72230853A}"/>
                      </a:ext>
                    </a:extLst>
                  </p:cNvPr>
                  <p:cNvSpPr/>
                  <p:nvPr/>
                </p:nvSpPr>
                <p:spPr>
                  <a:xfrm>
                    <a:off x="4052852" y="5041492"/>
                    <a:ext cx="1509530" cy="724804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accent6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altLang="ko-KR" sz="120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</a:rPr>
                      <a:t>X86 Server</a:t>
                    </a:r>
                  </a:p>
                </p:txBody>
              </p:sp>
              <p:sp>
                <p:nvSpPr>
                  <p:cNvPr id="55" name="직사각형 54">
                    <a:extLst>
                      <a:ext uri="{FF2B5EF4-FFF2-40B4-BE49-F238E27FC236}">
                        <a16:creationId xmlns:a16="http://schemas.microsoft.com/office/drawing/2014/main" id="{F6C027DE-222D-9743-02B3-8EC6F897DA15}"/>
                      </a:ext>
                    </a:extLst>
                  </p:cNvPr>
                  <p:cNvSpPr/>
                  <p:nvPr/>
                </p:nvSpPr>
                <p:spPr>
                  <a:xfrm>
                    <a:off x="4374376" y="5151127"/>
                    <a:ext cx="1509530" cy="724804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accent6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altLang="ko-KR" sz="120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</a:rPr>
                      <a:t>X86 Server</a:t>
                    </a:r>
                  </a:p>
                </p:txBody>
              </p:sp>
              <p:sp>
                <p:nvSpPr>
                  <p:cNvPr id="56" name="직사각형 55">
                    <a:extLst>
                      <a:ext uri="{FF2B5EF4-FFF2-40B4-BE49-F238E27FC236}">
                        <a16:creationId xmlns:a16="http://schemas.microsoft.com/office/drawing/2014/main" id="{67E53D70-E297-E0B5-873B-DF6459BA8E5C}"/>
                      </a:ext>
                    </a:extLst>
                  </p:cNvPr>
                  <p:cNvSpPr/>
                  <p:nvPr/>
                </p:nvSpPr>
                <p:spPr>
                  <a:xfrm>
                    <a:off x="4695901" y="5260761"/>
                    <a:ext cx="1509530" cy="724804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accent6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altLang="ko-KR" sz="120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</a:rPr>
                      <a:t>X86 Server</a:t>
                    </a:r>
                  </a:p>
                </p:txBody>
              </p:sp>
            </p:grpSp>
            <p:grpSp>
              <p:nvGrpSpPr>
                <p:cNvPr id="59" name="그룹 58">
                  <a:extLst>
                    <a:ext uri="{FF2B5EF4-FFF2-40B4-BE49-F238E27FC236}">
                      <a16:creationId xmlns:a16="http://schemas.microsoft.com/office/drawing/2014/main" id="{85442F7A-BB9A-F6C4-EBDC-49624A63069E}"/>
                    </a:ext>
                  </a:extLst>
                </p:cNvPr>
                <p:cNvGrpSpPr/>
                <p:nvPr/>
              </p:nvGrpSpPr>
              <p:grpSpPr>
                <a:xfrm>
                  <a:off x="6950662" y="5032657"/>
                  <a:ext cx="2152579" cy="944073"/>
                  <a:chOff x="4052852" y="5041492"/>
                  <a:chExt cx="2152579" cy="944073"/>
                </a:xfrm>
              </p:grpSpPr>
              <p:sp>
                <p:nvSpPr>
                  <p:cNvPr id="60" name="직사각형 59">
                    <a:extLst>
                      <a:ext uri="{FF2B5EF4-FFF2-40B4-BE49-F238E27FC236}">
                        <a16:creationId xmlns:a16="http://schemas.microsoft.com/office/drawing/2014/main" id="{E233E414-EADC-158A-3ABB-DDA1C91D6500}"/>
                      </a:ext>
                    </a:extLst>
                  </p:cNvPr>
                  <p:cNvSpPr/>
                  <p:nvPr/>
                </p:nvSpPr>
                <p:spPr>
                  <a:xfrm>
                    <a:off x="4052852" y="5041492"/>
                    <a:ext cx="1509530" cy="724804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accent6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altLang="ko-KR" sz="120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</a:rPr>
                      <a:t>X86 Server</a:t>
                    </a:r>
                  </a:p>
                </p:txBody>
              </p:sp>
              <p:sp>
                <p:nvSpPr>
                  <p:cNvPr id="61" name="직사각형 60">
                    <a:extLst>
                      <a:ext uri="{FF2B5EF4-FFF2-40B4-BE49-F238E27FC236}">
                        <a16:creationId xmlns:a16="http://schemas.microsoft.com/office/drawing/2014/main" id="{FE13DE7F-8866-509B-48F2-CFF48D5BA9CA}"/>
                      </a:ext>
                    </a:extLst>
                  </p:cNvPr>
                  <p:cNvSpPr/>
                  <p:nvPr/>
                </p:nvSpPr>
                <p:spPr>
                  <a:xfrm>
                    <a:off x="4374376" y="5151127"/>
                    <a:ext cx="1509530" cy="724804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accent6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altLang="ko-KR" sz="120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</a:rPr>
                      <a:t>X86 Server</a:t>
                    </a:r>
                  </a:p>
                </p:txBody>
              </p:sp>
              <p:sp>
                <p:nvSpPr>
                  <p:cNvPr id="62" name="직사각형 61">
                    <a:extLst>
                      <a:ext uri="{FF2B5EF4-FFF2-40B4-BE49-F238E27FC236}">
                        <a16:creationId xmlns:a16="http://schemas.microsoft.com/office/drawing/2014/main" id="{FD0C89FD-DC00-5029-76F8-7E3CB9756DB0}"/>
                      </a:ext>
                    </a:extLst>
                  </p:cNvPr>
                  <p:cNvSpPr/>
                  <p:nvPr/>
                </p:nvSpPr>
                <p:spPr>
                  <a:xfrm>
                    <a:off x="4695901" y="5260761"/>
                    <a:ext cx="1509530" cy="724804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accent6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altLang="ko-KR" sz="120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</a:rPr>
                      <a:t>X86 Server</a:t>
                    </a:r>
                  </a:p>
                </p:txBody>
              </p:sp>
            </p:grpSp>
            <p:grpSp>
              <p:nvGrpSpPr>
                <p:cNvPr id="63" name="그룹 62">
                  <a:extLst>
                    <a:ext uri="{FF2B5EF4-FFF2-40B4-BE49-F238E27FC236}">
                      <a16:creationId xmlns:a16="http://schemas.microsoft.com/office/drawing/2014/main" id="{F22169A9-8CF3-38BD-C169-E1EA2D3C1D82}"/>
                    </a:ext>
                  </a:extLst>
                </p:cNvPr>
                <p:cNvGrpSpPr/>
                <p:nvPr/>
              </p:nvGrpSpPr>
              <p:grpSpPr>
                <a:xfrm>
                  <a:off x="9309549" y="5032657"/>
                  <a:ext cx="2152579" cy="944073"/>
                  <a:chOff x="4052852" y="5041492"/>
                  <a:chExt cx="2152579" cy="944073"/>
                </a:xfrm>
              </p:grpSpPr>
              <p:sp>
                <p:nvSpPr>
                  <p:cNvPr id="64" name="직사각형 63">
                    <a:extLst>
                      <a:ext uri="{FF2B5EF4-FFF2-40B4-BE49-F238E27FC236}">
                        <a16:creationId xmlns:a16="http://schemas.microsoft.com/office/drawing/2014/main" id="{8C223D44-4D8C-454B-02B1-DB285318F324}"/>
                      </a:ext>
                    </a:extLst>
                  </p:cNvPr>
                  <p:cNvSpPr/>
                  <p:nvPr/>
                </p:nvSpPr>
                <p:spPr>
                  <a:xfrm>
                    <a:off x="4052852" y="5041492"/>
                    <a:ext cx="1509530" cy="724804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accent6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altLang="ko-KR" sz="120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</a:rPr>
                      <a:t>X86 Server</a:t>
                    </a:r>
                  </a:p>
                </p:txBody>
              </p:sp>
              <p:sp>
                <p:nvSpPr>
                  <p:cNvPr id="65" name="직사각형 64">
                    <a:extLst>
                      <a:ext uri="{FF2B5EF4-FFF2-40B4-BE49-F238E27FC236}">
                        <a16:creationId xmlns:a16="http://schemas.microsoft.com/office/drawing/2014/main" id="{87DA39FB-D559-BEA5-B1EE-3A5AD35CE5E6}"/>
                      </a:ext>
                    </a:extLst>
                  </p:cNvPr>
                  <p:cNvSpPr/>
                  <p:nvPr/>
                </p:nvSpPr>
                <p:spPr>
                  <a:xfrm>
                    <a:off x="4374376" y="5151127"/>
                    <a:ext cx="1509530" cy="724804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accent6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altLang="ko-KR" sz="120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</a:rPr>
                      <a:t>X86 Server</a:t>
                    </a:r>
                  </a:p>
                </p:txBody>
              </p:sp>
              <p:sp>
                <p:nvSpPr>
                  <p:cNvPr id="66" name="직사각형 65">
                    <a:extLst>
                      <a:ext uri="{FF2B5EF4-FFF2-40B4-BE49-F238E27FC236}">
                        <a16:creationId xmlns:a16="http://schemas.microsoft.com/office/drawing/2014/main" id="{4D909A20-59AF-695E-BB62-627EE889AC4E}"/>
                      </a:ext>
                    </a:extLst>
                  </p:cNvPr>
                  <p:cNvSpPr/>
                  <p:nvPr/>
                </p:nvSpPr>
                <p:spPr>
                  <a:xfrm>
                    <a:off x="4695901" y="5260761"/>
                    <a:ext cx="1509530" cy="724804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accent6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en-US" altLang="ko-KR" sz="120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</a:rPr>
                      <a:t>X86 Server</a:t>
                    </a:r>
                  </a:p>
                </p:txBody>
              </p:sp>
            </p:grpSp>
            <p:cxnSp>
              <p:nvCxnSpPr>
                <p:cNvPr id="68" name="연결선: 꺾임 67">
                  <a:extLst>
                    <a:ext uri="{FF2B5EF4-FFF2-40B4-BE49-F238E27FC236}">
                      <a16:creationId xmlns:a16="http://schemas.microsoft.com/office/drawing/2014/main" id="{91D4EF96-6708-5789-8DDF-D233BDA452F7}"/>
                    </a:ext>
                  </a:extLst>
                </p:cNvPr>
                <p:cNvCxnSpPr>
                  <a:stCxn id="33" idx="0"/>
                  <a:endCxn id="38" idx="0"/>
                </p:cNvCxnSpPr>
                <p:nvPr/>
              </p:nvCxnSpPr>
              <p:spPr>
                <a:xfrm rot="5400000" flipH="1" flipV="1">
                  <a:off x="7708417" y="-1242919"/>
                  <a:ext cx="12700" cy="6584670"/>
                </a:xfrm>
                <a:prstGeom prst="bentConnector3">
                  <a:avLst>
                    <a:gd name="adj1" fmla="val 1800000"/>
                  </a:avLst>
                </a:prstGeom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연결선: 꺾임 68">
                  <a:extLst>
                    <a:ext uri="{FF2B5EF4-FFF2-40B4-BE49-F238E27FC236}">
                      <a16:creationId xmlns:a16="http://schemas.microsoft.com/office/drawing/2014/main" id="{BFAAAF16-7281-9392-F014-103D775DD89C}"/>
                    </a:ext>
                  </a:extLst>
                </p:cNvPr>
                <p:cNvCxnSpPr>
                  <a:cxnSpLocks/>
                  <a:stCxn id="34" idx="0"/>
                  <a:endCxn id="37" idx="0"/>
                </p:cNvCxnSpPr>
                <p:nvPr/>
              </p:nvCxnSpPr>
              <p:spPr>
                <a:xfrm rot="5400000" flipH="1" flipV="1">
                  <a:off x="7708417" y="74015"/>
                  <a:ext cx="12700" cy="3950802"/>
                </a:xfrm>
                <a:prstGeom prst="bentConnector3">
                  <a:avLst>
                    <a:gd name="adj1" fmla="val 1800000"/>
                  </a:avLst>
                </a:prstGeom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연결선: 꺾임 71">
                  <a:extLst>
                    <a:ext uri="{FF2B5EF4-FFF2-40B4-BE49-F238E27FC236}">
                      <a16:creationId xmlns:a16="http://schemas.microsoft.com/office/drawing/2014/main" id="{C7ED24D5-9D74-5028-834D-7B1CD127B7E0}"/>
                    </a:ext>
                  </a:extLst>
                </p:cNvPr>
                <p:cNvCxnSpPr>
                  <a:cxnSpLocks/>
                  <a:stCxn id="35" idx="0"/>
                  <a:endCxn id="36" idx="0"/>
                </p:cNvCxnSpPr>
                <p:nvPr/>
              </p:nvCxnSpPr>
              <p:spPr>
                <a:xfrm rot="5400000" flipH="1" flipV="1">
                  <a:off x="7708417" y="1390949"/>
                  <a:ext cx="12700" cy="1316934"/>
                </a:xfrm>
                <a:prstGeom prst="bentConnector3">
                  <a:avLst>
                    <a:gd name="adj1" fmla="val 1800000"/>
                  </a:avLst>
                </a:prstGeom>
                <a:ln w="1270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837AC553-A646-28C0-AD80-0779EFBFF4EB}"/>
                    </a:ext>
                  </a:extLst>
                </p:cNvPr>
                <p:cNvSpPr txBox="1"/>
                <p:nvPr/>
              </p:nvSpPr>
              <p:spPr>
                <a:xfrm>
                  <a:off x="4422081" y="1624333"/>
                  <a:ext cx="1038746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ko-KR" sz="110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Overlay network</a:t>
                  </a:r>
                </a:p>
              </p:txBody>
            </p:sp>
          </p:grpSp>
        </p:grpSp>
        <p:grpSp>
          <p:nvGrpSpPr>
            <p:cNvPr id="121" name="그룹 120">
              <a:extLst>
                <a:ext uri="{FF2B5EF4-FFF2-40B4-BE49-F238E27FC236}">
                  <a16:creationId xmlns:a16="http://schemas.microsoft.com/office/drawing/2014/main" id="{DD540D01-698E-3225-1823-E453CBC3B637}"/>
                </a:ext>
              </a:extLst>
            </p:cNvPr>
            <p:cNvGrpSpPr/>
            <p:nvPr/>
          </p:nvGrpSpPr>
          <p:grpSpPr>
            <a:xfrm>
              <a:off x="1264920" y="1813560"/>
              <a:ext cx="3484879" cy="3581400"/>
              <a:chOff x="1264920" y="1813560"/>
              <a:chExt cx="3206089" cy="3581400"/>
            </a:xfrm>
          </p:grpSpPr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128399DF-B743-9732-C701-C80470BDB992}"/>
                  </a:ext>
                </a:extLst>
              </p:cNvPr>
              <p:cNvSpPr/>
              <p:nvPr/>
            </p:nvSpPr>
            <p:spPr>
              <a:xfrm>
                <a:off x="1270000" y="1813560"/>
                <a:ext cx="3201009" cy="1305560"/>
              </a:xfrm>
              <a:custGeom>
                <a:avLst/>
                <a:gdLst>
                  <a:gd name="connsiteX0" fmla="*/ 0 w 2971800"/>
                  <a:gd name="connsiteY0" fmla="*/ 1244600 h 1244600"/>
                  <a:gd name="connsiteX1" fmla="*/ 0 w 2971800"/>
                  <a:gd name="connsiteY1" fmla="*/ 0 h 1244600"/>
                  <a:gd name="connsiteX2" fmla="*/ 2971800 w 2971800"/>
                  <a:gd name="connsiteY2" fmla="*/ 0 h 124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71800" h="1244600">
                    <a:moveTo>
                      <a:pt x="0" y="1244600"/>
                    </a:moveTo>
                    <a:lnTo>
                      <a:pt x="0" y="0"/>
                    </a:lnTo>
                    <a:lnTo>
                      <a:pt x="2971800" y="0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91" name="직선 화살표 연결선 90">
                <a:extLst>
                  <a:ext uri="{FF2B5EF4-FFF2-40B4-BE49-F238E27FC236}">
                    <a16:creationId xmlns:a16="http://schemas.microsoft.com/office/drawing/2014/main" id="{CA36880E-45B9-5334-6F57-E5CF5F2FCD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5080" y="2301827"/>
                <a:ext cx="2804160" cy="0"/>
              </a:xfrm>
              <a:prstGeom prst="straightConnector1">
                <a:avLst/>
              </a:pr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6" name="직선 화살표 연결선 95">
                <a:extLst>
                  <a:ext uri="{FF2B5EF4-FFF2-40B4-BE49-F238E27FC236}">
                    <a16:creationId xmlns:a16="http://schemas.microsoft.com/office/drawing/2014/main" id="{4CAA4E1C-8D8F-0F58-BA6E-EB8A507014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7640" y="3028334"/>
                <a:ext cx="2641600" cy="0"/>
              </a:xfrm>
              <a:prstGeom prst="straightConnector1">
                <a:avLst/>
              </a:pr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8" name="직선 화살표 연결선 97">
                <a:extLst>
                  <a:ext uri="{FF2B5EF4-FFF2-40B4-BE49-F238E27FC236}">
                    <a16:creationId xmlns:a16="http://schemas.microsoft.com/office/drawing/2014/main" id="{99D1D008-B8A4-6D30-8FD6-4324A778F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4920" y="3683302"/>
                <a:ext cx="2804160" cy="0"/>
              </a:xfrm>
              <a:prstGeom prst="straightConnector1">
                <a:avLst/>
              </a:pr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9" name="직선 화살표 연결선 98">
                <a:extLst>
                  <a:ext uri="{FF2B5EF4-FFF2-40B4-BE49-F238E27FC236}">
                    <a16:creationId xmlns:a16="http://schemas.microsoft.com/office/drawing/2014/main" id="{EDC3B63E-95C2-8344-C734-99CE45176C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4920" y="4171267"/>
                <a:ext cx="2804160" cy="0"/>
              </a:xfrm>
              <a:prstGeom prst="straightConnector1">
                <a:avLst/>
              </a:pr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0" name="자유형: 도형 99">
                <a:extLst>
                  <a:ext uri="{FF2B5EF4-FFF2-40B4-BE49-F238E27FC236}">
                    <a16:creationId xmlns:a16="http://schemas.microsoft.com/office/drawing/2014/main" id="{21D8E8B4-0E85-CDF6-F7D6-B4B63B48E82D}"/>
                  </a:ext>
                </a:extLst>
              </p:cNvPr>
              <p:cNvSpPr/>
              <p:nvPr/>
            </p:nvSpPr>
            <p:spPr>
              <a:xfrm flipV="1">
                <a:off x="2428240" y="4165600"/>
                <a:ext cx="1483360" cy="1229360"/>
              </a:xfrm>
              <a:custGeom>
                <a:avLst/>
                <a:gdLst>
                  <a:gd name="connsiteX0" fmla="*/ 0 w 2971800"/>
                  <a:gd name="connsiteY0" fmla="*/ 1244600 h 1244600"/>
                  <a:gd name="connsiteX1" fmla="*/ 0 w 2971800"/>
                  <a:gd name="connsiteY1" fmla="*/ 0 h 1244600"/>
                  <a:gd name="connsiteX2" fmla="*/ 2971800 w 2971800"/>
                  <a:gd name="connsiteY2" fmla="*/ 0 h 124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71800" h="1244600">
                    <a:moveTo>
                      <a:pt x="0" y="1244600"/>
                    </a:moveTo>
                    <a:lnTo>
                      <a:pt x="0" y="0"/>
                    </a:lnTo>
                    <a:lnTo>
                      <a:pt x="2971800" y="0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9" name="그룹 88">
              <a:extLst>
                <a:ext uri="{FF2B5EF4-FFF2-40B4-BE49-F238E27FC236}">
                  <a16:creationId xmlns:a16="http://schemas.microsoft.com/office/drawing/2014/main" id="{A83BEC8C-1BD3-CCF2-DC2C-9EFD684E3307}"/>
                </a:ext>
              </a:extLst>
            </p:cNvPr>
            <p:cNvGrpSpPr/>
            <p:nvPr/>
          </p:nvGrpSpPr>
          <p:grpSpPr>
            <a:xfrm>
              <a:off x="590091" y="3109329"/>
              <a:ext cx="1364237" cy="1364237"/>
              <a:chOff x="590091" y="3109329"/>
              <a:chExt cx="1364237" cy="1364237"/>
            </a:xfrm>
          </p:grpSpPr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C1B911B2-901C-E6CE-C249-1ABE28902446}"/>
                  </a:ext>
                </a:extLst>
              </p:cNvPr>
              <p:cNvSpPr/>
              <p:nvPr/>
            </p:nvSpPr>
            <p:spPr>
              <a:xfrm>
                <a:off x="590091" y="3109329"/>
                <a:ext cx="1364237" cy="136423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/>
                  </a:gs>
                  <a:gs pos="53000">
                    <a:schemeClr val="accent4"/>
                  </a:gs>
                </a:gsLst>
                <a:lin ang="2700000" scaled="1"/>
                <a:tileRect/>
              </a:gradFill>
              <a:ln w="9525">
                <a:solidFill>
                  <a:schemeClr val="accent4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32400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ko-KR" sz="140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Okestro</a:t>
                </a:r>
                <a:br>
                  <a:rPr lang="en-US" altLang="ko-KR" sz="140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</a:br>
                <a:r>
                  <a:rPr lang="en-US" altLang="ko-KR" sz="140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Automation</a:t>
                </a:r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A55F2217-6AD9-EF8E-0F4C-C9A5C720BBBB}"/>
                  </a:ext>
                </a:extLst>
              </p:cNvPr>
              <p:cNvGrpSpPr/>
              <p:nvPr/>
            </p:nvGrpSpPr>
            <p:grpSpPr>
              <a:xfrm>
                <a:off x="1076685" y="3307119"/>
                <a:ext cx="423585" cy="382258"/>
                <a:chOff x="10724305" y="1824038"/>
                <a:chExt cx="290256" cy="261937"/>
              </a:xfrm>
            </p:grpSpPr>
            <p:sp>
              <p:nvSpPr>
                <p:cNvPr id="27" name="Freeform 767" descr="ⓒDesigned by 홍은지 디자이너">
                  <a:extLst>
                    <a:ext uri="{FF2B5EF4-FFF2-40B4-BE49-F238E27FC236}">
                      <a16:creationId xmlns:a16="http://schemas.microsoft.com/office/drawing/2014/main" id="{25253802-6D64-9407-18E1-A3B981112A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24305" y="1855600"/>
                  <a:ext cx="222167" cy="230375"/>
                </a:xfrm>
                <a:custGeom>
                  <a:avLst/>
                  <a:gdLst>
                    <a:gd name="T0" fmla="*/ 5 w 194"/>
                    <a:gd name="T1" fmla="*/ 74 h 171"/>
                    <a:gd name="T2" fmla="*/ 106 w 194"/>
                    <a:gd name="T3" fmla="*/ 106 h 171"/>
                    <a:gd name="T4" fmla="*/ 110 w 194"/>
                    <a:gd name="T5" fmla="*/ 106 h 171"/>
                    <a:gd name="T6" fmla="*/ 171 w 194"/>
                    <a:gd name="T7" fmla="*/ 79 h 171"/>
                    <a:gd name="T8" fmla="*/ 193 w 194"/>
                    <a:gd name="T9" fmla="*/ 48 h 171"/>
                    <a:gd name="T10" fmla="*/ 193 w 194"/>
                    <a:gd name="T11" fmla="*/ 47 h 171"/>
                    <a:gd name="T12" fmla="*/ 193 w 194"/>
                    <a:gd name="T13" fmla="*/ 33 h 171"/>
                    <a:gd name="T14" fmla="*/ 189 w 194"/>
                    <a:gd name="T15" fmla="*/ 27 h 171"/>
                    <a:gd name="T16" fmla="*/ 87 w 194"/>
                    <a:gd name="T17" fmla="*/ 0 h 171"/>
                    <a:gd name="T18" fmla="*/ 81 w 194"/>
                    <a:gd name="T19" fmla="*/ 2 h 171"/>
                    <a:gd name="T20" fmla="*/ 79 w 194"/>
                    <a:gd name="T21" fmla="*/ 7 h 171"/>
                    <a:gd name="T22" fmla="*/ 62 w 194"/>
                    <a:gd name="T23" fmla="*/ 37 h 171"/>
                    <a:gd name="T24" fmla="*/ 61 w 194"/>
                    <a:gd name="T25" fmla="*/ 37 h 171"/>
                    <a:gd name="T26" fmla="*/ 5 w 194"/>
                    <a:gd name="T27" fmla="*/ 63 h 171"/>
                    <a:gd name="T28" fmla="*/ 1 w 194"/>
                    <a:gd name="T29" fmla="*/ 68 h 171"/>
                    <a:gd name="T30" fmla="*/ 5 w 194"/>
                    <a:gd name="T31" fmla="*/ 74 h 171"/>
                    <a:gd name="T32" fmla="*/ 66 w 194"/>
                    <a:gd name="T33" fmla="*/ 48 h 171"/>
                    <a:gd name="T34" fmla="*/ 66 w 194"/>
                    <a:gd name="T35" fmla="*/ 48 h 171"/>
                    <a:gd name="T36" fmla="*/ 91 w 194"/>
                    <a:gd name="T37" fmla="*/ 14 h 171"/>
                    <a:gd name="T38" fmla="*/ 181 w 194"/>
                    <a:gd name="T39" fmla="*/ 38 h 171"/>
                    <a:gd name="T40" fmla="*/ 181 w 194"/>
                    <a:gd name="T41" fmla="*/ 47 h 171"/>
                    <a:gd name="T42" fmla="*/ 181 w 194"/>
                    <a:gd name="T43" fmla="*/ 48 h 171"/>
                    <a:gd name="T44" fmla="*/ 181 w 194"/>
                    <a:gd name="T45" fmla="*/ 48 h 171"/>
                    <a:gd name="T46" fmla="*/ 166 w 194"/>
                    <a:gd name="T47" fmla="*/ 68 h 171"/>
                    <a:gd name="T48" fmla="*/ 108 w 194"/>
                    <a:gd name="T49" fmla="*/ 93 h 171"/>
                    <a:gd name="T50" fmla="*/ 24 w 194"/>
                    <a:gd name="T51" fmla="*/ 67 h 171"/>
                    <a:gd name="T52" fmla="*/ 66 w 194"/>
                    <a:gd name="T53" fmla="*/ 48 h 171"/>
                    <a:gd name="T54" fmla="*/ 4 w 194"/>
                    <a:gd name="T55" fmla="*/ 104 h 171"/>
                    <a:gd name="T56" fmla="*/ 105 w 194"/>
                    <a:gd name="T57" fmla="*/ 140 h 171"/>
                    <a:gd name="T58" fmla="*/ 110 w 194"/>
                    <a:gd name="T59" fmla="*/ 139 h 171"/>
                    <a:gd name="T60" fmla="*/ 190 w 194"/>
                    <a:gd name="T61" fmla="*/ 98 h 171"/>
                    <a:gd name="T62" fmla="*/ 193 w 194"/>
                    <a:gd name="T63" fmla="*/ 90 h 171"/>
                    <a:gd name="T64" fmla="*/ 185 w 194"/>
                    <a:gd name="T65" fmla="*/ 87 h 171"/>
                    <a:gd name="T66" fmla="*/ 107 w 194"/>
                    <a:gd name="T67" fmla="*/ 127 h 171"/>
                    <a:gd name="T68" fmla="*/ 8 w 194"/>
                    <a:gd name="T69" fmla="*/ 92 h 171"/>
                    <a:gd name="T70" fmla="*/ 1 w 194"/>
                    <a:gd name="T71" fmla="*/ 96 h 171"/>
                    <a:gd name="T72" fmla="*/ 4 w 194"/>
                    <a:gd name="T73" fmla="*/ 104 h 171"/>
                    <a:gd name="T74" fmla="*/ 185 w 194"/>
                    <a:gd name="T75" fmla="*/ 119 h 171"/>
                    <a:gd name="T76" fmla="*/ 107 w 194"/>
                    <a:gd name="T77" fmla="*/ 158 h 171"/>
                    <a:gd name="T78" fmla="*/ 8 w 194"/>
                    <a:gd name="T79" fmla="*/ 124 h 171"/>
                    <a:gd name="T80" fmla="*/ 1 w 194"/>
                    <a:gd name="T81" fmla="*/ 127 h 171"/>
                    <a:gd name="T82" fmla="*/ 4 w 194"/>
                    <a:gd name="T83" fmla="*/ 135 h 171"/>
                    <a:gd name="T84" fmla="*/ 105 w 194"/>
                    <a:gd name="T85" fmla="*/ 171 h 171"/>
                    <a:gd name="T86" fmla="*/ 109 w 194"/>
                    <a:gd name="T87" fmla="*/ 170 h 171"/>
                    <a:gd name="T88" fmla="*/ 190 w 194"/>
                    <a:gd name="T89" fmla="*/ 130 h 171"/>
                    <a:gd name="T90" fmla="*/ 192 w 194"/>
                    <a:gd name="T91" fmla="*/ 121 h 171"/>
                    <a:gd name="T92" fmla="*/ 185 w 194"/>
                    <a:gd name="T93" fmla="*/ 119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94" h="171">
                      <a:moveTo>
                        <a:pt x="5" y="74"/>
                      </a:moveTo>
                      <a:cubicBezTo>
                        <a:pt x="106" y="106"/>
                        <a:pt x="106" y="106"/>
                        <a:pt x="106" y="106"/>
                      </a:cubicBezTo>
                      <a:cubicBezTo>
                        <a:pt x="108" y="106"/>
                        <a:pt x="109" y="106"/>
                        <a:pt x="110" y="106"/>
                      </a:cubicBezTo>
                      <a:cubicBezTo>
                        <a:pt x="171" y="79"/>
                        <a:pt x="171" y="79"/>
                        <a:pt x="171" y="79"/>
                      </a:cubicBezTo>
                      <a:cubicBezTo>
                        <a:pt x="192" y="70"/>
                        <a:pt x="193" y="53"/>
                        <a:pt x="193" y="48"/>
                      </a:cubicBezTo>
                      <a:cubicBezTo>
                        <a:pt x="193" y="48"/>
                        <a:pt x="193" y="48"/>
                        <a:pt x="193" y="47"/>
                      </a:cubicBezTo>
                      <a:cubicBezTo>
                        <a:pt x="193" y="47"/>
                        <a:pt x="193" y="33"/>
                        <a:pt x="193" y="33"/>
                      </a:cubicBezTo>
                      <a:cubicBezTo>
                        <a:pt x="193" y="30"/>
                        <a:pt x="191" y="28"/>
                        <a:pt x="189" y="27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5" y="0"/>
                        <a:pt x="83" y="0"/>
                        <a:pt x="81" y="2"/>
                      </a:cubicBezTo>
                      <a:cubicBezTo>
                        <a:pt x="80" y="3"/>
                        <a:pt x="79" y="5"/>
                        <a:pt x="79" y="7"/>
                      </a:cubicBezTo>
                      <a:cubicBezTo>
                        <a:pt x="82" y="29"/>
                        <a:pt x="62" y="37"/>
                        <a:pt x="62" y="37"/>
                      </a:cubicBezTo>
                      <a:cubicBezTo>
                        <a:pt x="62" y="37"/>
                        <a:pt x="62" y="37"/>
                        <a:pt x="61" y="37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2" y="64"/>
                        <a:pt x="1" y="66"/>
                        <a:pt x="1" y="68"/>
                      </a:cubicBezTo>
                      <a:cubicBezTo>
                        <a:pt x="1" y="71"/>
                        <a:pt x="3" y="73"/>
                        <a:pt x="5" y="74"/>
                      </a:cubicBezTo>
                      <a:close/>
                      <a:moveTo>
                        <a:pt x="66" y="48"/>
                      </a:moveTo>
                      <a:cubicBezTo>
                        <a:pt x="66" y="48"/>
                        <a:pt x="66" y="48"/>
                        <a:pt x="66" y="48"/>
                      </a:cubicBezTo>
                      <a:cubicBezTo>
                        <a:pt x="75" y="45"/>
                        <a:pt x="90" y="34"/>
                        <a:pt x="91" y="14"/>
                      </a:cubicBezTo>
                      <a:cubicBezTo>
                        <a:pt x="104" y="18"/>
                        <a:pt x="173" y="36"/>
                        <a:pt x="181" y="38"/>
                      </a:cubicBezTo>
                      <a:cubicBezTo>
                        <a:pt x="181" y="42"/>
                        <a:pt x="181" y="47"/>
                        <a:pt x="181" y="47"/>
                      </a:cubicBezTo>
                      <a:cubicBezTo>
                        <a:pt x="181" y="48"/>
                        <a:pt x="181" y="48"/>
                        <a:pt x="181" y="48"/>
                      </a:cubicBezTo>
                      <a:cubicBezTo>
                        <a:pt x="181" y="48"/>
                        <a:pt x="181" y="48"/>
                        <a:pt x="181" y="48"/>
                      </a:cubicBezTo>
                      <a:cubicBezTo>
                        <a:pt x="181" y="50"/>
                        <a:pt x="180" y="62"/>
                        <a:pt x="166" y="68"/>
                      </a:cubicBezTo>
                      <a:cubicBezTo>
                        <a:pt x="166" y="68"/>
                        <a:pt x="112" y="92"/>
                        <a:pt x="108" y="93"/>
                      </a:cubicBezTo>
                      <a:cubicBezTo>
                        <a:pt x="104" y="92"/>
                        <a:pt x="46" y="74"/>
                        <a:pt x="24" y="67"/>
                      </a:cubicBezTo>
                      <a:cubicBezTo>
                        <a:pt x="40" y="60"/>
                        <a:pt x="66" y="48"/>
                        <a:pt x="66" y="48"/>
                      </a:cubicBezTo>
                      <a:close/>
                      <a:moveTo>
                        <a:pt x="4" y="104"/>
                      </a:moveTo>
                      <a:cubicBezTo>
                        <a:pt x="105" y="140"/>
                        <a:pt x="105" y="140"/>
                        <a:pt x="105" y="140"/>
                      </a:cubicBezTo>
                      <a:cubicBezTo>
                        <a:pt x="107" y="140"/>
                        <a:pt x="108" y="140"/>
                        <a:pt x="110" y="139"/>
                      </a:cubicBezTo>
                      <a:cubicBezTo>
                        <a:pt x="190" y="98"/>
                        <a:pt x="190" y="98"/>
                        <a:pt x="190" y="98"/>
                      </a:cubicBezTo>
                      <a:cubicBezTo>
                        <a:pt x="193" y="97"/>
                        <a:pt x="194" y="93"/>
                        <a:pt x="193" y="90"/>
                      </a:cubicBezTo>
                      <a:cubicBezTo>
                        <a:pt x="191" y="87"/>
                        <a:pt x="188" y="86"/>
                        <a:pt x="185" y="87"/>
                      </a:cubicBezTo>
                      <a:cubicBezTo>
                        <a:pt x="185" y="87"/>
                        <a:pt x="111" y="125"/>
                        <a:pt x="107" y="127"/>
                      </a:cubicBezTo>
                      <a:cubicBezTo>
                        <a:pt x="103" y="126"/>
                        <a:pt x="8" y="92"/>
                        <a:pt x="8" y="92"/>
                      </a:cubicBezTo>
                      <a:cubicBezTo>
                        <a:pt x="5" y="91"/>
                        <a:pt x="2" y="93"/>
                        <a:pt x="1" y="96"/>
                      </a:cubicBezTo>
                      <a:cubicBezTo>
                        <a:pt x="0" y="100"/>
                        <a:pt x="1" y="103"/>
                        <a:pt x="4" y="104"/>
                      </a:cubicBezTo>
                      <a:close/>
                      <a:moveTo>
                        <a:pt x="185" y="119"/>
                      </a:moveTo>
                      <a:cubicBezTo>
                        <a:pt x="185" y="119"/>
                        <a:pt x="110" y="156"/>
                        <a:pt x="107" y="158"/>
                      </a:cubicBezTo>
                      <a:cubicBezTo>
                        <a:pt x="102" y="157"/>
                        <a:pt x="8" y="124"/>
                        <a:pt x="8" y="124"/>
                      </a:cubicBezTo>
                      <a:cubicBezTo>
                        <a:pt x="5" y="122"/>
                        <a:pt x="2" y="124"/>
                        <a:pt x="1" y="127"/>
                      </a:cubicBezTo>
                      <a:cubicBezTo>
                        <a:pt x="0" y="131"/>
                        <a:pt x="1" y="134"/>
                        <a:pt x="4" y="135"/>
                      </a:cubicBezTo>
                      <a:cubicBezTo>
                        <a:pt x="105" y="171"/>
                        <a:pt x="105" y="171"/>
                        <a:pt x="105" y="171"/>
                      </a:cubicBezTo>
                      <a:cubicBezTo>
                        <a:pt x="107" y="171"/>
                        <a:pt x="108" y="171"/>
                        <a:pt x="109" y="170"/>
                      </a:cubicBezTo>
                      <a:cubicBezTo>
                        <a:pt x="190" y="130"/>
                        <a:pt x="190" y="130"/>
                        <a:pt x="190" y="130"/>
                      </a:cubicBezTo>
                      <a:cubicBezTo>
                        <a:pt x="192" y="128"/>
                        <a:pt x="194" y="125"/>
                        <a:pt x="192" y="121"/>
                      </a:cubicBezTo>
                      <a:cubicBezTo>
                        <a:pt x="191" y="118"/>
                        <a:pt x="188" y="117"/>
                        <a:pt x="185" y="1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88883" tIns="324000" rIns="88883" bIns="4444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28" name="그룹 27">
                  <a:extLst>
                    <a:ext uri="{FF2B5EF4-FFF2-40B4-BE49-F238E27FC236}">
                      <a16:creationId xmlns:a16="http://schemas.microsoft.com/office/drawing/2014/main" id="{18598377-AF49-99D3-80A5-81019ED4746D}"/>
                    </a:ext>
                  </a:extLst>
                </p:cNvPr>
                <p:cNvGrpSpPr/>
                <p:nvPr/>
              </p:nvGrpSpPr>
              <p:grpSpPr>
                <a:xfrm>
                  <a:off x="10871686" y="1824038"/>
                  <a:ext cx="142875" cy="142875"/>
                  <a:chOff x="9339136" y="1347788"/>
                  <a:chExt cx="254000" cy="254000"/>
                </a:xfrm>
              </p:grpSpPr>
              <p:sp>
                <p:nvSpPr>
                  <p:cNvPr id="29" name="타원 28">
                    <a:extLst>
                      <a:ext uri="{FF2B5EF4-FFF2-40B4-BE49-F238E27FC236}">
                        <a16:creationId xmlns:a16="http://schemas.microsoft.com/office/drawing/2014/main" id="{5238A27C-B3E9-5166-29AD-81116090B20B}"/>
                      </a:ext>
                    </a:extLst>
                  </p:cNvPr>
                  <p:cNvSpPr/>
                  <p:nvPr/>
                </p:nvSpPr>
                <p:spPr>
                  <a:xfrm>
                    <a:off x="9339136" y="1347788"/>
                    <a:ext cx="254000" cy="254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324000" rIns="0" bIns="0" rtlCol="0" anchor="ctr"/>
                  <a:lstStyle/>
                  <a:p>
                    <a:pPr algn="ctr"/>
                    <a:endParaRPr lang="ko-KR" altLang="en-US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30" name="그룹 29">
                    <a:extLst>
                      <a:ext uri="{FF2B5EF4-FFF2-40B4-BE49-F238E27FC236}">
                        <a16:creationId xmlns:a16="http://schemas.microsoft.com/office/drawing/2014/main" id="{3E1281D1-199D-F9DD-8C7A-BBF3F6BCBBEA}"/>
                      </a:ext>
                    </a:extLst>
                  </p:cNvPr>
                  <p:cNvGrpSpPr/>
                  <p:nvPr/>
                </p:nvGrpSpPr>
                <p:grpSpPr>
                  <a:xfrm>
                    <a:off x="9388222" y="1384598"/>
                    <a:ext cx="155828" cy="180380"/>
                    <a:chOff x="657828" y="2778289"/>
                    <a:chExt cx="608340" cy="704187"/>
                  </a:xfrm>
                  <a:solidFill>
                    <a:schemeClr val="accent4">
                      <a:lumMod val="60000"/>
                      <a:lumOff val="40000"/>
                    </a:schemeClr>
                  </a:solidFill>
                </p:grpSpPr>
                <p:sp>
                  <p:nvSpPr>
                    <p:cNvPr id="31" name="Freeform 30" descr="ⓒDesigned by 홍은지 디자이너">
                      <a:extLst>
                        <a:ext uri="{FF2B5EF4-FFF2-40B4-BE49-F238E27FC236}">
                          <a16:creationId xmlns:a16="http://schemas.microsoft.com/office/drawing/2014/main" id="{E1E9544D-3C0E-B50A-6786-E69E0358D3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2700000">
                      <a:off x="728114" y="2956603"/>
                      <a:ext cx="455587" cy="596159"/>
                    </a:xfrm>
                    <a:custGeom>
                      <a:avLst/>
                      <a:gdLst>
                        <a:gd name="T0" fmla="*/ 714 w 931"/>
                        <a:gd name="T1" fmla="*/ 21 h 1215"/>
                        <a:gd name="T2" fmla="*/ 705 w 931"/>
                        <a:gd name="T3" fmla="*/ 101 h 1215"/>
                        <a:gd name="T4" fmla="*/ 815 w 931"/>
                        <a:gd name="T5" fmla="*/ 421 h 1215"/>
                        <a:gd name="T6" fmla="*/ 297 w 931"/>
                        <a:gd name="T7" fmla="*/ 941 h 1215"/>
                        <a:gd name="T8" fmla="*/ 215 w 931"/>
                        <a:gd name="T9" fmla="*/ 935 h 1215"/>
                        <a:gd name="T10" fmla="*/ 270 w 931"/>
                        <a:gd name="T11" fmla="*/ 882 h 1215"/>
                        <a:gd name="T12" fmla="*/ 270 w 931"/>
                        <a:gd name="T13" fmla="*/ 802 h 1215"/>
                        <a:gd name="T14" fmla="*/ 190 w 931"/>
                        <a:gd name="T15" fmla="*/ 802 h 1215"/>
                        <a:gd name="T16" fmla="*/ 0 w 931"/>
                        <a:gd name="T17" fmla="*/ 989 h 1215"/>
                        <a:gd name="T18" fmla="*/ 188 w 931"/>
                        <a:gd name="T19" fmla="*/ 1196 h 1215"/>
                        <a:gd name="T20" fmla="*/ 230 w 931"/>
                        <a:gd name="T21" fmla="*/ 1215 h 1215"/>
                        <a:gd name="T22" fmla="*/ 268 w 931"/>
                        <a:gd name="T23" fmla="*/ 1200 h 1215"/>
                        <a:gd name="T24" fmla="*/ 272 w 931"/>
                        <a:gd name="T25" fmla="*/ 1120 h 1215"/>
                        <a:gd name="T26" fmla="*/ 213 w 931"/>
                        <a:gd name="T27" fmla="*/ 1049 h 1215"/>
                        <a:gd name="T28" fmla="*/ 297 w 931"/>
                        <a:gd name="T29" fmla="*/ 1055 h 1215"/>
                        <a:gd name="T30" fmla="*/ 931 w 931"/>
                        <a:gd name="T31" fmla="*/ 421 h 1215"/>
                        <a:gd name="T32" fmla="*/ 796 w 931"/>
                        <a:gd name="T33" fmla="*/ 30 h 1215"/>
                        <a:gd name="T34" fmla="*/ 714 w 931"/>
                        <a:gd name="T35" fmla="*/ 21 h 12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931" h="1215">
                          <a:moveTo>
                            <a:pt x="714" y="21"/>
                          </a:moveTo>
                          <a:cubicBezTo>
                            <a:pt x="689" y="40"/>
                            <a:pt x="686" y="76"/>
                            <a:pt x="705" y="101"/>
                          </a:cubicBezTo>
                          <a:cubicBezTo>
                            <a:pt x="777" y="192"/>
                            <a:pt x="815" y="305"/>
                            <a:pt x="815" y="421"/>
                          </a:cubicBezTo>
                          <a:cubicBezTo>
                            <a:pt x="815" y="707"/>
                            <a:pt x="583" y="941"/>
                            <a:pt x="297" y="941"/>
                          </a:cubicBezTo>
                          <a:cubicBezTo>
                            <a:pt x="270" y="941"/>
                            <a:pt x="242" y="939"/>
                            <a:pt x="215" y="935"/>
                          </a:cubicBezTo>
                          <a:cubicBezTo>
                            <a:pt x="270" y="882"/>
                            <a:pt x="270" y="882"/>
                            <a:pt x="270" y="882"/>
                          </a:cubicBezTo>
                          <a:cubicBezTo>
                            <a:pt x="293" y="859"/>
                            <a:pt x="293" y="823"/>
                            <a:pt x="270" y="802"/>
                          </a:cubicBezTo>
                          <a:cubicBezTo>
                            <a:pt x="247" y="779"/>
                            <a:pt x="211" y="779"/>
                            <a:pt x="190" y="802"/>
                          </a:cubicBezTo>
                          <a:cubicBezTo>
                            <a:pt x="0" y="989"/>
                            <a:pt x="0" y="989"/>
                            <a:pt x="0" y="989"/>
                          </a:cubicBezTo>
                          <a:cubicBezTo>
                            <a:pt x="188" y="1196"/>
                            <a:pt x="188" y="1196"/>
                            <a:pt x="188" y="1196"/>
                          </a:cubicBezTo>
                          <a:cubicBezTo>
                            <a:pt x="200" y="1210"/>
                            <a:pt x="215" y="1215"/>
                            <a:pt x="230" y="1215"/>
                          </a:cubicBezTo>
                          <a:cubicBezTo>
                            <a:pt x="244" y="1215"/>
                            <a:pt x="257" y="1210"/>
                            <a:pt x="268" y="1200"/>
                          </a:cubicBezTo>
                          <a:cubicBezTo>
                            <a:pt x="291" y="1179"/>
                            <a:pt x="293" y="1143"/>
                            <a:pt x="272" y="1120"/>
                          </a:cubicBezTo>
                          <a:cubicBezTo>
                            <a:pt x="213" y="1049"/>
                            <a:pt x="213" y="1049"/>
                            <a:pt x="213" y="1049"/>
                          </a:cubicBezTo>
                          <a:cubicBezTo>
                            <a:pt x="240" y="1053"/>
                            <a:pt x="268" y="1055"/>
                            <a:pt x="297" y="1055"/>
                          </a:cubicBezTo>
                          <a:cubicBezTo>
                            <a:pt x="646" y="1055"/>
                            <a:pt x="931" y="771"/>
                            <a:pt x="931" y="421"/>
                          </a:cubicBezTo>
                          <a:cubicBezTo>
                            <a:pt x="931" y="278"/>
                            <a:pt x="884" y="143"/>
                            <a:pt x="796" y="30"/>
                          </a:cubicBezTo>
                          <a:cubicBezTo>
                            <a:pt x="775" y="6"/>
                            <a:pt x="739" y="0"/>
                            <a:pt x="714" y="2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32400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2" name="Freeform 31" descr="ⓒDesigned by 홍은지 디자이너">
                      <a:extLst>
                        <a:ext uri="{FF2B5EF4-FFF2-40B4-BE49-F238E27FC236}">
                          <a16:creationId xmlns:a16="http://schemas.microsoft.com/office/drawing/2014/main" id="{D344FFAA-0525-C6C0-CABF-6E2A93E3C12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2700000">
                      <a:off x="745376" y="2709697"/>
                      <a:ext cx="452200" cy="589384"/>
                    </a:xfrm>
                    <a:custGeom>
                      <a:avLst/>
                      <a:gdLst>
                        <a:gd name="T0" fmla="*/ 173 w 922"/>
                        <a:gd name="T1" fmla="*/ 1202 h 1202"/>
                        <a:gd name="T2" fmla="*/ 207 w 922"/>
                        <a:gd name="T3" fmla="*/ 1190 h 1202"/>
                        <a:gd name="T4" fmla="*/ 219 w 922"/>
                        <a:gd name="T5" fmla="*/ 1110 h 1202"/>
                        <a:gd name="T6" fmla="*/ 112 w 922"/>
                        <a:gd name="T7" fmla="*/ 796 h 1202"/>
                        <a:gd name="T8" fmla="*/ 632 w 922"/>
                        <a:gd name="T9" fmla="*/ 276 h 1202"/>
                        <a:gd name="T10" fmla="*/ 706 w 922"/>
                        <a:gd name="T11" fmla="*/ 282 h 1202"/>
                        <a:gd name="T12" fmla="*/ 651 w 922"/>
                        <a:gd name="T13" fmla="*/ 335 h 1202"/>
                        <a:gd name="T14" fmla="*/ 651 w 922"/>
                        <a:gd name="T15" fmla="*/ 415 h 1202"/>
                        <a:gd name="T16" fmla="*/ 691 w 922"/>
                        <a:gd name="T17" fmla="*/ 432 h 1202"/>
                        <a:gd name="T18" fmla="*/ 731 w 922"/>
                        <a:gd name="T19" fmla="*/ 415 h 1202"/>
                        <a:gd name="T20" fmla="*/ 922 w 922"/>
                        <a:gd name="T21" fmla="*/ 228 h 1202"/>
                        <a:gd name="T22" fmla="*/ 735 w 922"/>
                        <a:gd name="T23" fmla="*/ 24 h 1202"/>
                        <a:gd name="T24" fmla="*/ 655 w 922"/>
                        <a:gd name="T25" fmla="*/ 21 h 1202"/>
                        <a:gd name="T26" fmla="*/ 651 w 922"/>
                        <a:gd name="T27" fmla="*/ 101 h 1202"/>
                        <a:gd name="T28" fmla="*/ 712 w 922"/>
                        <a:gd name="T29" fmla="*/ 167 h 1202"/>
                        <a:gd name="T30" fmla="*/ 634 w 922"/>
                        <a:gd name="T31" fmla="*/ 162 h 1202"/>
                        <a:gd name="T32" fmla="*/ 0 w 922"/>
                        <a:gd name="T33" fmla="*/ 796 h 1202"/>
                        <a:gd name="T34" fmla="*/ 129 w 922"/>
                        <a:gd name="T35" fmla="*/ 1179 h 1202"/>
                        <a:gd name="T36" fmla="*/ 173 w 922"/>
                        <a:gd name="T37" fmla="*/ 1202 h 12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922" h="1202">
                          <a:moveTo>
                            <a:pt x="173" y="1202"/>
                          </a:moveTo>
                          <a:cubicBezTo>
                            <a:pt x="184" y="1202"/>
                            <a:pt x="198" y="1198"/>
                            <a:pt x="207" y="1190"/>
                          </a:cubicBezTo>
                          <a:cubicBezTo>
                            <a:pt x="232" y="1171"/>
                            <a:pt x="238" y="1135"/>
                            <a:pt x="219" y="1110"/>
                          </a:cubicBezTo>
                          <a:cubicBezTo>
                            <a:pt x="148" y="1019"/>
                            <a:pt x="112" y="910"/>
                            <a:pt x="112" y="796"/>
                          </a:cubicBezTo>
                          <a:cubicBezTo>
                            <a:pt x="112" y="510"/>
                            <a:pt x="344" y="276"/>
                            <a:pt x="632" y="276"/>
                          </a:cubicBezTo>
                          <a:cubicBezTo>
                            <a:pt x="657" y="276"/>
                            <a:pt x="682" y="278"/>
                            <a:pt x="706" y="282"/>
                          </a:cubicBezTo>
                          <a:cubicBezTo>
                            <a:pt x="651" y="335"/>
                            <a:pt x="651" y="335"/>
                            <a:pt x="651" y="335"/>
                          </a:cubicBezTo>
                          <a:cubicBezTo>
                            <a:pt x="628" y="358"/>
                            <a:pt x="628" y="394"/>
                            <a:pt x="651" y="415"/>
                          </a:cubicBezTo>
                          <a:cubicBezTo>
                            <a:pt x="662" y="426"/>
                            <a:pt x="678" y="432"/>
                            <a:pt x="691" y="432"/>
                          </a:cubicBezTo>
                          <a:cubicBezTo>
                            <a:pt x="706" y="432"/>
                            <a:pt x="720" y="426"/>
                            <a:pt x="731" y="415"/>
                          </a:cubicBezTo>
                          <a:cubicBezTo>
                            <a:pt x="922" y="228"/>
                            <a:pt x="922" y="228"/>
                            <a:pt x="922" y="228"/>
                          </a:cubicBezTo>
                          <a:cubicBezTo>
                            <a:pt x="735" y="24"/>
                            <a:pt x="735" y="24"/>
                            <a:pt x="735" y="24"/>
                          </a:cubicBezTo>
                          <a:cubicBezTo>
                            <a:pt x="714" y="2"/>
                            <a:pt x="678" y="0"/>
                            <a:pt x="655" y="21"/>
                          </a:cubicBezTo>
                          <a:cubicBezTo>
                            <a:pt x="632" y="42"/>
                            <a:pt x="630" y="78"/>
                            <a:pt x="651" y="101"/>
                          </a:cubicBezTo>
                          <a:cubicBezTo>
                            <a:pt x="712" y="167"/>
                            <a:pt x="712" y="167"/>
                            <a:pt x="712" y="167"/>
                          </a:cubicBezTo>
                          <a:cubicBezTo>
                            <a:pt x="685" y="163"/>
                            <a:pt x="661" y="162"/>
                            <a:pt x="634" y="162"/>
                          </a:cubicBezTo>
                          <a:cubicBezTo>
                            <a:pt x="285" y="162"/>
                            <a:pt x="0" y="445"/>
                            <a:pt x="0" y="796"/>
                          </a:cubicBezTo>
                          <a:cubicBezTo>
                            <a:pt x="0" y="935"/>
                            <a:pt x="43" y="1068"/>
                            <a:pt x="129" y="1179"/>
                          </a:cubicBezTo>
                          <a:cubicBezTo>
                            <a:pt x="139" y="1194"/>
                            <a:pt x="156" y="1202"/>
                            <a:pt x="173" y="1202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32400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ko-KR" altLang="en-US"/>
                    </a:p>
                  </p:txBody>
                </p:sp>
              </p:grpSp>
            </p:grpSp>
          </p:grpSp>
        </p:grpSp>
        <p:grpSp>
          <p:nvGrpSpPr>
            <p:cNvPr id="79" name="그룹 78">
              <a:extLst>
                <a:ext uri="{FF2B5EF4-FFF2-40B4-BE49-F238E27FC236}">
                  <a16:creationId xmlns:a16="http://schemas.microsoft.com/office/drawing/2014/main" id="{AAF63A45-ABAB-AB07-4D5D-13EAB137C0F1}"/>
                </a:ext>
              </a:extLst>
            </p:cNvPr>
            <p:cNvGrpSpPr/>
            <p:nvPr/>
          </p:nvGrpSpPr>
          <p:grpSpPr>
            <a:xfrm>
              <a:off x="878312" y="2087672"/>
              <a:ext cx="993862" cy="453377"/>
              <a:chOff x="9912509" y="2128325"/>
              <a:chExt cx="1590358" cy="725485"/>
            </a:xfrm>
          </p:grpSpPr>
          <p:sp>
            <p:nvSpPr>
              <p:cNvPr id="76" name="사각형: 둥근 모서리 75">
                <a:extLst>
                  <a:ext uri="{FF2B5EF4-FFF2-40B4-BE49-F238E27FC236}">
                    <a16:creationId xmlns:a16="http://schemas.microsoft.com/office/drawing/2014/main" id="{CD79D168-88CE-C4FE-CC4F-58ADB923983F}"/>
                  </a:ext>
                </a:extLst>
              </p:cNvPr>
              <p:cNvSpPr/>
              <p:nvPr/>
            </p:nvSpPr>
            <p:spPr>
              <a:xfrm>
                <a:off x="9912509" y="2128325"/>
                <a:ext cx="1590358" cy="725485"/>
              </a:xfrm>
              <a:prstGeom prst="roundRect">
                <a:avLst>
                  <a:gd name="adj" fmla="val 12405"/>
                </a:avLst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pic>
            <p:nvPicPr>
              <p:cNvPr id="77" name="Picture 6" descr="ansible - 자동화의 시작">
                <a:extLst>
                  <a:ext uri="{FF2B5EF4-FFF2-40B4-BE49-F238E27FC236}">
                    <a16:creationId xmlns:a16="http://schemas.microsoft.com/office/drawing/2014/main" id="{95F3261A-C3CC-C3EC-E810-A428AB7309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41132" y="2219758"/>
                <a:ext cx="618378" cy="4896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4" descr="Terraform을 활용한 IaC 맛보기">
                <a:extLst>
                  <a:ext uri="{FF2B5EF4-FFF2-40B4-BE49-F238E27FC236}">
                    <a16:creationId xmlns:a16="http://schemas.microsoft.com/office/drawing/2014/main" id="{46676199-ABAD-C7B7-A7FC-DBBD382F6C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3261" y="2174500"/>
                <a:ext cx="580981" cy="580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A5C0BF0E-46FD-7F5E-1BA0-B2300682E1F3}"/>
                </a:ext>
              </a:extLst>
            </p:cNvPr>
            <p:cNvGrpSpPr/>
            <p:nvPr/>
          </p:nvGrpSpPr>
          <p:grpSpPr>
            <a:xfrm>
              <a:off x="2062854" y="4073625"/>
              <a:ext cx="681776" cy="241918"/>
              <a:chOff x="938832" y="5542488"/>
              <a:chExt cx="1090963" cy="387112"/>
            </a:xfrm>
          </p:grpSpPr>
          <p:sp>
            <p:nvSpPr>
              <p:cNvPr id="80" name="사각형: 둥근 모서리 79">
                <a:extLst>
                  <a:ext uri="{FF2B5EF4-FFF2-40B4-BE49-F238E27FC236}">
                    <a16:creationId xmlns:a16="http://schemas.microsoft.com/office/drawing/2014/main" id="{66FD0CE6-57BB-5C33-61EB-AC81337B48CB}"/>
                  </a:ext>
                </a:extLst>
              </p:cNvPr>
              <p:cNvSpPr/>
              <p:nvPr/>
            </p:nvSpPr>
            <p:spPr>
              <a:xfrm>
                <a:off x="938832" y="5542488"/>
                <a:ext cx="1090963" cy="387112"/>
              </a:xfrm>
              <a:prstGeom prst="roundRect">
                <a:avLst>
                  <a:gd name="adj" fmla="val 19408"/>
                </a:avLst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pic>
            <p:nvPicPr>
              <p:cNvPr id="81" name="Picture 2" descr="MaaS (Metal as a Service) 소개">
                <a:extLst>
                  <a:ext uri="{FF2B5EF4-FFF2-40B4-BE49-F238E27FC236}">
                    <a16:creationId xmlns:a16="http://schemas.microsoft.com/office/drawing/2014/main" id="{88263EB5-C0E1-2321-6742-E0C9CA26DA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71" b="34071"/>
              <a:stretch/>
            </p:blipFill>
            <p:spPr bwMode="auto">
              <a:xfrm>
                <a:off x="1173364" y="5640761"/>
                <a:ext cx="621896" cy="1905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5" name="그룹 104">
              <a:extLst>
                <a:ext uri="{FF2B5EF4-FFF2-40B4-BE49-F238E27FC236}">
                  <a16:creationId xmlns:a16="http://schemas.microsoft.com/office/drawing/2014/main" id="{35B17208-6AC1-F7BB-412C-24FAD20FBB2C}"/>
                </a:ext>
              </a:extLst>
            </p:cNvPr>
            <p:cNvGrpSpPr/>
            <p:nvPr/>
          </p:nvGrpSpPr>
          <p:grpSpPr>
            <a:xfrm>
              <a:off x="1957062" y="2684658"/>
              <a:ext cx="527949" cy="453377"/>
              <a:chOff x="1733542" y="1744858"/>
              <a:chExt cx="527949" cy="453377"/>
            </a:xfrm>
          </p:grpSpPr>
          <p:sp>
            <p:nvSpPr>
              <p:cNvPr id="102" name="사각형: 둥근 모서리 101">
                <a:extLst>
                  <a:ext uri="{FF2B5EF4-FFF2-40B4-BE49-F238E27FC236}">
                    <a16:creationId xmlns:a16="http://schemas.microsoft.com/office/drawing/2014/main" id="{84C09629-0DB9-55D8-064C-00AE45BA9AB9}"/>
                  </a:ext>
                </a:extLst>
              </p:cNvPr>
              <p:cNvSpPr/>
              <p:nvPr/>
            </p:nvSpPr>
            <p:spPr>
              <a:xfrm>
                <a:off x="1733542" y="1744858"/>
                <a:ext cx="527949" cy="453377"/>
              </a:xfrm>
              <a:prstGeom prst="roundRect">
                <a:avLst>
                  <a:gd name="adj" fmla="val 12405"/>
                </a:avLst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pic>
            <p:nvPicPr>
              <p:cNvPr id="103" name="Picture 6" descr="ansible - 자동화의 시작">
                <a:extLst>
                  <a:ext uri="{FF2B5EF4-FFF2-40B4-BE49-F238E27FC236}">
                    <a16:creationId xmlns:a16="http://schemas.microsoft.com/office/drawing/2014/main" id="{1787665C-563B-383D-0E22-8538A2DEC5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622" y="1803413"/>
                <a:ext cx="386443" cy="305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BECBFBD-2C3C-18EA-D392-2D05E80A3AEB}"/>
                </a:ext>
              </a:extLst>
            </p:cNvPr>
            <p:cNvSpPr txBox="1"/>
            <p:nvPr/>
          </p:nvSpPr>
          <p:spPr>
            <a:xfrm>
              <a:off x="2223320" y="1586760"/>
              <a:ext cx="1812997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Overlay Network Verification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103EC07-4723-4ADC-5D4E-39B6561DA3F6}"/>
                </a:ext>
              </a:extLst>
            </p:cNvPr>
            <p:cNvSpPr txBox="1"/>
            <p:nvPr/>
          </p:nvSpPr>
          <p:spPr>
            <a:xfrm>
              <a:off x="2483007" y="2084600"/>
              <a:ext cx="1553310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VM and NW provisioning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4BD0E12-E730-987B-33BD-E6E49746016A}"/>
                </a:ext>
              </a:extLst>
            </p:cNvPr>
            <p:cNvSpPr txBox="1"/>
            <p:nvPr/>
          </p:nvSpPr>
          <p:spPr>
            <a:xfrm>
              <a:off x="2539111" y="2821200"/>
              <a:ext cx="1497206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OpenStack Deployment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DA60990-6A7F-549E-128C-3C219E4F3922}"/>
                </a:ext>
              </a:extLst>
            </p:cNvPr>
            <p:cNvSpPr txBox="1"/>
            <p:nvPr/>
          </p:nvSpPr>
          <p:spPr>
            <a:xfrm>
              <a:off x="2853301" y="3288275"/>
              <a:ext cx="118301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OS Config</a:t>
              </a:r>
              <a:br>
                <a:rPr lang="en-US" altLang="ko-KR" sz="9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</a:br>
              <a:r>
                <a:rPr lang="en-US" altLang="ko-KR" sz="9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(IP tunning, repository)</a:t>
              </a:r>
              <a:endPara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117" name="그룹 116">
              <a:extLst>
                <a:ext uri="{FF2B5EF4-FFF2-40B4-BE49-F238E27FC236}">
                  <a16:creationId xmlns:a16="http://schemas.microsoft.com/office/drawing/2014/main" id="{1017D90F-312F-582E-DC36-1E19CAACDF19}"/>
                </a:ext>
              </a:extLst>
            </p:cNvPr>
            <p:cNvGrpSpPr/>
            <p:nvPr/>
          </p:nvGrpSpPr>
          <p:grpSpPr>
            <a:xfrm>
              <a:off x="2062854" y="3390294"/>
              <a:ext cx="527949" cy="453377"/>
              <a:chOff x="1839334" y="1744374"/>
              <a:chExt cx="527949" cy="453377"/>
            </a:xfrm>
          </p:grpSpPr>
          <p:sp>
            <p:nvSpPr>
              <p:cNvPr id="118" name="사각형: 둥근 모서리 117">
                <a:extLst>
                  <a:ext uri="{FF2B5EF4-FFF2-40B4-BE49-F238E27FC236}">
                    <a16:creationId xmlns:a16="http://schemas.microsoft.com/office/drawing/2014/main" id="{7B9A9A38-F2E6-ADC9-CDAA-FA918F33D49A}"/>
                  </a:ext>
                </a:extLst>
              </p:cNvPr>
              <p:cNvSpPr/>
              <p:nvPr/>
            </p:nvSpPr>
            <p:spPr>
              <a:xfrm>
                <a:off x="1839334" y="1744374"/>
                <a:ext cx="527949" cy="453377"/>
              </a:xfrm>
              <a:prstGeom prst="roundRect">
                <a:avLst>
                  <a:gd name="adj" fmla="val 12405"/>
                </a:avLst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pic>
            <p:nvPicPr>
              <p:cNvPr id="119" name="Picture 6" descr="ansible - 자동화의 시작">
                <a:extLst>
                  <a:ext uri="{FF2B5EF4-FFF2-40B4-BE49-F238E27FC236}">
                    <a16:creationId xmlns:a16="http://schemas.microsoft.com/office/drawing/2014/main" id="{D92AA21A-2A05-9151-3B52-EC2788E59D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0087" y="1801513"/>
                <a:ext cx="386443" cy="305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CC1F9FB-E2C2-CC1B-3DA1-BD0A85F855E4}"/>
                </a:ext>
              </a:extLst>
            </p:cNvPr>
            <p:cNvSpPr txBox="1"/>
            <p:nvPr/>
          </p:nvSpPr>
          <p:spPr>
            <a:xfrm>
              <a:off x="2709031" y="3953755"/>
              <a:ext cx="1327286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Host OS Provisioning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9A4F559-60CF-4067-6ACB-7DEFEF155A36}"/>
                </a:ext>
              </a:extLst>
            </p:cNvPr>
            <p:cNvSpPr txBox="1"/>
            <p:nvPr/>
          </p:nvSpPr>
          <p:spPr>
            <a:xfrm>
              <a:off x="2927039" y="5172955"/>
              <a:ext cx="110927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X86 Server </a:t>
              </a:r>
              <a:r>
                <a:rPr lang="en-US" altLang="ko-KR" sz="11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mgmt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55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15601C-625C-F99C-F33F-0690F56E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635760"/>
            <a:ext cx="5560818" cy="387798"/>
          </a:xfrm>
        </p:spPr>
        <p:txBody>
          <a:bodyPr/>
          <a:lstStyle/>
          <a:p>
            <a:r>
              <a:rPr lang="en-US" altLang="ko-KR" dirty="0"/>
              <a:t>Okestro-automation – Operation</a:t>
            </a:r>
            <a:endParaRPr lang="ko-KR" altLang="en-US" dirty="0"/>
          </a:p>
        </p:txBody>
      </p:sp>
      <p:grpSp>
        <p:nvGrpSpPr>
          <p:cNvPr id="191" name="그룹 190">
            <a:extLst>
              <a:ext uri="{FF2B5EF4-FFF2-40B4-BE49-F238E27FC236}">
                <a16:creationId xmlns:a16="http://schemas.microsoft.com/office/drawing/2014/main" id="{3D131349-9B76-B58E-682A-9AA51FA77028}"/>
              </a:ext>
            </a:extLst>
          </p:cNvPr>
          <p:cNvGrpSpPr/>
          <p:nvPr/>
        </p:nvGrpSpPr>
        <p:grpSpPr>
          <a:xfrm>
            <a:off x="413689" y="1554204"/>
            <a:ext cx="11190936" cy="4706499"/>
            <a:chOff x="413689" y="1554204"/>
            <a:chExt cx="11190936" cy="4706499"/>
          </a:xfrm>
        </p:grpSpPr>
        <p:sp>
          <p:nvSpPr>
            <p:cNvPr id="97" name="타원 96">
              <a:extLst>
                <a:ext uri="{FF2B5EF4-FFF2-40B4-BE49-F238E27FC236}">
                  <a16:creationId xmlns:a16="http://schemas.microsoft.com/office/drawing/2014/main" id="{73BB1A28-0DC8-CBE9-80D4-7BEBE18D3BC8}"/>
                </a:ext>
              </a:extLst>
            </p:cNvPr>
            <p:cNvSpPr/>
            <p:nvPr/>
          </p:nvSpPr>
          <p:spPr>
            <a:xfrm>
              <a:off x="413689" y="2932927"/>
              <a:ext cx="1717040" cy="1717040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39600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altLang="ko-KR" sz="14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329FE6D6-3F6C-6509-4074-88A819C4BB55}"/>
                </a:ext>
              </a:extLst>
            </p:cNvPr>
            <p:cNvGrpSpPr/>
            <p:nvPr/>
          </p:nvGrpSpPr>
          <p:grpSpPr>
            <a:xfrm>
              <a:off x="6072507" y="1864140"/>
              <a:ext cx="5532118" cy="818426"/>
              <a:chOff x="6072507" y="1864140"/>
              <a:chExt cx="5532118" cy="818426"/>
            </a:xfrm>
          </p:grpSpPr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C8BD9954-D7FA-EEFE-27D2-58AD5B48B809}"/>
                  </a:ext>
                </a:extLst>
              </p:cNvPr>
              <p:cNvGrpSpPr/>
              <p:nvPr/>
            </p:nvGrpSpPr>
            <p:grpSpPr>
              <a:xfrm>
                <a:off x="6072507" y="1864140"/>
                <a:ext cx="1205452" cy="818426"/>
                <a:chOff x="3820794" y="2643391"/>
                <a:chExt cx="992506" cy="673849"/>
              </a:xfrm>
            </p:grpSpPr>
            <p:grpSp>
              <p:nvGrpSpPr>
                <p:cNvPr id="17" name="그룹 16">
                  <a:extLst>
                    <a:ext uri="{FF2B5EF4-FFF2-40B4-BE49-F238E27FC236}">
                      <a16:creationId xmlns:a16="http://schemas.microsoft.com/office/drawing/2014/main" id="{1151107D-156F-BDDA-7D43-704BA3A90403}"/>
                    </a:ext>
                  </a:extLst>
                </p:cNvPr>
                <p:cNvGrpSpPr/>
                <p:nvPr/>
              </p:nvGrpSpPr>
              <p:grpSpPr>
                <a:xfrm>
                  <a:off x="3820794" y="2643391"/>
                  <a:ext cx="992506" cy="673849"/>
                  <a:chOff x="3560935" y="2643391"/>
                  <a:chExt cx="1512222" cy="673849"/>
                </a:xfrm>
              </p:grpSpPr>
              <p:sp>
                <p:nvSpPr>
                  <p:cNvPr id="15" name="직사각형 14">
                    <a:extLst>
                      <a:ext uri="{FF2B5EF4-FFF2-40B4-BE49-F238E27FC236}">
                        <a16:creationId xmlns:a16="http://schemas.microsoft.com/office/drawing/2014/main" id="{C506C3FA-26E4-2378-91AD-B9C6CF6CD310}"/>
                      </a:ext>
                    </a:extLst>
                  </p:cNvPr>
                  <p:cNvSpPr/>
                  <p:nvPr/>
                </p:nvSpPr>
                <p:spPr>
                  <a:xfrm>
                    <a:off x="3560935" y="2643391"/>
                    <a:ext cx="1512222" cy="673849"/>
                  </a:xfrm>
                  <a:prstGeom prst="rect">
                    <a:avLst/>
                  </a:prstGeom>
                  <a:solidFill>
                    <a:schemeClr val="accent6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72000" rIns="0" bIns="0" rtlCol="0" anchor="t"/>
                  <a:lstStyle/>
                  <a:p>
                    <a:pPr algn="ctr"/>
                    <a:r>
                      <a:rPr lang="en-US" altLang="ko-KR" sz="1050" b="1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</a:rPr>
                      <a:t>postgre DB</a:t>
                    </a:r>
                  </a:p>
                </p:txBody>
              </p:sp>
              <p:sp>
                <p:nvSpPr>
                  <p:cNvPr id="16" name="직사각형 15">
                    <a:extLst>
                      <a:ext uri="{FF2B5EF4-FFF2-40B4-BE49-F238E27FC236}">
                        <a16:creationId xmlns:a16="http://schemas.microsoft.com/office/drawing/2014/main" id="{591B9E48-A49A-50A1-429B-808D9D7493D6}"/>
                      </a:ext>
                    </a:extLst>
                  </p:cNvPr>
                  <p:cNvSpPr/>
                  <p:nvPr/>
                </p:nvSpPr>
                <p:spPr>
                  <a:xfrm>
                    <a:off x="3679834" y="2894348"/>
                    <a:ext cx="1274428" cy="360549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endParaRPr lang="en-US" altLang="ko-KR" sz="10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p:grpSp>
            <p:pic>
              <p:nvPicPr>
                <p:cNvPr id="18" name="Picture 2" descr="Beginner's Guide: How To Install Ubuntu Linux 18.04 LTS">
                  <a:extLst>
                    <a:ext uri="{FF2B5EF4-FFF2-40B4-BE49-F238E27FC236}">
                      <a16:creationId xmlns:a16="http://schemas.microsoft.com/office/drawing/2014/main" id="{5BEB7449-517F-A73D-F043-9D8668537D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584" b="9584"/>
                <a:stretch/>
              </p:blipFill>
              <p:spPr bwMode="auto">
                <a:xfrm>
                  <a:off x="4078885" y="2939447"/>
                  <a:ext cx="493256" cy="28223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10C48AFA-6CE2-7A84-73E5-18EA3760F223}"/>
                  </a:ext>
                </a:extLst>
              </p:cNvPr>
              <p:cNvGrpSpPr/>
              <p:nvPr/>
            </p:nvGrpSpPr>
            <p:grpSpPr>
              <a:xfrm>
                <a:off x="7514729" y="1864140"/>
                <a:ext cx="1205452" cy="818426"/>
                <a:chOff x="3820794" y="2643391"/>
                <a:chExt cx="992506" cy="673849"/>
              </a:xfrm>
            </p:grpSpPr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8AE054D1-F8B9-2869-BA02-D0FB1876380E}"/>
                    </a:ext>
                  </a:extLst>
                </p:cNvPr>
                <p:cNvGrpSpPr/>
                <p:nvPr/>
              </p:nvGrpSpPr>
              <p:grpSpPr>
                <a:xfrm>
                  <a:off x="3820794" y="2643391"/>
                  <a:ext cx="992506" cy="673849"/>
                  <a:chOff x="3560935" y="2643391"/>
                  <a:chExt cx="1512222" cy="673849"/>
                </a:xfrm>
              </p:grpSpPr>
              <p:sp>
                <p:nvSpPr>
                  <p:cNvPr id="28" name="직사각형 27">
                    <a:extLst>
                      <a:ext uri="{FF2B5EF4-FFF2-40B4-BE49-F238E27FC236}">
                        <a16:creationId xmlns:a16="http://schemas.microsoft.com/office/drawing/2014/main" id="{72A033E8-7A60-3BCD-630D-3D49A47738B8}"/>
                      </a:ext>
                    </a:extLst>
                  </p:cNvPr>
                  <p:cNvSpPr/>
                  <p:nvPr/>
                </p:nvSpPr>
                <p:spPr>
                  <a:xfrm>
                    <a:off x="3560935" y="2643391"/>
                    <a:ext cx="1512222" cy="673849"/>
                  </a:xfrm>
                  <a:prstGeom prst="rect">
                    <a:avLst/>
                  </a:prstGeom>
                  <a:solidFill>
                    <a:schemeClr val="accent6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72000" rIns="0" bIns="0" rtlCol="0" anchor="t"/>
                  <a:lstStyle/>
                  <a:p>
                    <a:pPr algn="ctr"/>
                    <a:r>
                      <a:rPr lang="en-US" altLang="ko-KR" sz="1050" b="1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</a:rPr>
                      <a:t>Maria DB</a:t>
                    </a:r>
                  </a:p>
                </p:txBody>
              </p:sp>
              <p:sp>
                <p:nvSpPr>
                  <p:cNvPr id="29" name="직사각형 28">
                    <a:extLst>
                      <a:ext uri="{FF2B5EF4-FFF2-40B4-BE49-F238E27FC236}">
                        <a16:creationId xmlns:a16="http://schemas.microsoft.com/office/drawing/2014/main" id="{9CDCE43A-14B1-15F0-4073-F5EA0122859F}"/>
                      </a:ext>
                    </a:extLst>
                  </p:cNvPr>
                  <p:cNvSpPr/>
                  <p:nvPr/>
                </p:nvSpPr>
                <p:spPr>
                  <a:xfrm>
                    <a:off x="3679834" y="2894348"/>
                    <a:ext cx="1274428" cy="360549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endParaRPr lang="en-US" altLang="ko-KR" sz="10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p:grpSp>
            <p:pic>
              <p:nvPicPr>
                <p:cNvPr id="27" name="Picture 2" descr="Beginner's Guide: How To Install Ubuntu Linux 18.04 LTS">
                  <a:extLst>
                    <a:ext uri="{FF2B5EF4-FFF2-40B4-BE49-F238E27FC236}">
                      <a16:creationId xmlns:a16="http://schemas.microsoft.com/office/drawing/2014/main" id="{4CEDCC59-7006-85AA-83A7-3DA0BBF01D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584" b="9584"/>
                <a:stretch/>
              </p:blipFill>
              <p:spPr bwMode="auto">
                <a:xfrm>
                  <a:off x="4078885" y="2939447"/>
                  <a:ext cx="493256" cy="28223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9C49576D-1684-F482-3570-20FE59A4D577}"/>
                  </a:ext>
                </a:extLst>
              </p:cNvPr>
              <p:cNvGrpSpPr/>
              <p:nvPr/>
            </p:nvGrpSpPr>
            <p:grpSpPr>
              <a:xfrm>
                <a:off x="8956951" y="1864140"/>
                <a:ext cx="1205452" cy="818426"/>
                <a:chOff x="5967094" y="2643391"/>
                <a:chExt cx="992506" cy="673849"/>
              </a:xfrm>
            </p:grpSpPr>
            <p:grpSp>
              <p:nvGrpSpPr>
                <p:cNvPr id="31" name="그룹 30">
                  <a:extLst>
                    <a:ext uri="{FF2B5EF4-FFF2-40B4-BE49-F238E27FC236}">
                      <a16:creationId xmlns:a16="http://schemas.microsoft.com/office/drawing/2014/main" id="{C5B13B7E-92B7-D51E-7DBF-CFAD25354D8F}"/>
                    </a:ext>
                  </a:extLst>
                </p:cNvPr>
                <p:cNvGrpSpPr/>
                <p:nvPr/>
              </p:nvGrpSpPr>
              <p:grpSpPr>
                <a:xfrm>
                  <a:off x="5967094" y="2643391"/>
                  <a:ext cx="992506" cy="673849"/>
                  <a:chOff x="3560935" y="2643391"/>
                  <a:chExt cx="1512222" cy="673849"/>
                </a:xfrm>
              </p:grpSpPr>
              <p:sp>
                <p:nvSpPr>
                  <p:cNvPr id="33" name="직사각형 32">
                    <a:extLst>
                      <a:ext uri="{FF2B5EF4-FFF2-40B4-BE49-F238E27FC236}">
                        <a16:creationId xmlns:a16="http://schemas.microsoft.com/office/drawing/2014/main" id="{CD09AC51-0A9E-933F-520D-32E3A09C46D4}"/>
                      </a:ext>
                    </a:extLst>
                  </p:cNvPr>
                  <p:cNvSpPr/>
                  <p:nvPr/>
                </p:nvSpPr>
                <p:spPr>
                  <a:xfrm>
                    <a:off x="3560935" y="2643391"/>
                    <a:ext cx="1512222" cy="673849"/>
                  </a:xfrm>
                  <a:prstGeom prst="rect">
                    <a:avLst/>
                  </a:prstGeom>
                  <a:solidFill>
                    <a:schemeClr val="accent6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72000" rIns="0" bIns="0" rtlCol="0" anchor="t"/>
                  <a:lstStyle/>
                  <a:p>
                    <a:pPr algn="ctr"/>
                    <a:r>
                      <a:rPr lang="en-US" altLang="ko-KR" sz="1050" b="1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</a:rPr>
                      <a:t>Tomcat</a:t>
                    </a:r>
                  </a:p>
                </p:txBody>
              </p:sp>
              <p:sp>
                <p:nvSpPr>
                  <p:cNvPr id="34" name="직사각형 33">
                    <a:extLst>
                      <a:ext uri="{FF2B5EF4-FFF2-40B4-BE49-F238E27FC236}">
                        <a16:creationId xmlns:a16="http://schemas.microsoft.com/office/drawing/2014/main" id="{4586209C-FD7A-552C-5BBF-A563194F4095}"/>
                      </a:ext>
                    </a:extLst>
                  </p:cNvPr>
                  <p:cNvSpPr/>
                  <p:nvPr/>
                </p:nvSpPr>
                <p:spPr>
                  <a:xfrm>
                    <a:off x="3679834" y="2894348"/>
                    <a:ext cx="1274428" cy="360549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endParaRPr lang="en-US" altLang="ko-KR" sz="10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p:grpSp>
            <p:pic>
              <p:nvPicPr>
                <p:cNvPr id="40" name="Picture 6" descr="Cent OS 7 : 사용자를 추가 및 삭제하는 방법, 예제, 명령어">
                  <a:extLst>
                    <a:ext uri="{FF2B5EF4-FFF2-40B4-BE49-F238E27FC236}">
                      <a16:creationId xmlns:a16="http://schemas.microsoft.com/office/drawing/2014/main" id="{2F157C70-2E8F-58F7-F923-7199CD89601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684" b="4684"/>
                <a:stretch/>
              </p:blipFill>
              <p:spPr bwMode="auto">
                <a:xfrm>
                  <a:off x="6321792" y="2931378"/>
                  <a:ext cx="283110" cy="2983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id="{84BC8CF0-AE5E-175B-4334-DD4CCC5371AA}"/>
                  </a:ext>
                </a:extLst>
              </p:cNvPr>
              <p:cNvGrpSpPr/>
              <p:nvPr/>
            </p:nvGrpSpPr>
            <p:grpSpPr>
              <a:xfrm>
                <a:off x="10399173" y="1864140"/>
                <a:ext cx="1205452" cy="818426"/>
                <a:chOff x="7040244" y="2643391"/>
                <a:chExt cx="992506" cy="673849"/>
              </a:xfrm>
            </p:grpSpPr>
            <p:grpSp>
              <p:nvGrpSpPr>
                <p:cNvPr id="36" name="그룹 35">
                  <a:extLst>
                    <a:ext uri="{FF2B5EF4-FFF2-40B4-BE49-F238E27FC236}">
                      <a16:creationId xmlns:a16="http://schemas.microsoft.com/office/drawing/2014/main" id="{A945E069-8868-2D04-6FEF-596339D2ED81}"/>
                    </a:ext>
                  </a:extLst>
                </p:cNvPr>
                <p:cNvGrpSpPr/>
                <p:nvPr/>
              </p:nvGrpSpPr>
              <p:grpSpPr>
                <a:xfrm>
                  <a:off x="7040244" y="2643391"/>
                  <a:ext cx="992506" cy="673849"/>
                  <a:chOff x="3560935" y="2643391"/>
                  <a:chExt cx="1512222" cy="673849"/>
                </a:xfrm>
              </p:grpSpPr>
              <p:sp>
                <p:nvSpPr>
                  <p:cNvPr id="38" name="직사각형 37">
                    <a:extLst>
                      <a:ext uri="{FF2B5EF4-FFF2-40B4-BE49-F238E27FC236}">
                        <a16:creationId xmlns:a16="http://schemas.microsoft.com/office/drawing/2014/main" id="{92DEF48E-0F4A-3D3B-B1C7-9FBE426E9C0B}"/>
                      </a:ext>
                    </a:extLst>
                  </p:cNvPr>
                  <p:cNvSpPr/>
                  <p:nvPr/>
                </p:nvSpPr>
                <p:spPr>
                  <a:xfrm>
                    <a:off x="3560935" y="2643391"/>
                    <a:ext cx="1512222" cy="673849"/>
                  </a:xfrm>
                  <a:prstGeom prst="rect">
                    <a:avLst/>
                  </a:prstGeom>
                  <a:solidFill>
                    <a:schemeClr val="accent6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72000" rIns="0" bIns="0" rtlCol="0" anchor="t"/>
                  <a:lstStyle/>
                  <a:p>
                    <a:pPr algn="ctr"/>
                    <a:r>
                      <a:rPr lang="en-US" altLang="ko-KR" sz="1050" b="1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</a:rPr>
                      <a:t>Jboss</a:t>
                    </a:r>
                  </a:p>
                </p:txBody>
              </p:sp>
              <p:sp>
                <p:nvSpPr>
                  <p:cNvPr id="39" name="직사각형 38">
                    <a:extLst>
                      <a:ext uri="{FF2B5EF4-FFF2-40B4-BE49-F238E27FC236}">
                        <a16:creationId xmlns:a16="http://schemas.microsoft.com/office/drawing/2014/main" id="{7354D271-9B61-90CD-8AAE-7CE7BEA88D7F}"/>
                      </a:ext>
                    </a:extLst>
                  </p:cNvPr>
                  <p:cNvSpPr/>
                  <p:nvPr/>
                </p:nvSpPr>
                <p:spPr>
                  <a:xfrm>
                    <a:off x="3679834" y="2894348"/>
                    <a:ext cx="1274428" cy="360549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endParaRPr lang="en-US" altLang="ko-KR" sz="10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p:grpSp>
            <p:pic>
              <p:nvPicPr>
                <p:cNvPr id="41" name="Picture 10" descr="RHEL 8 beta released: new features – Marksei">
                  <a:extLst>
                    <a:ext uri="{FF2B5EF4-FFF2-40B4-BE49-F238E27FC236}">
                      <a16:creationId xmlns:a16="http://schemas.microsoft.com/office/drawing/2014/main" id="{53B41914-5A1B-4233-405E-15B7A0BFCC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770" t="22322" r="31770" b="22322"/>
                <a:stretch/>
              </p:blipFill>
              <p:spPr bwMode="auto">
                <a:xfrm>
                  <a:off x="7395089" y="2929092"/>
                  <a:ext cx="308363" cy="2804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85" name="그룹 84">
              <a:extLst>
                <a:ext uri="{FF2B5EF4-FFF2-40B4-BE49-F238E27FC236}">
                  <a16:creationId xmlns:a16="http://schemas.microsoft.com/office/drawing/2014/main" id="{11B4A3F6-53F5-3A22-E487-5202B0D92A55}"/>
                </a:ext>
              </a:extLst>
            </p:cNvPr>
            <p:cNvGrpSpPr/>
            <p:nvPr/>
          </p:nvGrpSpPr>
          <p:grpSpPr>
            <a:xfrm>
              <a:off x="4576417" y="2800030"/>
              <a:ext cx="7028208" cy="427255"/>
              <a:chOff x="4425313" y="3088639"/>
              <a:chExt cx="7375527" cy="448369"/>
            </a:xfrm>
          </p:grpSpPr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9098AE34-6500-B716-37BF-1CA977A27EBF}"/>
                  </a:ext>
                </a:extLst>
              </p:cNvPr>
              <p:cNvSpPr/>
              <p:nvPr/>
            </p:nvSpPr>
            <p:spPr>
              <a:xfrm>
                <a:off x="4425313" y="3088639"/>
                <a:ext cx="7375527" cy="4483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08000" tIns="108000" rIns="0" bIns="0" rtlCol="0" anchor="t"/>
              <a:lstStyle/>
              <a:p>
                <a:endParaRPr lang="en-US" altLang="ko-KR" sz="12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pic>
            <p:nvPicPr>
              <p:cNvPr id="45" name="Google Shape;59;p2">
                <a:extLst>
                  <a:ext uri="{FF2B5EF4-FFF2-40B4-BE49-F238E27FC236}">
                    <a16:creationId xmlns:a16="http://schemas.microsoft.com/office/drawing/2014/main" id="{2D01C08B-8264-8D10-64D4-7C8CB9E851A2}"/>
                  </a:ext>
                </a:extLst>
              </p:cNvPr>
              <p:cNvPicPr preferRelativeResize="0"/>
              <p:nvPr/>
            </p:nvPicPr>
            <p:blipFill rotWithShape="1">
              <a:blip r:embed="rId6"/>
              <a:srcRect/>
              <a:stretch/>
            </p:blipFill>
            <p:spPr>
              <a:xfrm>
                <a:off x="7540971" y="3210310"/>
                <a:ext cx="1179549" cy="205028"/>
              </a:xfrm>
              <a:prstGeom prst="rect">
                <a:avLst/>
              </a:prstGeom>
            </p:spPr>
          </p:pic>
        </p:grp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F806A701-12B5-618A-F484-CD3C6974DD1B}"/>
                </a:ext>
              </a:extLst>
            </p:cNvPr>
            <p:cNvSpPr/>
            <p:nvPr/>
          </p:nvSpPr>
          <p:spPr>
            <a:xfrm>
              <a:off x="4576417" y="3395202"/>
              <a:ext cx="7028208" cy="8592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8000" tIns="108000" rIns="108000" bIns="0" rtlCol="0" anchor="t"/>
            <a:lstStyle/>
            <a:p>
              <a:pPr algn="r"/>
              <a:r>
                <a:rPr lang="en-US" altLang="ko-KR" sz="12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  <a:t>Host OS</a:t>
              </a:r>
            </a:p>
          </p:txBody>
        </p:sp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21C73F74-9062-75D8-0873-70CA0C9A5BFF}"/>
                </a:ext>
              </a:extLst>
            </p:cNvPr>
            <p:cNvGrpSpPr/>
            <p:nvPr/>
          </p:nvGrpSpPr>
          <p:grpSpPr>
            <a:xfrm>
              <a:off x="4600018" y="4468854"/>
              <a:ext cx="7004607" cy="1148062"/>
              <a:chOff x="4450080" y="4888028"/>
              <a:chExt cx="7350760" cy="1204797"/>
            </a:xfrm>
          </p:grpSpPr>
          <p:grpSp>
            <p:nvGrpSpPr>
              <p:cNvPr id="57" name="그룹 56">
                <a:extLst>
                  <a:ext uri="{FF2B5EF4-FFF2-40B4-BE49-F238E27FC236}">
                    <a16:creationId xmlns:a16="http://schemas.microsoft.com/office/drawing/2014/main" id="{FD2453C5-3531-6DA7-AE0A-CC24FBB243C1}"/>
                  </a:ext>
                </a:extLst>
              </p:cNvPr>
              <p:cNvGrpSpPr/>
              <p:nvPr/>
            </p:nvGrpSpPr>
            <p:grpSpPr>
              <a:xfrm>
                <a:off x="4450080" y="5037730"/>
                <a:ext cx="775056" cy="930864"/>
                <a:chOff x="802640" y="5012330"/>
                <a:chExt cx="775056" cy="930864"/>
              </a:xfrm>
            </p:grpSpPr>
            <p:sp>
              <p:nvSpPr>
                <p:cNvPr id="55" name="직사각형 54">
                  <a:extLst>
                    <a:ext uri="{FF2B5EF4-FFF2-40B4-BE49-F238E27FC236}">
                      <a16:creationId xmlns:a16="http://schemas.microsoft.com/office/drawing/2014/main" id="{800C1473-1187-10D9-0FD4-7CE5561A9B2E}"/>
                    </a:ext>
                  </a:extLst>
                </p:cNvPr>
                <p:cNvSpPr/>
                <p:nvPr/>
              </p:nvSpPr>
              <p:spPr>
                <a:xfrm>
                  <a:off x="802640" y="5012330"/>
                  <a:ext cx="775056" cy="93086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72000" rtlCol="0" anchor="b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05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x86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05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Server</a:t>
                  </a:r>
                </a:p>
              </p:txBody>
            </p:sp>
            <p:pic>
              <p:nvPicPr>
                <p:cNvPr id="56" name="그림 55" descr="ⓒDesigned by 홍은지 디자이너">
                  <a:extLst>
                    <a:ext uri="{FF2B5EF4-FFF2-40B4-BE49-F238E27FC236}">
                      <a16:creationId xmlns:a16="http://schemas.microsoft.com/office/drawing/2014/main" id="{93B18706-515E-5289-9F39-7DA6FE6CD9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saturation sat="33000"/>
                          </a14:imgEffect>
                          <a14:imgEffect>
                            <a14:brightnessContrast bright="-23000" contrast="5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3426" y="5113531"/>
                  <a:ext cx="233483" cy="396691"/>
                </a:xfrm>
                <a:prstGeom prst="rect">
                  <a:avLst/>
                </a:prstGeom>
              </p:spPr>
            </p:pic>
          </p:grpSp>
          <p:grpSp>
            <p:nvGrpSpPr>
              <p:cNvPr id="58" name="그룹 57">
                <a:extLst>
                  <a:ext uri="{FF2B5EF4-FFF2-40B4-BE49-F238E27FC236}">
                    <a16:creationId xmlns:a16="http://schemas.microsoft.com/office/drawing/2014/main" id="{A1066661-EDCB-CD03-3432-AA53DBD98CB0}"/>
                  </a:ext>
                </a:extLst>
              </p:cNvPr>
              <p:cNvGrpSpPr/>
              <p:nvPr/>
            </p:nvGrpSpPr>
            <p:grpSpPr>
              <a:xfrm>
                <a:off x="5357707" y="5037730"/>
                <a:ext cx="775056" cy="930864"/>
                <a:chOff x="802640" y="5012330"/>
                <a:chExt cx="775056" cy="930864"/>
              </a:xfrm>
            </p:grpSpPr>
            <p:sp>
              <p:nvSpPr>
                <p:cNvPr id="59" name="직사각형 58">
                  <a:extLst>
                    <a:ext uri="{FF2B5EF4-FFF2-40B4-BE49-F238E27FC236}">
                      <a16:creationId xmlns:a16="http://schemas.microsoft.com/office/drawing/2014/main" id="{65ED309E-F75B-2C62-200C-7B4F1B1D3393}"/>
                    </a:ext>
                  </a:extLst>
                </p:cNvPr>
                <p:cNvSpPr/>
                <p:nvPr/>
              </p:nvSpPr>
              <p:spPr>
                <a:xfrm>
                  <a:off x="802640" y="5012330"/>
                  <a:ext cx="775056" cy="93086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72000" rtlCol="0" anchor="b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05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x86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05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Server</a:t>
                  </a:r>
                </a:p>
              </p:txBody>
            </p:sp>
            <p:pic>
              <p:nvPicPr>
                <p:cNvPr id="60" name="그림 59" descr="ⓒDesigned by 홍은지 디자이너">
                  <a:extLst>
                    <a:ext uri="{FF2B5EF4-FFF2-40B4-BE49-F238E27FC236}">
                      <a16:creationId xmlns:a16="http://schemas.microsoft.com/office/drawing/2014/main" id="{FF6AB5FA-70D5-5598-524D-2F52B0C3D5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saturation sat="33000"/>
                          </a14:imgEffect>
                          <a14:imgEffect>
                            <a14:brightnessContrast bright="-23000" contrast="5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3426" y="5113531"/>
                  <a:ext cx="233483" cy="396691"/>
                </a:xfrm>
                <a:prstGeom prst="rect">
                  <a:avLst/>
                </a:prstGeom>
              </p:spPr>
            </p:pic>
          </p:grpSp>
          <p:grpSp>
            <p:nvGrpSpPr>
              <p:cNvPr id="61" name="그룹 60">
                <a:extLst>
                  <a:ext uri="{FF2B5EF4-FFF2-40B4-BE49-F238E27FC236}">
                    <a16:creationId xmlns:a16="http://schemas.microsoft.com/office/drawing/2014/main" id="{83C02596-893E-95FB-1C4C-D0681B93B283}"/>
                  </a:ext>
                </a:extLst>
              </p:cNvPr>
              <p:cNvGrpSpPr/>
              <p:nvPr/>
            </p:nvGrpSpPr>
            <p:grpSpPr>
              <a:xfrm>
                <a:off x="6265334" y="5037730"/>
                <a:ext cx="775056" cy="930864"/>
                <a:chOff x="802640" y="5012330"/>
                <a:chExt cx="775056" cy="930864"/>
              </a:xfrm>
            </p:grpSpPr>
            <p:sp>
              <p:nvSpPr>
                <p:cNvPr id="62" name="직사각형 61">
                  <a:extLst>
                    <a:ext uri="{FF2B5EF4-FFF2-40B4-BE49-F238E27FC236}">
                      <a16:creationId xmlns:a16="http://schemas.microsoft.com/office/drawing/2014/main" id="{C83AC07F-C6BA-B10F-8ACC-C07AC138226A}"/>
                    </a:ext>
                  </a:extLst>
                </p:cNvPr>
                <p:cNvSpPr/>
                <p:nvPr/>
              </p:nvSpPr>
              <p:spPr>
                <a:xfrm>
                  <a:off x="802640" y="5012330"/>
                  <a:ext cx="775056" cy="93086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72000" rtlCol="0" anchor="b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05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x86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05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Server</a:t>
                  </a:r>
                </a:p>
              </p:txBody>
            </p:sp>
            <p:pic>
              <p:nvPicPr>
                <p:cNvPr id="63" name="그림 62" descr="ⓒDesigned by 홍은지 디자이너">
                  <a:extLst>
                    <a:ext uri="{FF2B5EF4-FFF2-40B4-BE49-F238E27FC236}">
                      <a16:creationId xmlns:a16="http://schemas.microsoft.com/office/drawing/2014/main" id="{37EF2746-DBFE-A1F1-3628-8D0B44850A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saturation sat="33000"/>
                          </a14:imgEffect>
                          <a14:imgEffect>
                            <a14:brightnessContrast bright="-23000" contrast="5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3426" y="5113531"/>
                  <a:ext cx="233483" cy="396691"/>
                </a:xfrm>
                <a:prstGeom prst="rect">
                  <a:avLst/>
                </a:prstGeom>
              </p:spPr>
            </p:pic>
          </p:grpSp>
          <p:grpSp>
            <p:nvGrpSpPr>
              <p:cNvPr id="64" name="그룹 63">
                <a:extLst>
                  <a:ext uri="{FF2B5EF4-FFF2-40B4-BE49-F238E27FC236}">
                    <a16:creationId xmlns:a16="http://schemas.microsoft.com/office/drawing/2014/main" id="{A6360A55-479A-0DA2-AF49-FE2CC3906856}"/>
                  </a:ext>
                </a:extLst>
              </p:cNvPr>
              <p:cNvGrpSpPr/>
              <p:nvPr/>
            </p:nvGrpSpPr>
            <p:grpSpPr>
              <a:xfrm>
                <a:off x="7172961" y="5037730"/>
                <a:ext cx="775056" cy="930864"/>
                <a:chOff x="802640" y="5012330"/>
                <a:chExt cx="775056" cy="930864"/>
              </a:xfrm>
            </p:grpSpPr>
            <p:sp>
              <p:nvSpPr>
                <p:cNvPr id="65" name="직사각형 64">
                  <a:extLst>
                    <a:ext uri="{FF2B5EF4-FFF2-40B4-BE49-F238E27FC236}">
                      <a16:creationId xmlns:a16="http://schemas.microsoft.com/office/drawing/2014/main" id="{55F6E8F2-D669-2E57-1FF3-A454E85FB55F}"/>
                    </a:ext>
                  </a:extLst>
                </p:cNvPr>
                <p:cNvSpPr/>
                <p:nvPr/>
              </p:nvSpPr>
              <p:spPr>
                <a:xfrm>
                  <a:off x="802640" y="5012330"/>
                  <a:ext cx="775056" cy="93086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72000" rtlCol="0" anchor="b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05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x86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05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Server</a:t>
                  </a:r>
                </a:p>
              </p:txBody>
            </p:sp>
            <p:pic>
              <p:nvPicPr>
                <p:cNvPr id="66" name="그림 65" descr="ⓒDesigned by 홍은지 디자이너">
                  <a:extLst>
                    <a:ext uri="{FF2B5EF4-FFF2-40B4-BE49-F238E27FC236}">
                      <a16:creationId xmlns:a16="http://schemas.microsoft.com/office/drawing/2014/main" id="{906B9B27-6164-3689-2199-2937DBCE87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saturation sat="33000"/>
                          </a14:imgEffect>
                          <a14:imgEffect>
                            <a14:brightnessContrast bright="-23000" contrast="5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3426" y="5113531"/>
                  <a:ext cx="233483" cy="396691"/>
                </a:xfrm>
                <a:prstGeom prst="rect">
                  <a:avLst/>
                </a:prstGeom>
              </p:spPr>
            </p:pic>
          </p:grpSp>
          <p:grpSp>
            <p:nvGrpSpPr>
              <p:cNvPr id="67" name="그룹 66">
                <a:extLst>
                  <a:ext uri="{FF2B5EF4-FFF2-40B4-BE49-F238E27FC236}">
                    <a16:creationId xmlns:a16="http://schemas.microsoft.com/office/drawing/2014/main" id="{679C25F2-D6D5-B340-D329-5DDBF3193C3C}"/>
                  </a:ext>
                </a:extLst>
              </p:cNvPr>
              <p:cNvGrpSpPr/>
              <p:nvPr/>
            </p:nvGrpSpPr>
            <p:grpSpPr>
              <a:xfrm>
                <a:off x="8080588" y="5037730"/>
                <a:ext cx="775056" cy="930864"/>
                <a:chOff x="802640" y="5012330"/>
                <a:chExt cx="775056" cy="930864"/>
              </a:xfrm>
            </p:grpSpPr>
            <p:sp>
              <p:nvSpPr>
                <p:cNvPr id="68" name="직사각형 67">
                  <a:extLst>
                    <a:ext uri="{FF2B5EF4-FFF2-40B4-BE49-F238E27FC236}">
                      <a16:creationId xmlns:a16="http://schemas.microsoft.com/office/drawing/2014/main" id="{B330B7EC-E468-4BFD-F802-78B5E38694AA}"/>
                    </a:ext>
                  </a:extLst>
                </p:cNvPr>
                <p:cNvSpPr/>
                <p:nvPr/>
              </p:nvSpPr>
              <p:spPr>
                <a:xfrm>
                  <a:off x="802640" y="5012330"/>
                  <a:ext cx="775056" cy="93086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72000" rtlCol="0" anchor="b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05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x86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05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Server</a:t>
                  </a:r>
                </a:p>
              </p:txBody>
            </p:sp>
            <p:pic>
              <p:nvPicPr>
                <p:cNvPr id="69" name="그림 68" descr="ⓒDesigned by 홍은지 디자이너">
                  <a:extLst>
                    <a:ext uri="{FF2B5EF4-FFF2-40B4-BE49-F238E27FC236}">
                      <a16:creationId xmlns:a16="http://schemas.microsoft.com/office/drawing/2014/main" id="{CE625198-FF6B-2145-D7E9-F80AEFB7E7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saturation sat="33000"/>
                          </a14:imgEffect>
                          <a14:imgEffect>
                            <a14:brightnessContrast bright="-23000" contrast="5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3426" y="5113531"/>
                  <a:ext cx="233483" cy="396691"/>
                </a:xfrm>
                <a:prstGeom prst="rect">
                  <a:avLst/>
                </a:prstGeom>
              </p:spPr>
            </p:pic>
          </p:grpSp>
          <p:grpSp>
            <p:nvGrpSpPr>
              <p:cNvPr id="81" name="그룹 80">
                <a:extLst>
                  <a:ext uri="{FF2B5EF4-FFF2-40B4-BE49-F238E27FC236}">
                    <a16:creationId xmlns:a16="http://schemas.microsoft.com/office/drawing/2014/main" id="{0B180A53-B8CA-66F2-053E-35653816608C}"/>
                  </a:ext>
                </a:extLst>
              </p:cNvPr>
              <p:cNvGrpSpPr/>
              <p:nvPr/>
            </p:nvGrpSpPr>
            <p:grpSpPr>
              <a:xfrm>
                <a:off x="9895840" y="4888028"/>
                <a:ext cx="1905000" cy="1204797"/>
                <a:chOff x="9865360" y="4888028"/>
                <a:chExt cx="1905000" cy="1204797"/>
              </a:xfrm>
            </p:grpSpPr>
            <p:grpSp>
              <p:nvGrpSpPr>
                <p:cNvPr id="80" name="그룹 79">
                  <a:extLst>
                    <a:ext uri="{FF2B5EF4-FFF2-40B4-BE49-F238E27FC236}">
                      <a16:creationId xmlns:a16="http://schemas.microsoft.com/office/drawing/2014/main" id="{8C52D839-6653-057A-DE51-E25B533D0E19}"/>
                    </a:ext>
                  </a:extLst>
                </p:cNvPr>
                <p:cNvGrpSpPr/>
                <p:nvPr/>
              </p:nvGrpSpPr>
              <p:grpSpPr>
                <a:xfrm>
                  <a:off x="9980752" y="5037730"/>
                  <a:ext cx="1674216" cy="930864"/>
                  <a:chOff x="9997440" y="5037730"/>
                  <a:chExt cx="1674216" cy="930864"/>
                </a:xfrm>
              </p:grpSpPr>
              <p:grpSp>
                <p:nvGrpSpPr>
                  <p:cNvPr id="73" name="그룹 72">
                    <a:extLst>
                      <a:ext uri="{FF2B5EF4-FFF2-40B4-BE49-F238E27FC236}">
                        <a16:creationId xmlns:a16="http://schemas.microsoft.com/office/drawing/2014/main" id="{1A6B01A4-64F9-4FD9-CB77-22D45C927B54}"/>
                      </a:ext>
                    </a:extLst>
                  </p:cNvPr>
                  <p:cNvGrpSpPr/>
                  <p:nvPr/>
                </p:nvGrpSpPr>
                <p:grpSpPr>
                  <a:xfrm>
                    <a:off x="9997440" y="5037730"/>
                    <a:ext cx="775056" cy="930864"/>
                    <a:chOff x="802640" y="5012330"/>
                    <a:chExt cx="775056" cy="930864"/>
                  </a:xfrm>
                </p:grpSpPr>
                <p:sp>
                  <p:nvSpPr>
                    <p:cNvPr id="74" name="직사각형 73">
                      <a:extLst>
                        <a:ext uri="{FF2B5EF4-FFF2-40B4-BE49-F238E27FC236}">
                          <a16:creationId xmlns:a16="http://schemas.microsoft.com/office/drawing/2014/main" id="{6C93350B-62A5-FD67-5D44-3270FD9D21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640" y="5012330"/>
                      <a:ext cx="775056" cy="930864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0" tIns="0" rIns="0" bIns="72000" rtlCol="0" anchor="b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ko-KR" sz="105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x86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ko-KR" sz="105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Server</a:t>
                      </a:r>
                    </a:p>
                  </p:txBody>
                </p:sp>
                <p:pic>
                  <p:nvPicPr>
                    <p:cNvPr id="75" name="그림 74" descr="ⓒDesigned by 홍은지 디자이너">
                      <a:extLst>
                        <a:ext uri="{FF2B5EF4-FFF2-40B4-BE49-F238E27FC236}">
                          <a16:creationId xmlns:a16="http://schemas.microsoft.com/office/drawing/2014/main" id="{37AC5081-6F2A-644B-49EE-88C98B122AF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8">
                              <a14:imgEffect>
                                <a14:saturation sat="33000"/>
                              </a14:imgEffect>
                              <a14:imgEffect>
                                <a14:brightnessContrast bright="-23000" contrast="59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73426" y="5113531"/>
                      <a:ext cx="233483" cy="396691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6" name="그룹 75">
                    <a:extLst>
                      <a:ext uri="{FF2B5EF4-FFF2-40B4-BE49-F238E27FC236}">
                        <a16:creationId xmlns:a16="http://schemas.microsoft.com/office/drawing/2014/main" id="{B4E027F8-0D3F-F43C-4D76-0DB3DE7265B4}"/>
                      </a:ext>
                    </a:extLst>
                  </p:cNvPr>
                  <p:cNvGrpSpPr/>
                  <p:nvPr/>
                </p:nvGrpSpPr>
                <p:grpSpPr>
                  <a:xfrm>
                    <a:off x="10896600" y="5037730"/>
                    <a:ext cx="775056" cy="930864"/>
                    <a:chOff x="802640" y="5012330"/>
                    <a:chExt cx="775056" cy="930864"/>
                  </a:xfrm>
                </p:grpSpPr>
                <p:sp>
                  <p:nvSpPr>
                    <p:cNvPr id="77" name="직사각형 76">
                      <a:extLst>
                        <a:ext uri="{FF2B5EF4-FFF2-40B4-BE49-F238E27FC236}">
                          <a16:creationId xmlns:a16="http://schemas.microsoft.com/office/drawing/2014/main" id="{F3AC2439-3150-1434-58D1-1C45048A79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640" y="5012330"/>
                      <a:ext cx="775056" cy="930864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0" tIns="0" rIns="0" bIns="72000" rtlCol="0" anchor="b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ko-KR" sz="105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x86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ko-KR" sz="105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Server</a:t>
                      </a:r>
                    </a:p>
                  </p:txBody>
                </p:sp>
                <p:pic>
                  <p:nvPicPr>
                    <p:cNvPr id="78" name="그림 77" descr="ⓒDesigned by 홍은지 디자이너">
                      <a:extLst>
                        <a:ext uri="{FF2B5EF4-FFF2-40B4-BE49-F238E27FC236}">
                          <a16:creationId xmlns:a16="http://schemas.microsoft.com/office/drawing/2014/main" id="{E70F652B-6F08-2B76-9767-DB9AA97FDF5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8">
                              <a14:imgEffect>
                                <a14:saturation sat="33000"/>
                              </a14:imgEffect>
                              <a14:imgEffect>
                                <a14:brightnessContrast bright="-23000" contrast="59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73426" y="5113531"/>
                      <a:ext cx="233483" cy="396691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79" name="사각형: 둥근 모서리 78">
                  <a:extLst>
                    <a:ext uri="{FF2B5EF4-FFF2-40B4-BE49-F238E27FC236}">
                      <a16:creationId xmlns:a16="http://schemas.microsoft.com/office/drawing/2014/main" id="{BA4399A7-5102-FD16-F061-4120232BD4A7}"/>
                    </a:ext>
                  </a:extLst>
                </p:cNvPr>
                <p:cNvSpPr/>
                <p:nvPr/>
              </p:nvSpPr>
              <p:spPr>
                <a:xfrm>
                  <a:off x="9865360" y="4888028"/>
                  <a:ext cx="1905000" cy="1204797"/>
                </a:xfrm>
                <a:prstGeom prst="roundRect">
                  <a:avLst>
                    <a:gd name="adj" fmla="val 3915"/>
                  </a:avLst>
                </a:prstGeom>
                <a:noFill/>
                <a:ln w="9525">
                  <a:solidFill>
                    <a:schemeClr val="bg1">
                      <a:alpha val="38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/>
                <a:lstStyle/>
                <a:p>
                  <a:pPr algn="ctr"/>
                  <a:endParaRPr lang="en-US" altLang="ko-KR" sz="120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3" name="그룹 82">
                <a:extLst>
                  <a:ext uri="{FF2B5EF4-FFF2-40B4-BE49-F238E27FC236}">
                    <a16:creationId xmlns:a16="http://schemas.microsoft.com/office/drawing/2014/main" id="{EB7E490C-BD87-0639-B819-264B51E9ACF9}"/>
                  </a:ext>
                </a:extLst>
              </p:cNvPr>
              <p:cNvGrpSpPr/>
              <p:nvPr/>
            </p:nvGrpSpPr>
            <p:grpSpPr>
              <a:xfrm>
                <a:off x="8988215" y="5037730"/>
                <a:ext cx="775056" cy="930864"/>
                <a:chOff x="8977630" y="5037730"/>
                <a:chExt cx="775056" cy="930864"/>
              </a:xfrm>
            </p:grpSpPr>
            <p:grpSp>
              <p:nvGrpSpPr>
                <p:cNvPr id="70" name="그룹 69">
                  <a:extLst>
                    <a:ext uri="{FF2B5EF4-FFF2-40B4-BE49-F238E27FC236}">
                      <a16:creationId xmlns:a16="http://schemas.microsoft.com/office/drawing/2014/main" id="{87D372D3-8A34-1D9E-DB8E-0285F478530B}"/>
                    </a:ext>
                  </a:extLst>
                </p:cNvPr>
                <p:cNvGrpSpPr/>
                <p:nvPr/>
              </p:nvGrpSpPr>
              <p:grpSpPr>
                <a:xfrm>
                  <a:off x="8977630" y="5037730"/>
                  <a:ext cx="775056" cy="930864"/>
                  <a:chOff x="802640" y="5012330"/>
                  <a:chExt cx="775056" cy="930864"/>
                </a:xfrm>
              </p:grpSpPr>
              <p:sp>
                <p:nvSpPr>
                  <p:cNvPr id="71" name="직사각형 70">
                    <a:extLst>
                      <a:ext uri="{FF2B5EF4-FFF2-40B4-BE49-F238E27FC236}">
                        <a16:creationId xmlns:a16="http://schemas.microsoft.com/office/drawing/2014/main" id="{37778B3A-3E52-636F-091D-625C626CF86F}"/>
                      </a:ext>
                    </a:extLst>
                  </p:cNvPr>
                  <p:cNvSpPr/>
                  <p:nvPr/>
                </p:nvSpPr>
                <p:spPr>
                  <a:xfrm>
                    <a:off x="802640" y="5012330"/>
                    <a:ext cx="775056" cy="930864"/>
                  </a:xfrm>
                  <a:prstGeom prst="rect">
                    <a:avLst/>
                  </a:prstGeom>
                  <a:solidFill>
                    <a:schemeClr val="tx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72000" rtlCol="0" anchor="b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ko-KR" sz="105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</a:rPr>
                      <a:t>x86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ko-KR" sz="105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</a:rPr>
                      <a:t>Server</a:t>
                    </a:r>
                  </a:p>
                </p:txBody>
              </p:sp>
              <p:pic>
                <p:nvPicPr>
                  <p:cNvPr id="72" name="그림 71" descr="ⓒDesigned by 홍은지 디자이너">
                    <a:extLst>
                      <a:ext uri="{FF2B5EF4-FFF2-40B4-BE49-F238E27FC236}">
                        <a16:creationId xmlns:a16="http://schemas.microsoft.com/office/drawing/2014/main" id="{D7054A19-36CD-AD99-2CAD-4F6A8CA6BB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alphaModFix amt="43000"/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saturation sat="33000"/>
                            </a14:imgEffect>
                            <a14:imgEffect>
                              <a14:brightnessContrast bright="-23000" contrast="59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73426" y="5113531"/>
                    <a:ext cx="233483" cy="39669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2" name="곱하기 기호 81">
                  <a:extLst>
                    <a:ext uri="{FF2B5EF4-FFF2-40B4-BE49-F238E27FC236}">
                      <a16:creationId xmlns:a16="http://schemas.microsoft.com/office/drawing/2014/main" id="{8C404D76-1B36-ED70-6568-9279E5BE8E5E}"/>
                    </a:ext>
                  </a:extLst>
                </p:cNvPr>
                <p:cNvSpPr/>
                <p:nvPr/>
              </p:nvSpPr>
              <p:spPr>
                <a:xfrm>
                  <a:off x="9091084" y="5056718"/>
                  <a:ext cx="554566" cy="554566"/>
                </a:xfrm>
                <a:prstGeom prst="mathMultiply">
                  <a:avLst>
                    <a:gd name="adj1" fmla="val 6181"/>
                  </a:avLst>
                </a:prstGeom>
                <a:solidFill>
                  <a:srgbClr val="C0000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endParaRPr lang="ko-KR" altLang="en-US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id="{E332689A-1C7E-BFFB-EC44-2EC3FF35454B}"/>
                </a:ext>
              </a:extLst>
            </p:cNvPr>
            <p:cNvSpPr/>
            <p:nvPr/>
          </p:nvSpPr>
          <p:spPr>
            <a:xfrm>
              <a:off x="5914950" y="3507409"/>
              <a:ext cx="2676876" cy="62855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36000" rIns="0" bIns="0" rtlCol="0" anchor="t"/>
            <a:lstStyle/>
            <a:p>
              <a:pPr algn="ctr"/>
              <a:r>
                <a:rPr lang="en-US" altLang="ko-KR" sz="10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  <a:t>Cluster service</a:t>
              </a:r>
            </a:p>
          </p:txBody>
        </p:sp>
        <p:grpSp>
          <p:nvGrpSpPr>
            <p:cNvPr id="114" name="그룹 113">
              <a:extLst>
                <a:ext uri="{FF2B5EF4-FFF2-40B4-BE49-F238E27FC236}">
                  <a16:creationId xmlns:a16="http://schemas.microsoft.com/office/drawing/2014/main" id="{8944C291-3206-732F-D97A-357AEDC32558}"/>
                </a:ext>
              </a:extLst>
            </p:cNvPr>
            <p:cNvGrpSpPr/>
            <p:nvPr/>
          </p:nvGrpSpPr>
          <p:grpSpPr>
            <a:xfrm>
              <a:off x="6165622" y="3710015"/>
              <a:ext cx="2248890" cy="278640"/>
              <a:chOff x="6165622" y="3851371"/>
              <a:chExt cx="2248890" cy="278640"/>
            </a:xfrm>
          </p:grpSpPr>
          <p:pic>
            <p:nvPicPr>
              <p:cNvPr id="111" name="Picture 10" descr="Open Source Database Software Support &amp; Services | Percona">
                <a:extLst>
                  <a:ext uri="{FF2B5EF4-FFF2-40B4-BE49-F238E27FC236}">
                    <a16:creationId xmlns:a16="http://schemas.microsoft.com/office/drawing/2014/main" id="{B1C19FDF-71C8-543C-EB22-EBA607D9C3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9560" y="3890631"/>
                <a:ext cx="843255" cy="2393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8" descr="Message Queue]RabbitMQ를 사용해 메세지 주고 받기">
                <a:extLst>
                  <a:ext uri="{FF2B5EF4-FFF2-40B4-BE49-F238E27FC236}">
                    <a16:creationId xmlns:a16="http://schemas.microsoft.com/office/drawing/2014/main" id="{BFF14141-9F20-1AEE-3957-15FFA0247F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5622" y="3913085"/>
                <a:ext cx="674626" cy="194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12" descr="Linux Cluster Part 1 - Install Corosync and Pacemaker on CentOS 6 -  GeekPeek.Net">
                <a:extLst>
                  <a:ext uri="{FF2B5EF4-FFF2-40B4-BE49-F238E27FC236}">
                    <a16:creationId xmlns:a16="http://schemas.microsoft.com/office/drawing/2014/main" id="{2F1CEAE3-3D92-789D-2DA5-D863DDD2C8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9310" y="3851371"/>
                <a:ext cx="485202" cy="229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5" name="직사각형 114">
              <a:extLst>
                <a:ext uri="{FF2B5EF4-FFF2-40B4-BE49-F238E27FC236}">
                  <a16:creationId xmlns:a16="http://schemas.microsoft.com/office/drawing/2014/main" id="{B0E7C5EA-2112-E183-CEF4-4ABC21458CA3}"/>
                </a:ext>
              </a:extLst>
            </p:cNvPr>
            <p:cNvSpPr/>
            <p:nvPr/>
          </p:nvSpPr>
          <p:spPr>
            <a:xfrm>
              <a:off x="8715576" y="3507409"/>
              <a:ext cx="772981" cy="62855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36000" rIns="0" bIns="0" rtlCol="0" anchor="t"/>
            <a:lstStyle/>
            <a:p>
              <a:pPr algn="ctr"/>
              <a:r>
                <a:rPr lang="en-US" altLang="ko-KR" sz="10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  <a:t>Nova.conf</a:t>
              </a:r>
              <a:endPara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116" name="Picture 6" descr="File Encryption Icon Style Stock 벡터 | Adobe Stock">
              <a:extLst>
                <a:ext uri="{FF2B5EF4-FFF2-40B4-BE49-F238E27FC236}">
                  <a16:creationId xmlns:a16="http://schemas.microsoft.com/office/drawing/2014/main" id="{30057197-0518-EFBB-120B-2BA3D11FD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98566" y="3758032"/>
              <a:ext cx="189608" cy="233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9FEFDE4-1809-8683-F068-D0FD9E96A11A}"/>
                </a:ext>
              </a:extLst>
            </p:cNvPr>
            <p:cNvSpPr txBox="1"/>
            <p:nvPr/>
          </p:nvSpPr>
          <p:spPr>
            <a:xfrm>
              <a:off x="10495233" y="4370903"/>
              <a:ext cx="403490" cy="16927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txBody>
            <a:bodyPr wrap="none" lIns="72000" tIns="0" rIns="72000" bIns="0" rtlCol="0">
              <a:spAutoFit/>
            </a:bodyPr>
            <a:lstStyle/>
            <a:p>
              <a:pPr algn="ctr"/>
              <a:r>
                <a:rPr lang="en-US" altLang="ko-KR" sz="11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Add</a:t>
              </a:r>
              <a:endParaRPr lang="ko-KR" altLang="en-US" sz="1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18" name="화살표: 왼쪽/오른쪽 117">
              <a:extLst>
                <a:ext uri="{FF2B5EF4-FFF2-40B4-BE49-F238E27FC236}">
                  <a16:creationId xmlns:a16="http://schemas.microsoft.com/office/drawing/2014/main" id="{FE9AF2A7-DC06-9D0B-4823-FDD12F91510A}"/>
                </a:ext>
              </a:extLst>
            </p:cNvPr>
            <p:cNvSpPr/>
            <p:nvPr/>
          </p:nvSpPr>
          <p:spPr>
            <a:xfrm>
              <a:off x="7194533" y="5652256"/>
              <a:ext cx="4410092" cy="291502"/>
            </a:xfrm>
            <a:prstGeom prst="leftRightArrow">
              <a:avLst>
                <a:gd name="adj1" fmla="val 56557"/>
                <a:gd name="adj2" fmla="val 36885"/>
              </a:avLst>
            </a:prstGeom>
            <a:solidFill>
              <a:srgbClr val="C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10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Emergency failover</a:t>
              </a:r>
              <a:endParaRPr lang="ko-KR" altLang="en-US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21" name="사각형: 둥근 모서리 120">
              <a:extLst>
                <a:ext uri="{FF2B5EF4-FFF2-40B4-BE49-F238E27FC236}">
                  <a16:creationId xmlns:a16="http://schemas.microsoft.com/office/drawing/2014/main" id="{4A353715-0411-D0D1-B6CC-578748243AE8}"/>
                </a:ext>
              </a:extLst>
            </p:cNvPr>
            <p:cNvSpPr/>
            <p:nvPr/>
          </p:nvSpPr>
          <p:spPr>
            <a:xfrm>
              <a:off x="591417" y="1668270"/>
              <a:ext cx="1135784" cy="551700"/>
            </a:xfrm>
            <a:prstGeom prst="roundRect">
              <a:avLst/>
            </a:prstGeom>
            <a:solidFill>
              <a:schemeClr val="accent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110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Contrabass</a:t>
              </a:r>
              <a:br>
                <a:rPr lang="en-US" altLang="ko-KR" sz="110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</a:br>
              <a:r>
                <a:rPr lang="en-US" altLang="ko-KR" sz="110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portal</a:t>
              </a:r>
            </a:p>
          </p:txBody>
        </p:sp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id="{D40760EC-D4DA-3765-5CAA-CB99FD01258D}"/>
                </a:ext>
              </a:extLst>
            </p:cNvPr>
            <p:cNvSpPr/>
            <p:nvPr/>
          </p:nvSpPr>
          <p:spPr>
            <a:xfrm>
              <a:off x="4681451" y="3514120"/>
              <a:ext cx="120253" cy="121043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altLang="ko-KR" sz="10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135" name="직선 화살표 연결선 134">
              <a:extLst>
                <a:ext uri="{FF2B5EF4-FFF2-40B4-BE49-F238E27FC236}">
                  <a16:creationId xmlns:a16="http://schemas.microsoft.com/office/drawing/2014/main" id="{3BCCDF1D-8ED6-8F09-7036-FF7A5D5F0572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6675233" y="1660940"/>
              <a:ext cx="0" cy="20320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8" name="직선 화살표 연결선 137">
              <a:extLst>
                <a:ext uri="{FF2B5EF4-FFF2-40B4-BE49-F238E27FC236}">
                  <a16:creationId xmlns:a16="http://schemas.microsoft.com/office/drawing/2014/main" id="{53ED8354-3333-337E-87E3-BBBEFC67F2BA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8117455" y="1660940"/>
              <a:ext cx="0" cy="20320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9" name="직선 화살표 연결선 138">
              <a:extLst>
                <a:ext uri="{FF2B5EF4-FFF2-40B4-BE49-F238E27FC236}">
                  <a16:creationId xmlns:a16="http://schemas.microsoft.com/office/drawing/2014/main" id="{4C46E143-931D-B62B-7811-DB29A6A85BAC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>
              <a:off x="9559677" y="1652104"/>
              <a:ext cx="0" cy="212036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8" name="자유형: 도형 147">
              <a:extLst>
                <a:ext uri="{FF2B5EF4-FFF2-40B4-BE49-F238E27FC236}">
                  <a16:creationId xmlns:a16="http://schemas.microsoft.com/office/drawing/2014/main" id="{FF3A47F8-5B0E-D5A4-515E-1BA92B6CA850}"/>
                </a:ext>
              </a:extLst>
            </p:cNvPr>
            <p:cNvSpPr/>
            <p:nvPr/>
          </p:nvSpPr>
          <p:spPr>
            <a:xfrm>
              <a:off x="1303129" y="2738968"/>
              <a:ext cx="5950227" cy="768442"/>
            </a:xfrm>
            <a:custGeom>
              <a:avLst/>
              <a:gdLst>
                <a:gd name="connsiteX0" fmla="*/ 0 w 5910470"/>
                <a:gd name="connsiteY0" fmla="*/ 295965 h 574261"/>
                <a:gd name="connsiteX1" fmla="*/ 0 w 5910470"/>
                <a:gd name="connsiteY1" fmla="*/ 0 h 574261"/>
                <a:gd name="connsiteX2" fmla="*/ 5910470 w 5910470"/>
                <a:gd name="connsiteY2" fmla="*/ 0 h 574261"/>
                <a:gd name="connsiteX3" fmla="*/ 5910470 w 5910470"/>
                <a:gd name="connsiteY3" fmla="*/ 574261 h 57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0470" h="574261">
                  <a:moveTo>
                    <a:pt x="0" y="295965"/>
                  </a:moveTo>
                  <a:lnTo>
                    <a:pt x="0" y="0"/>
                  </a:lnTo>
                  <a:lnTo>
                    <a:pt x="5910470" y="0"/>
                  </a:lnTo>
                  <a:lnTo>
                    <a:pt x="5910470" y="574261"/>
                  </a:lnTo>
                </a:path>
              </a:pathLst>
            </a:custGeom>
            <a:noFill/>
            <a:ln w="12700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F57BF5-0645-D256-FB98-AD960C0AE635}"/>
                </a:ext>
              </a:extLst>
            </p:cNvPr>
            <p:cNvGrpSpPr/>
            <p:nvPr/>
          </p:nvGrpSpPr>
          <p:grpSpPr>
            <a:xfrm>
              <a:off x="2232198" y="2545689"/>
              <a:ext cx="414542" cy="355988"/>
              <a:chOff x="2062854" y="2641046"/>
              <a:chExt cx="527949" cy="453377"/>
            </a:xfrm>
          </p:grpSpPr>
          <p:sp>
            <p:nvSpPr>
              <p:cNvPr id="127" name="사각형: 둥근 모서리 126">
                <a:extLst>
                  <a:ext uri="{FF2B5EF4-FFF2-40B4-BE49-F238E27FC236}">
                    <a16:creationId xmlns:a16="http://schemas.microsoft.com/office/drawing/2014/main" id="{7A7BACA2-FC86-5A27-B210-9033A36F38A1}"/>
                  </a:ext>
                </a:extLst>
              </p:cNvPr>
              <p:cNvSpPr/>
              <p:nvPr/>
            </p:nvSpPr>
            <p:spPr>
              <a:xfrm>
                <a:off x="2062854" y="2641046"/>
                <a:ext cx="527949" cy="453377"/>
              </a:xfrm>
              <a:prstGeom prst="roundRect">
                <a:avLst>
                  <a:gd name="adj" fmla="val 12405"/>
                </a:avLst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pic>
            <p:nvPicPr>
              <p:cNvPr id="128" name="Picture 6" descr="ansible - 자동화의 시작">
                <a:extLst>
                  <a:ext uri="{FF2B5EF4-FFF2-40B4-BE49-F238E27FC236}">
                    <a16:creationId xmlns:a16="http://schemas.microsoft.com/office/drawing/2014/main" id="{8E110AB7-8580-35DD-0633-47BE4C9A31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607" y="2698185"/>
                <a:ext cx="386442" cy="305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2" name="사각형: 둥근 모서리 131">
              <a:extLst>
                <a:ext uri="{FF2B5EF4-FFF2-40B4-BE49-F238E27FC236}">
                  <a16:creationId xmlns:a16="http://schemas.microsoft.com/office/drawing/2014/main" id="{4B259DF8-5463-1BE4-7174-47B96D94C619}"/>
                </a:ext>
              </a:extLst>
            </p:cNvPr>
            <p:cNvSpPr/>
            <p:nvPr/>
          </p:nvSpPr>
          <p:spPr>
            <a:xfrm>
              <a:off x="2673554" y="2626514"/>
              <a:ext cx="1915858" cy="22362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</a:scheme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9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Fault Detection/Fault Recovery</a:t>
              </a:r>
              <a:endParaRPr lang="ko-KR" altLang="en-US" sz="9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cxnSp>
          <p:nvCxnSpPr>
            <p:cNvPr id="149" name="직선 연결선 148">
              <a:extLst>
                <a:ext uri="{FF2B5EF4-FFF2-40B4-BE49-F238E27FC236}">
                  <a16:creationId xmlns:a16="http://schemas.microsoft.com/office/drawing/2014/main" id="{3AB29977-CD9D-BB42-1E0E-5E3F9225DF8E}"/>
                </a:ext>
              </a:extLst>
            </p:cNvPr>
            <p:cNvCxnSpPr>
              <a:cxnSpLocks/>
            </p:cNvCxnSpPr>
            <p:nvPr/>
          </p:nvCxnSpPr>
          <p:spPr>
            <a:xfrm>
              <a:off x="1883571" y="3752746"/>
              <a:ext cx="268842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32C8E284-550F-D087-29A3-55705047C9F2}"/>
                </a:ext>
              </a:extLst>
            </p:cNvPr>
            <p:cNvSpPr/>
            <p:nvPr/>
          </p:nvSpPr>
          <p:spPr>
            <a:xfrm>
              <a:off x="1448904" y="4284870"/>
              <a:ext cx="8021983" cy="1802295"/>
            </a:xfrm>
            <a:custGeom>
              <a:avLst/>
              <a:gdLst>
                <a:gd name="connsiteX0" fmla="*/ 0 w 8021983"/>
                <a:gd name="connsiteY0" fmla="*/ 0 h 1802295"/>
                <a:gd name="connsiteX1" fmla="*/ 0 w 8021983"/>
                <a:gd name="connsiteY1" fmla="*/ 1802295 h 1802295"/>
                <a:gd name="connsiteX2" fmla="*/ 8021983 w 8021983"/>
                <a:gd name="connsiteY2" fmla="*/ 1802295 h 1802295"/>
                <a:gd name="connsiteX3" fmla="*/ 8021983 w 8021983"/>
                <a:gd name="connsiteY3" fmla="*/ 1625600 h 180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21983" h="1802295">
                  <a:moveTo>
                    <a:pt x="0" y="0"/>
                  </a:moveTo>
                  <a:lnTo>
                    <a:pt x="0" y="1802295"/>
                  </a:lnTo>
                  <a:lnTo>
                    <a:pt x="8021983" y="1802295"/>
                  </a:lnTo>
                  <a:lnTo>
                    <a:pt x="8021983" y="16256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298CE7A2-2153-5442-0D9D-4B0A525248BB}"/>
                </a:ext>
              </a:extLst>
            </p:cNvPr>
            <p:cNvSpPr/>
            <p:nvPr/>
          </p:nvSpPr>
          <p:spPr>
            <a:xfrm>
              <a:off x="1697567" y="4127500"/>
              <a:ext cx="7415511" cy="292099"/>
            </a:xfrm>
            <a:custGeom>
              <a:avLst/>
              <a:gdLst>
                <a:gd name="connsiteX0" fmla="*/ 0 w 7885043"/>
                <a:gd name="connsiteY0" fmla="*/ 234121 h 499165"/>
                <a:gd name="connsiteX1" fmla="*/ 0 w 7885043"/>
                <a:gd name="connsiteY1" fmla="*/ 499165 h 499165"/>
                <a:gd name="connsiteX2" fmla="*/ 7885043 w 7885043"/>
                <a:gd name="connsiteY2" fmla="*/ 499165 h 499165"/>
                <a:gd name="connsiteX3" fmla="*/ 7885043 w 7885043"/>
                <a:gd name="connsiteY3" fmla="*/ 0 h 49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85043" h="499165">
                  <a:moveTo>
                    <a:pt x="0" y="234121"/>
                  </a:moveTo>
                  <a:lnTo>
                    <a:pt x="0" y="499165"/>
                  </a:lnTo>
                  <a:lnTo>
                    <a:pt x="7885043" y="499165"/>
                  </a:lnTo>
                  <a:lnTo>
                    <a:pt x="7885043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8" name="그룹 97">
              <a:extLst>
                <a:ext uri="{FF2B5EF4-FFF2-40B4-BE49-F238E27FC236}">
                  <a16:creationId xmlns:a16="http://schemas.microsoft.com/office/drawing/2014/main" id="{D47D5FDC-9844-D123-1DEB-E2A6E7B9C7B6}"/>
                </a:ext>
              </a:extLst>
            </p:cNvPr>
            <p:cNvGrpSpPr/>
            <p:nvPr/>
          </p:nvGrpSpPr>
          <p:grpSpPr>
            <a:xfrm>
              <a:off x="590091" y="3109329"/>
              <a:ext cx="1364237" cy="1364237"/>
              <a:chOff x="590091" y="3109329"/>
              <a:chExt cx="1364237" cy="1364237"/>
            </a:xfrm>
          </p:grpSpPr>
          <p:sp>
            <p:nvSpPr>
              <p:cNvPr id="99" name="타원 98">
                <a:extLst>
                  <a:ext uri="{FF2B5EF4-FFF2-40B4-BE49-F238E27FC236}">
                    <a16:creationId xmlns:a16="http://schemas.microsoft.com/office/drawing/2014/main" id="{632F98B8-4BF6-DCBA-A6DB-DDABEE3F67C0}"/>
                  </a:ext>
                </a:extLst>
              </p:cNvPr>
              <p:cNvSpPr/>
              <p:nvPr/>
            </p:nvSpPr>
            <p:spPr>
              <a:xfrm>
                <a:off x="590091" y="3109329"/>
                <a:ext cx="1364237" cy="136423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/>
                  </a:gs>
                  <a:gs pos="53000">
                    <a:schemeClr val="accent4"/>
                  </a:gs>
                </a:gsLst>
                <a:lin ang="2700000" scaled="1"/>
                <a:tileRect/>
              </a:gradFill>
              <a:ln w="9525">
                <a:solidFill>
                  <a:schemeClr val="accent4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32400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ko-KR" sz="140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Okestro</a:t>
                </a:r>
                <a:br>
                  <a:rPr lang="en-US" altLang="ko-KR" sz="140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</a:br>
                <a:r>
                  <a:rPr lang="en-US" altLang="ko-KR" sz="140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Automation</a:t>
                </a:r>
              </a:p>
            </p:txBody>
          </p:sp>
          <p:grpSp>
            <p:nvGrpSpPr>
              <p:cNvPr id="100" name="그룹 99">
                <a:extLst>
                  <a:ext uri="{FF2B5EF4-FFF2-40B4-BE49-F238E27FC236}">
                    <a16:creationId xmlns:a16="http://schemas.microsoft.com/office/drawing/2014/main" id="{6E2B6081-FE37-83E3-40F6-59FAF9793E36}"/>
                  </a:ext>
                </a:extLst>
              </p:cNvPr>
              <p:cNvGrpSpPr/>
              <p:nvPr/>
            </p:nvGrpSpPr>
            <p:grpSpPr>
              <a:xfrm>
                <a:off x="1076685" y="3307119"/>
                <a:ext cx="423585" cy="382258"/>
                <a:chOff x="10724305" y="1824038"/>
                <a:chExt cx="290256" cy="261937"/>
              </a:xfrm>
            </p:grpSpPr>
            <p:sp>
              <p:nvSpPr>
                <p:cNvPr id="101" name="Freeform 767" descr="ⓒDesigned by 홍은지 디자이너">
                  <a:extLst>
                    <a:ext uri="{FF2B5EF4-FFF2-40B4-BE49-F238E27FC236}">
                      <a16:creationId xmlns:a16="http://schemas.microsoft.com/office/drawing/2014/main" id="{EED16388-BFCA-ED4E-4984-9A493EA3F2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24305" y="1855600"/>
                  <a:ext cx="222167" cy="230375"/>
                </a:xfrm>
                <a:custGeom>
                  <a:avLst/>
                  <a:gdLst>
                    <a:gd name="T0" fmla="*/ 5 w 194"/>
                    <a:gd name="T1" fmla="*/ 74 h 171"/>
                    <a:gd name="T2" fmla="*/ 106 w 194"/>
                    <a:gd name="T3" fmla="*/ 106 h 171"/>
                    <a:gd name="T4" fmla="*/ 110 w 194"/>
                    <a:gd name="T5" fmla="*/ 106 h 171"/>
                    <a:gd name="T6" fmla="*/ 171 w 194"/>
                    <a:gd name="T7" fmla="*/ 79 h 171"/>
                    <a:gd name="T8" fmla="*/ 193 w 194"/>
                    <a:gd name="T9" fmla="*/ 48 h 171"/>
                    <a:gd name="T10" fmla="*/ 193 w 194"/>
                    <a:gd name="T11" fmla="*/ 47 h 171"/>
                    <a:gd name="T12" fmla="*/ 193 w 194"/>
                    <a:gd name="T13" fmla="*/ 33 h 171"/>
                    <a:gd name="T14" fmla="*/ 189 w 194"/>
                    <a:gd name="T15" fmla="*/ 27 h 171"/>
                    <a:gd name="T16" fmla="*/ 87 w 194"/>
                    <a:gd name="T17" fmla="*/ 0 h 171"/>
                    <a:gd name="T18" fmla="*/ 81 w 194"/>
                    <a:gd name="T19" fmla="*/ 2 h 171"/>
                    <a:gd name="T20" fmla="*/ 79 w 194"/>
                    <a:gd name="T21" fmla="*/ 7 h 171"/>
                    <a:gd name="T22" fmla="*/ 62 w 194"/>
                    <a:gd name="T23" fmla="*/ 37 h 171"/>
                    <a:gd name="T24" fmla="*/ 61 w 194"/>
                    <a:gd name="T25" fmla="*/ 37 h 171"/>
                    <a:gd name="T26" fmla="*/ 5 w 194"/>
                    <a:gd name="T27" fmla="*/ 63 h 171"/>
                    <a:gd name="T28" fmla="*/ 1 w 194"/>
                    <a:gd name="T29" fmla="*/ 68 h 171"/>
                    <a:gd name="T30" fmla="*/ 5 w 194"/>
                    <a:gd name="T31" fmla="*/ 74 h 171"/>
                    <a:gd name="T32" fmla="*/ 66 w 194"/>
                    <a:gd name="T33" fmla="*/ 48 h 171"/>
                    <a:gd name="T34" fmla="*/ 66 w 194"/>
                    <a:gd name="T35" fmla="*/ 48 h 171"/>
                    <a:gd name="T36" fmla="*/ 91 w 194"/>
                    <a:gd name="T37" fmla="*/ 14 h 171"/>
                    <a:gd name="T38" fmla="*/ 181 w 194"/>
                    <a:gd name="T39" fmla="*/ 38 h 171"/>
                    <a:gd name="T40" fmla="*/ 181 w 194"/>
                    <a:gd name="T41" fmla="*/ 47 h 171"/>
                    <a:gd name="T42" fmla="*/ 181 w 194"/>
                    <a:gd name="T43" fmla="*/ 48 h 171"/>
                    <a:gd name="T44" fmla="*/ 181 w 194"/>
                    <a:gd name="T45" fmla="*/ 48 h 171"/>
                    <a:gd name="T46" fmla="*/ 166 w 194"/>
                    <a:gd name="T47" fmla="*/ 68 h 171"/>
                    <a:gd name="T48" fmla="*/ 108 w 194"/>
                    <a:gd name="T49" fmla="*/ 93 h 171"/>
                    <a:gd name="T50" fmla="*/ 24 w 194"/>
                    <a:gd name="T51" fmla="*/ 67 h 171"/>
                    <a:gd name="T52" fmla="*/ 66 w 194"/>
                    <a:gd name="T53" fmla="*/ 48 h 171"/>
                    <a:gd name="T54" fmla="*/ 4 w 194"/>
                    <a:gd name="T55" fmla="*/ 104 h 171"/>
                    <a:gd name="T56" fmla="*/ 105 w 194"/>
                    <a:gd name="T57" fmla="*/ 140 h 171"/>
                    <a:gd name="T58" fmla="*/ 110 w 194"/>
                    <a:gd name="T59" fmla="*/ 139 h 171"/>
                    <a:gd name="T60" fmla="*/ 190 w 194"/>
                    <a:gd name="T61" fmla="*/ 98 h 171"/>
                    <a:gd name="T62" fmla="*/ 193 w 194"/>
                    <a:gd name="T63" fmla="*/ 90 h 171"/>
                    <a:gd name="T64" fmla="*/ 185 w 194"/>
                    <a:gd name="T65" fmla="*/ 87 h 171"/>
                    <a:gd name="T66" fmla="*/ 107 w 194"/>
                    <a:gd name="T67" fmla="*/ 127 h 171"/>
                    <a:gd name="T68" fmla="*/ 8 w 194"/>
                    <a:gd name="T69" fmla="*/ 92 h 171"/>
                    <a:gd name="T70" fmla="*/ 1 w 194"/>
                    <a:gd name="T71" fmla="*/ 96 h 171"/>
                    <a:gd name="T72" fmla="*/ 4 w 194"/>
                    <a:gd name="T73" fmla="*/ 104 h 171"/>
                    <a:gd name="T74" fmla="*/ 185 w 194"/>
                    <a:gd name="T75" fmla="*/ 119 h 171"/>
                    <a:gd name="T76" fmla="*/ 107 w 194"/>
                    <a:gd name="T77" fmla="*/ 158 h 171"/>
                    <a:gd name="T78" fmla="*/ 8 w 194"/>
                    <a:gd name="T79" fmla="*/ 124 h 171"/>
                    <a:gd name="T80" fmla="*/ 1 w 194"/>
                    <a:gd name="T81" fmla="*/ 127 h 171"/>
                    <a:gd name="T82" fmla="*/ 4 w 194"/>
                    <a:gd name="T83" fmla="*/ 135 h 171"/>
                    <a:gd name="T84" fmla="*/ 105 w 194"/>
                    <a:gd name="T85" fmla="*/ 171 h 171"/>
                    <a:gd name="T86" fmla="*/ 109 w 194"/>
                    <a:gd name="T87" fmla="*/ 170 h 171"/>
                    <a:gd name="T88" fmla="*/ 190 w 194"/>
                    <a:gd name="T89" fmla="*/ 130 h 171"/>
                    <a:gd name="T90" fmla="*/ 192 w 194"/>
                    <a:gd name="T91" fmla="*/ 121 h 171"/>
                    <a:gd name="T92" fmla="*/ 185 w 194"/>
                    <a:gd name="T93" fmla="*/ 119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94" h="171">
                      <a:moveTo>
                        <a:pt x="5" y="74"/>
                      </a:moveTo>
                      <a:cubicBezTo>
                        <a:pt x="106" y="106"/>
                        <a:pt x="106" y="106"/>
                        <a:pt x="106" y="106"/>
                      </a:cubicBezTo>
                      <a:cubicBezTo>
                        <a:pt x="108" y="106"/>
                        <a:pt x="109" y="106"/>
                        <a:pt x="110" y="106"/>
                      </a:cubicBezTo>
                      <a:cubicBezTo>
                        <a:pt x="171" y="79"/>
                        <a:pt x="171" y="79"/>
                        <a:pt x="171" y="79"/>
                      </a:cubicBezTo>
                      <a:cubicBezTo>
                        <a:pt x="192" y="70"/>
                        <a:pt x="193" y="53"/>
                        <a:pt x="193" y="48"/>
                      </a:cubicBezTo>
                      <a:cubicBezTo>
                        <a:pt x="193" y="48"/>
                        <a:pt x="193" y="48"/>
                        <a:pt x="193" y="47"/>
                      </a:cubicBezTo>
                      <a:cubicBezTo>
                        <a:pt x="193" y="47"/>
                        <a:pt x="193" y="33"/>
                        <a:pt x="193" y="33"/>
                      </a:cubicBezTo>
                      <a:cubicBezTo>
                        <a:pt x="193" y="30"/>
                        <a:pt x="191" y="28"/>
                        <a:pt x="189" y="27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5" y="0"/>
                        <a:pt x="83" y="0"/>
                        <a:pt x="81" y="2"/>
                      </a:cubicBezTo>
                      <a:cubicBezTo>
                        <a:pt x="80" y="3"/>
                        <a:pt x="79" y="5"/>
                        <a:pt x="79" y="7"/>
                      </a:cubicBezTo>
                      <a:cubicBezTo>
                        <a:pt x="82" y="29"/>
                        <a:pt x="62" y="37"/>
                        <a:pt x="62" y="37"/>
                      </a:cubicBezTo>
                      <a:cubicBezTo>
                        <a:pt x="62" y="37"/>
                        <a:pt x="62" y="37"/>
                        <a:pt x="61" y="37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2" y="64"/>
                        <a:pt x="1" y="66"/>
                        <a:pt x="1" y="68"/>
                      </a:cubicBezTo>
                      <a:cubicBezTo>
                        <a:pt x="1" y="71"/>
                        <a:pt x="3" y="73"/>
                        <a:pt x="5" y="74"/>
                      </a:cubicBezTo>
                      <a:close/>
                      <a:moveTo>
                        <a:pt x="66" y="48"/>
                      </a:moveTo>
                      <a:cubicBezTo>
                        <a:pt x="66" y="48"/>
                        <a:pt x="66" y="48"/>
                        <a:pt x="66" y="48"/>
                      </a:cubicBezTo>
                      <a:cubicBezTo>
                        <a:pt x="75" y="45"/>
                        <a:pt x="90" y="34"/>
                        <a:pt x="91" y="14"/>
                      </a:cubicBezTo>
                      <a:cubicBezTo>
                        <a:pt x="104" y="18"/>
                        <a:pt x="173" y="36"/>
                        <a:pt x="181" y="38"/>
                      </a:cubicBezTo>
                      <a:cubicBezTo>
                        <a:pt x="181" y="42"/>
                        <a:pt x="181" y="47"/>
                        <a:pt x="181" y="47"/>
                      </a:cubicBezTo>
                      <a:cubicBezTo>
                        <a:pt x="181" y="48"/>
                        <a:pt x="181" y="48"/>
                        <a:pt x="181" y="48"/>
                      </a:cubicBezTo>
                      <a:cubicBezTo>
                        <a:pt x="181" y="48"/>
                        <a:pt x="181" y="48"/>
                        <a:pt x="181" y="48"/>
                      </a:cubicBezTo>
                      <a:cubicBezTo>
                        <a:pt x="181" y="50"/>
                        <a:pt x="180" y="62"/>
                        <a:pt x="166" y="68"/>
                      </a:cubicBezTo>
                      <a:cubicBezTo>
                        <a:pt x="166" y="68"/>
                        <a:pt x="112" y="92"/>
                        <a:pt x="108" y="93"/>
                      </a:cubicBezTo>
                      <a:cubicBezTo>
                        <a:pt x="104" y="92"/>
                        <a:pt x="46" y="74"/>
                        <a:pt x="24" y="67"/>
                      </a:cubicBezTo>
                      <a:cubicBezTo>
                        <a:pt x="40" y="60"/>
                        <a:pt x="66" y="48"/>
                        <a:pt x="66" y="48"/>
                      </a:cubicBezTo>
                      <a:close/>
                      <a:moveTo>
                        <a:pt x="4" y="104"/>
                      </a:moveTo>
                      <a:cubicBezTo>
                        <a:pt x="105" y="140"/>
                        <a:pt x="105" y="140"/>
                        <a:pt x="105" y="140"/>
                      </a:cubicBezTo>
                      <a:cubicBezTo>
                        <a:pt x="107" y="140"/>
                        <a:pt x="108" y="140"/>
                        <a:pt x="110" y="139"/>
                      </a:cubicBezTo>
                      <a:cubicBezTo>
                        <a:pt x="190" y="98"/>
                        <a:pt x="190" y="98"/>
                        <a:pt x="190" y="98"/>
                      </a:cubicBezTo>
                      <a:cubicBezTo>
                        <a:pt x="193" y="97"/>
                        <a:pt x="194" y="93"/>
                        <a:pt x="193" y="90"/>
                      </a:cubicBezTo>
                      <a:cubicBezTo>
                        <a:pt x="191" y="87"/>
                        <a:pt x="188" y="86"/>
                        <a:pt x="185" y="87"/>
                      </a:cubicBezTo>
                      <a:cubicBezTo>
                        <a:pt x="185" y="87"/>
                        <a:pt x="111" y="125"/>
                        <a:pt x="107" y="127"/>
                      </a:cubicBezTo>
                      <a:cubicBezTo>
                        <a:pt x="103" y="126"/>
                        <a:pt x="8" y="92"/>
                        <a:pt x="8" y="92"/>
                      </a:cubicBezTo>
                      <a:cubicBezTo>
                        <a:pt x="5" y="91"/>
                        <a:pt x="2" y="93"/>
                        <a:pt x="1" y="96"/>
                      </a:cubicBezTo>
                      <a:cubicBezTo>
                        <a:pt x="0" y="100"/>
                        <a:pt x="1" y="103"/>
                        <a:pt x="4" y="104"/>
                      </a:cubicBezTo>
                      <a:close/>
                      <a:moveTo>
                        <a:pt x="185" y="119"/>
                      </a:moveTo>
                      <a:cubicBezTo>
                        <a:pt x="185" y="119"/>
                        <a:pt x="110" y="156"/>
                        <a:pt x="107" y="158"/>
                      </a:cubicBezTo>
                      <a:cubicBezTo>
                        <a:pt x="102" y="157"/>
                        <a:pt x="8" y="124"/>
                        <a:pt x="8" y="124"/>
                      </a:cubicBezTo>
                      <a:cubicBezTo>
                        <a:pt x="5" y="122"/>
                        <a:pt x="2" y="124"/>
                        <a:pt x="1" y="127"/>
                      </a:cubicBezTo>
                      <a:cubicBezTo>
                        <a:pt x="0" y="131"/>
                        <a:pt x="1" y="134"/>
                        <a:pt x="4" y="135"/>
                      </a:cubicBezTo>
                      <a:cubicBezTo>
                        <a:pt x="105" y="171"/>
                        <a:pt x="105" y="171"/>
                        <a:pt x="105" y="171"/>
                      </a:cubicBezTo>
                      <a:cubicBezTo>
                        <a:pt x="107" y="171"/>
                        <a:pt x="108" y="171"/>
                        <a:pt x="109" y="170"/>
                      </a:cubicBezTo>
                      <a:cubicBezTo>
                        <a:pt x="190" y="130"/>
                        <a:pt x="190" y="130"/>
                        <a:pt x="190" y="130"/>
                      </a:cubicBezTo>
                      <a:cubicBezTo>
                        <a:pt x="192" y="128"/>
                        <a:pt x="194" y="125"/>
                        <a:pt x="192" y="121"/>
                      </a:cubicBezTo>
                      <a:cubicBezTo>
                        <a:pt x="191" y="118"/>
                        <a:pt x="188" y="117"/>
                        <a:pt x="185" y="1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88883" tIns="324000" rIns="88883" bIns="4444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102" name="그룹 101">
                  <a:extLst>
                    <a:ext uri="{FF2B5EF4-FFF2-40B4-BE49-F238E27FC236}">
                      <a16:creationId xmlns:a16="http://schemas.microsoft.com/office/drawing/2014/main" id="{7B1D49AB-ACE1-92E9-6836-996BBBE12434}"/>
                    </a:ext>
                  </a:extLst>
                </p:cNvPr>
                <p:cNvGrpSpPr/>
                <p:nvPr/>
              </p:nvGrpSpPr>
              <p:grpSpPr>
                <a:xfrm>
                  <a:off x="10871686" y="1824038"/>
                  <a:ext cx="142875" cy="142875"/>
                  <a:chOff x="9339136" y="1347788"/>
                  <a:chExt cx="254000" cy="254000"/>
                </a:xfrm>
              </p:grpSpPr>
              <p:sp>
                <p:nvSpPr>
                  <p:cNvPr id="103" name="타원 102">
                    <a:extLst>
                      <a:ext uri="{FF2B5EF4-FFF2-40B4-BE49-F238E27FC236}">
                        <a16:creationId xmlns:a16="http://schemas.microsoft.com/office/drawing/2014/main" id="{B1B20DDA-028F-09B1-3254-55A911CF1EDE}"/>
                      </a:ext>
                    </a:extLst>
                  </p:cNvPr>
                  <p:cNvSpPr/>
                  <p:nvPr/>
                </p:nvSpPr>
                <p:spPr>
                  <a:xfrm>
                    <a:off x="9339136" y="1347788"/>
                    <a:ext cx="254000" cy="254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324000" rIns="0" bIns="0" rtlCol="0" anchor="ctr"/>
                  <a:lstStyle/>
                  <a:p>
                    <a:pPr algn="ctr"/>
                    <a:endParaRPr lang="ko-KR" altLang="en-US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04" name="그룹 103">
                    <a:extLst>
                      <a:ext uri="{FF2B5EF4-FFF2-40B4-BE49-F238E27FC236}">
                        <a16:creationId xmlns:a16="http://schemas.microsoft.com/office/drawing/2014/main" id="{CDE2A42F-C9B7-11B1-520B-783F017E1D93}"/>
                      </a:ext>
                    </a:extLst>
                  </p:cNvPr>
                  <p:cNvGrpSpPr/>
                  <p:nvPr/>
                </p:nvGrpSpPr>
                <p:grpSpPr>
                  <a:xfrm>
                    <a:off x="9388222" y="1384598"/>
                    <a:ext cx="155828" cy="180380"/>
                    <a:chOff x="657828" y="2778289"/>
                    <a:chExt cx="608340" cy="704187"/>
                  </a:xfrm>
                  <a:solidFill>
                    <a:schemeClr val="accent4">
                      <a:lumMod val="60000"/>
                      <a:lumOff val="40000"/>
                    </a:schemeClr>
                  </a:solidFill>
                </p:grpSpPr>
                <p:sp>
                  <p:nvSpPr>
                    <p:cNvPr id="105" name="Freeform 30" descr="ⓒDesigned by 홍은지 디자이너">
                      <a:extLst>
                        <a:ext uri="{FF2B5EF4-FFF2-40B4-BE49-F238E27FC236}">
                          <a16:creationId xmlns:a16="http://schemas.microsoft.com/office/drawing/2014/main" id="{5E212F8A-1A2A-0D51-D9F9-26B2164A2F1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2700000">
                      <a:off x="728114" y="2956603"/>
                      <a:ext cx="455587" cy="596159"/>
                    </a:xfrm>
                    <a:custGeom>
                      <a:avLst/>
                      <a:gdLst>
                        <a:gd name="T0" fmla="*/ 714 w 931"/>
                        <a:gd name="T1" fmla="*/ 21 h 1215"/>
                        <a:gd name="T2" fmla="*/ 705 w 931"/>
                        <a:gd name="T3" fmla="*/ 101 h 1215"/>
                        <a:gd name="T4" fmla="*/ 815 w 931"/>
                        <a:gd name="T5" fmla="*/ 421 h 1215"/>
                        <a:gd name="T6" fmla="*/ 297 w 931"/>
                        <a:gd name="T7" fmla="*/ 941 h 1215"/>
                        <a:gd name="T8" fmla="*/ 215 w 931"/>
                        <a:gd name="T9" fmla="*/ 935 h 1215"/>
                        <a:gd name="T10" fmla="*/ 270 w 931"/>
                        <a:gd name="T11" fmla="*/ 882 h 1215"/>
                        <a:gd name="T12" fmla="*/ 270 w 931"/>
                        <a:gd name="T13" fmla="*/ 802 h 1215"/>
                        <a:gd name="T14" fmla="*/ 190 w 931"/>
                        <a:gd name="T15" fmla="*/ 802 h 1215"/>
                        <a:gd name="T16" fmla="*/ 0 w 931"/>
                        <a:gd name="T17" fmla="*/ 989 h 1215"/>
                        <a:gd name="T18" fmla="*/ 188 w 931"/>
                        <a:gd name="T19" fmla="*/ 1196 h 1215"/>
                        <a:gd name="T20" fmla="*/ 230 w 931"/>
                        <a:gd name="T21" fmla="*/ 1215 h 1215"/>
                        <a:gd name="T22" fmla="*/ 268 w 931"/>
                        <a:gd name="T23" fmla="*/ 1200 h 1215"/>
                        <a:gd name="T24" fmla="*/ 272 w 931"/>
                        <a:gd name="T25" fmla="*/ 1120 h 1215"/>
                        <a:gd name="T26" fmla="*/ 213 w 931"/>
                        <a:gd name="T27" fmla="*/ 1049 h 1215"/>
                        <a:gd name="T28" fmla="*/ 297 w 931"/>
                        <a:gd name="T29" fmla="*/ 1055 h 1215"/>
                        <a:gd name="T30" fmla="*/ 931 w 931"/>
                        <a:gd name="T31" fmla="*/ 421 h 1215"/>
                        <a:gd name="T32" fmla="*/ 796 w 931"/>
                        <a:gd name="T33" fmla="*/ 30 h 1215"/>
                        <a:gd name="T34" fmla="*/ 714 w 931"/>
                        <a:gd name="T35" fmla="*/ 21 h 12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931" h="1215">
                          <a:moveTo>
                            <a:pt x="714" y="21"/>
                          </a:moveTo>
                          <a:cubicBezTo>
                            <a:pt x="689" y="40"/>
                            <a:pt x="686" y="76"/>
                            <a:pt x="705" y="101"/>
                          </a:cubicBezTo>
                          <a:cubicBezTo>
                            <a:pt x="777" y="192"/>
                            <a:pt x="815" y="305"/>
                            <a:pt x="815" y="421"/>
                          </a:cubicBezTo>
                          <a:cubicBezTo>
                            <a:pt x="815" y="707"/>
                            <a:pt x="583" y="941"/>
                            <a:pt x="297" y="941"/>
                          </a:cubicBezTo>
                          <a:cubicBezTo>
                            <a:pt x="270" y="941"/>
                            <a:pt x="242" y="939"/>
                            <a:pt x="215" y="935"/>
                          </a:cubicBezTo>
                          <a:cubicBezTo>
                            <a:pt x="270" y="882"/>
                            <a:pt x="270" y="882"/>
                            <a:pt x="270" y="882"/>
                          </a:cubicBezTo>
                          <a:cubicBezTo>
                            <a:pt x="293" y="859"/>
                            <a:pt x="293" y="823"/>
                            <a:pt x="270" y="802"/>
                          </a:cubicBezTo>
                          <a:cubicBezTo>
                            <a:pt x="247" y="779"/>
                            <a:pt x="211" y="779"/>
                            <a:pt x="190" y="802"/>
                          </a:cubicBezTo>
                          <a:cubicBezTo>
                            <a:pt x="0" y="989"/>
                            <a:pt x="0" y="989"/>
                            <a:pt x="0" y="989"/>
                          </a:cubicBezTo>
                          <a:cubicBezTo>
                            <a:pt x="188" y="1196"/>
                            <a:pt x="188" y="1196"/>
                            <a:pt x="188" y="1196"/>
                          </a:cubicBezTo>
                          <a:cubicBezTo>
                            <a:pt x="200" y="1210"/>
                            <a:pt x="215" y="1215"/>
                            <a:pt x="230" y="1215"/>
                          </a:cubicBezTo>
                          <a:cubicBezTo>
                            <a:pt x="244" y="1215"/>
                            <a:pt x="257" y="1210"/>
                            <a:pt x="268" y="1200"/>
                          </a:cubicBezTo>
                          <a:cubicBezTo>
                            <a:pt x="291" y="1179"/>
                            <a:pt x="293" y="1143"/>
                            <a:pt x="272" y="1120"/>
                          </a:cubicBezTo>
                          <a:cubicBezTo>
                            <a:pt x="213" y="1049"/>
                            <a:pt x="213" y="1049"/>
                            <a:pt x="213" y="1049"/>
                          </a:cubicBezTo>
                          <a:cubicBezTo>
                            <a:pt x="240" y="1053"/>
                            <a:pt x="268" y="1055"/>
                            <a:pt x="297" y="1055"/>
                          </a:cubicBezTo>
                          <a:cubicBezTo>
                            <a:pt x="646" y="1055"/>
                            <a:pt x="931" y="771"/>
                            <a:pt x="931" y="421"/>
                          </a:cubicBezTo>
                          <a:cubicBezTo>
                            <a:pt x="931" y="278"/>
                            <a:pt x="884" y="143"/>
                            <a:pt x="796" y="30"/>
                          </a:cubicBezTo>
                          <a:cubicBezTo>
                            <a:pt x="775" y="6"/>
                            <a:pt x="739" y="0"/>
                            <a:pt x="714" y="2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32400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06" name="Freeform 31" descr="ⓒDesigned by 홍은지 디자이너">
                      <a:extLst>
                        <a:ext uri="{FF2B5EF4-FFF2-40B4-BE49-F238E27FC236}">
                          <a16:creationId xmlns:a16="http://schemas.microsoft.com/office/drawing/2014/main" id="{BCEAB6E1-07B1-9E9A-DF53-CDEC3FDB2D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2700000">
                      <a:off x="745376" y="2709697"/>
                      <a:ext cx="452200" cy="589384"/>
                    </a:xfrm>
                    <a:custGeom>
                      <a:avLst/>
                      <a:gdLst>
                        <a:gd name="T0" fmla="*/ 173 w 922"/>
                        <a:gd name="T1" fmla="*/ 1202 h 1202"/>
                        <a:gd name="T2" fmla="*/ 207 w 922"/>
                        <a:gd name="T3" fmla="*/ 1190 h 1202"/>
                        <a:gd name="T4" fmla="*/ 219 w 922"/>
                        <a:gd name="T5" fmla="*/ 1110 h 1202"/>
                        <a:gd name="T6" fmla="*/ 112 w 922"/>
                        <a:gd name="T7" fmla="*/ 796 h 1202"/>
                        <a:gd name="T8" fmla="*/ 632 w 922"/>
                        <a:gd name="T9" fmla="*/ 276 h 1202"/>
                        <a:gd name="T10" fmla="*/ 706 w 922"/>
                        <a:gd name="T11" fmla="*/ 282 h 1202"/>
                        <a:gd name="T12" fmla="*/ 651 w 922"/>
                        <a:gd name="T13" fmla="*/ 335 h 1202"/>
                        <a:gd name="T14" fmla="*/ 651 w 922"/>
                        <a:gd name="T15" fmla="*/ 415 h 1202"/>
                        <a:gd name="T16" fmla="*/ 691 w 922"/>
                        <a:gd name="T17" fmla="*/ 432 h 1202"/>
                        <a:gd name="T18" fmla="*/ 731 w 922"/>
                        <a:gd name="T19" fmla="*/ 415 h 1202"/>
                        <a:gd name="T20" fmla="*/ 922 w 922"/>
                        <a:gd name="T21" fmla="*/ 228 h 1202"/>
                        <a:gd name="T22" fmla="*/ 735 w 922"/>
                        <a:gd name="T23" fmla="*/ 24 h 1202"/>
                        <a:gd name="T24" fmla="*/ 655 w 922"/>
                        <a:gd name="T25" fmla="*/ 21 h 1202"/>
                        <a:gd name="T26" fmla="*/ 651 w 922"/>
                        <a:gd name="T27" fmla="*/ 101 h 1202"/>
                        <a:gd name="T28" fmla="*/ 712 w 922"/>
                        <a:gd name="T29" fmla="*/ 167 h 1202"/>
                        <a:gd name="T30" fmla="*/ 634 w 922"/>
                        <a:gd name="T31" fmla="*/ 162 h 1202"/>
                        <a:gd name="T32" fmla="*/ 0 w 922"/>
                        <a:gd name="T33" fmla="*/ 796 h 1202"/>
                        <a:gd name="T34" fmla="*/ 129 w 922"/>
                        <a:gd name="T35" fmla="*/ 1179 h 1202"/>
                        <a:gd name="T36" fmla="*/ 173 w 922"/>
                        <a:gd name="T37" fmla="*/ 1202 h 12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922" h="1202">
                          <a:moveTo>
                            <a:pt x="173" y="1202"/>
                          </a:moveTo>
                          <a:cubicBezTo>
                            <a:pt x="184" y="1202"/>
                            <a:pt x="198" y="1198"/>
                            <a:pt x="207" y="1190"/>
                          </a:cubicBezTo>
                          <a:cubicBezTo>
                            <a:pt x="232" y="1171"/>
                            <a:pt x="238" y="1135"/>
                            <a:pt x="219" y="1110"/>
                          </a:cubicBezTo>
                          <a:cubicBezTo>
                            <a:pt x="148" y="1019"/>
                            <a:pt x="112" y="910"/>
                            <a:pt x="112" y="796"/>
                          </a:cubicBezTo>
                          <a:cubicBezTo>
                            <a:pt x="112" y="510"/>
                            <a:pt x="344" y="276"/>
                            <a:pt x="632" y="276"/>
                          </a:cubicBezTo>
                          <a:cubicBezTo>
                            <a:pt x="657" y="276"/>
                            <a:pt x="682" y="278"/>
                            <a:pt x="706" y="282"/>
                          </a:cubicBezTo>
                          <a:cubicBezTo>
                            <a:pt x="651" y="335"/>
                            <a:pt x="651" y="335"/>
                            <a:pt x="651" y="335"/>
                          </a:cubicBezTo>
                          <a:cubicBezTo>
                            <a:pt x="628" y="358"/>
                            <a:pt x="628" y="394"/>
                            <a:pt x="651" y="415"/>
                          </a:cubicBezTo>
                          <a:cubicBezTo>
                            <a:pt x="662" y="426"/>
                            <a:pt x="678" y="432"/>
                            <a:pt x="691" y="432"/>
                          </a:cubicBezTo>
                          <a:cubicBezTo>
                            <a:pt x="706" y="432"/>
                            <a:pt x="720" y="426"/>
                            <a:pt x="731" y="415"/>
                          </a:cubicBezTo>
                          <a:cubicBezTo>
                            <a:pt x="922" y="228"/>
                            <a:pt x="922" y="228"/>
                            <a:pt x="922" y="228"/>
                          </a:cubicBezTo>
                          <a:cubicBezTo>
                            <a:pt x="735" y="24"/>
                            <a:pt x="735" y="24"/>
                            <a:pt x="735" y="24"/>
                          </a:cubicBezTo>
                          <a:cubicBezTo>
                            <a:pt x="714" y="2"/>
                            <a:pt x="678" y="0"/>
                            <a:pt x="655" y="21"/>
                          </a:cubicBezTo>
                          <a:cubicBezTo>
                            <a:pt x="632" y="42"/>
                            <a:pt x="630" y="78"/>
                            <a:pt x="651" y="101"/>
                          </a:cubicBezTo>
                          <a:cubicBezTo>
                            <a:pt x="712" y="167"/>
                            <a:pt x="712" y="167"/>
                            <a:pt x="712" y="167"/>
                          </a:cubicBezTo>
                          <a:cubicBezTo>
                            <a:pt x="685" y="163"/>
                            <a:pt x="661" y="162"/>
                            <a:pt x="634" y="162"/>
                          </a:cubicBezTo>
                          <a:cubicBezTo>
                            <a:pt x="285" y="162"/>
                            <a:pt x="0" y="445"/>
                            <a:pt x="0" y="796"/>
                          </a:cubicBezTo>
                          <a:cubicBezTo>
                            <a:pt x="0" y="935"/>
                            <a:pt x="43" y="1068"/>
                            <a:pt x="129" y="1179"/>
                          </a:cubicBezTo>
                          <a:cubicBezTo>
                            <a:pt x="139" y="1194"/>
                            <a:pt x="156" y="1202"/>
                            <a:pt x="173" y="1202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32400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ko-KR" altLang="en-US"/>
                    </a:p>
                  </p:txBody>
                </p:sp>
              </p:grpSp>
            </p:grpSp>
          </p:grpSp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948C8AB0-6B15-B3FF-E48C-3040332E1B47}"/>
                </a:ext>
              </a:extLst>
            </p:cNvPr>
            <p:cNvSpPr txBox="1"/>
            <p:nvPr/>
          </p:nvSpPr>
          <p:spPr>
            <a:xfrm rot="5400000">
              <a:off x="4187265" y="2039806"/>
              <a:ext cx="89768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9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Overlay network</a:t>
              </a:r>
            </a:p>
          </p:txBody>
        </p:sp>
        <p:sp>
          <p:nvSpPr>
            <p:cNvPr id="158" name="사각형: 둥근 모서리 157">
              <a:extLst>
                <a:ext uri="{FF2B5EF4-FFF2-40B4-BE49-F238E27FC236}">
                  <a16:creationId xmlns:a16="http://schemas.microsoft.com/office/drawing/2014/main" id="{64443A6A-9739-5FDE-C7FE-7A9E69BB8151}"/>
                </a:ext>
              </a:extLst>
            </p:cNvPr>
            <p:cNvSpPr/>
            <p:nvPr/>
          </p:nvSpPr>
          <p:spPr>
            <a:xfrm>
              <a:off x="3362577" y="3642313"/>
              <a:ext cx="870226" cy="167688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9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CVE/CCE</a:t>
              </a:r>
              <a:endParaRPr lang="ko-KR" altLang="en-US" sz="9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E9FAE90E-B885-AB80-F2CB-A05FE17D8649}"/>
                </a:ext>
              </a:extLst>
            </p:cNvPr>
            <p:cNvSpPr txBox="1"/>
            <p:nvPr/>
          </p:nvSpPr>
          <p:spPr>
            <a:xfrm>
              <a:off x="4844895" y="3504266"/>
              <a:ext cx="668453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9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Internal port</a:t>
              </a:r>
            </a:p>
          </p:txBody>
        </p:sp>
        <p:sp>
          <p:nvSpPr>
            <p:cNvPr id="162" name="사각형: 둥근 모서리 161">
              <a:extLst>
                <a:ext uri="{FF2B5EF4-FFF2-40B4-BE49-F238E27FC236}">
                  <a16:creationId xmlns:a16="http://schemas.microsoft.com/office/drawing/2014/main" id="{362164A2-4797-7532-9BD0-C9061C18AA8D}"/>
                </a:ext>
              </a:extLst>
            </p:cNvPr>
            <p:cNvSpPr/>
            <p:nvPr/>
          </p:nvSpPr>
          <p:spPr>
            <a:xfrm>
              <a:off x="3165944" y="4304622"/>
              <a:ext cx="1064081" cy="235558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9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Config Encryption</a:t>
              </a:r>
              <a:endParaRPr lang="ko-KR" altLang="en-US" sz="9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63" name="자유형: 도형 162">
              <a:extLst>
                <a:ext uri="{FF2B5EF4-FFF2-40B4-BE49-F238E27FC236}">
                  <a16:creationId xmlns:a16="http://schemas.microsoft.com/office/drawing/2014/main" id="{23BBB9F0-3B83-C625-64A9-3C0F07DBD64E}"/>
                </a:ext>
              </a:extLst>
            </p:cNvPr>
            <p:cNvSpPr/>
            <p:nvPr/>
          </p:nvSpPr>
          <p:spPr>
            <a:xfrm>
              <a:off x="1731617" y="1790700"/>
              <a:ext cx="2955235" cy="2294466"/>
            </a:xfrm>
            <a:custGeom>
              <a:avLst/>
              <a:gdLst>
                <a:gd name="connsiteX0" fmla="*/ 2955235 w 2955235"/>
                <a:gd name="connsiteY0" fmla="*/ 2018748 h 2018748"/>
                <a:gd name="connsiteX1" fmla="*/ 326887 w 2955235"/>
                <a:gd name="connsiteY1" fmla="*/ 2018748 h 2018748"/>
                <a:gd name="connsiteX2" fmla="*/ 326887 w 2955235"/>
                <a:gd name="connsiteY2" fmla="*/ 0 h 2018748"/>
                <a:gd name="connsiteX3" fmla="*/ 0 w 2955235"/>
                <a:gd name="connsiteY3" fmla="*/ 0 h 201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5235" h="2018748">
                  <a:moveTo>
                    <a:pt x="2955235" y="2018748"/>
                  </a:moveTo>
                  <a:lnTo>
                    <a:pt x="326887" y="2018748"/>
                  </a:lnTo>
                  <a:lnTo>
                    <a:pt x="326887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9" name="그룹 178">
              <a:extLst>
                <a:ext uri="{FF2B5EF4-FFF2-40B4-BE49-F238E27FC236}">
                  <a16:creationId xmlns:a16="http://schemas.microsoft.com/office/drawing/2014/main" id="{EA5AC2C9-1DC9-B5B8-AC6C-9D43E681CC70}"/>
                </a:ext>
              </a:extLst>
            </p:cNvPr>
            <p:cNvGrpSpPr/>
            <p:nvPr/>
          </p:nvGrpSpPr>
          <p:grpSpPr>
            <a:xfrm>
              <a:off x="1848677" y="1960033"/>
              <a:ext cx="1549102" cy="248290"/>
              <a:chOff x="1848677" y="2298700"/>
              <a:chExt cx="1549102" cy="248290"/>
            </a:xfrm>
          </p:grpSpPr>
          <p:sp>
            <p:nvSpPr>
              <p:cNvPr id="165" name="사각형: 둥근 모서리 164">
                <a:extLst>
                  <a:ext uri="{FF2B5EF4-FFF2-40B4-BE49-F238E27FC236}">
                    <a16:creationId xmlns:a16="http://schemas.microsoft.com/office/drawing/2014/main" id="{D5671ABB-FA0F-6849-B98E-7B32E8FB2888}"/>
                  </a:ext>
                </a:extLst>
              </p:cNvPr>
              <p:cNvSpPr/>
              <p:nvPr/>
            </p:nvSpPr>
            <p:spPr>
              <a:xfrm>
                <a:off x="1848677" y="2298700"/>
                <a:ext cx="1549102" cy="248290"/>
              </a:xfrm>
              <a:prstGeom prst="roundRect">
                <a:avLst>
                  <a:gd name="adj" fmla="val 12405"/>
                </a:avLst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pic>
            <p:nvPicPr>
              <p:cNvPr id="168" name="Picture 4" descr="Data visualization tool | Grafana">
                <a:extLst>
                  <a:ext uri="{FF2B5EF4-FFF2-40B4-BE49-F238E27FC236}">
                    <a16:creationId xmlns:a16="http://schemas.microsoft.com/office/drawing/2014/main" id="{D192B952-0855-8A9F-CBEF-FD0FC12651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03" t="31470" r="8303" b="31469"/>
              <a:stretch/>
            </p:blipFill>
            <p:spPr bwMode="auto">
              <a:xfrm>
                <a:off x="2954338" y="2358164"/>
                <a:ext cx="374728" cy="1310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9" name="Picture 6" descr="Amazon OpenSearch Service | AWS Open Source Blog">
                <a:extLst>
                  <a:ext uri="{FF2B5EF4-FFF2-40B4-BE49-F238E27FC236}">
                    <a16:creationId xmlns:a16="http://schemas.microsoft.com/office/drawing/2014/main" id="{8FC87962-8173-5642-EE95-05B50E7323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2145" y="2340821"/>
                <a:ext cx="427442" cy="179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16">
                <a:extLst>
                  <a:ext uri="{FF2B5EF4-FFF2-40B4-BE49-F238E27FC236}">
                    <a16:creationId xmlns:a16="http://schemas.microsoft.com/office/drawing/2014/main" id="{3C40C0EE-16D8-75D5-A53C-465090E388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6310" y="2329746"/>
                <a:ext cx="455524" cy="18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1" name="사각형: 둥근 모서리 170">
              <a:extLst>
                <a:ext uri="{FF2B5EF4-FFF2-40B4-BE49-F238E27FC236}">
                  <a16:creationId xmlns:a16="http://schemas.microsoft.com/office/drawing/2014/main" id="{C95424A4-7AF9-A194-567A-7C47F0082A85}"/>
                </a:ext>
              </a:extLst>
            </p:cNvPr>
            <p:cNvSpPr/>
            <p:nvPr/>
          </p:nvSpPr>
          <p:spPr>
            <a:xfrm>
              <a:off x="3362577" y="3970984"/>
              <a:ext cx="971990" cy="215841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9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Monitoring</a:t>
              </a:r>
              <a:endParaRPr lang="ko-KR" altLang="en-US" sz="9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id="{3964B898-415F-87B2-2261-CBB00204EAFA}"/>
                </a:ext>
              </a:extLst>
            </p:cNvPr>
            <p:cNvSpPr/>
            <p:nvPr/>
          </p:nvSpPr>
          <p:spPr>
            <a:xfrm>
              <a:off x="4681450" y="3954755"/>
              <a:ext cx="798179" cy="23553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10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  <a:t>exporter</a:t>
              </a:r>
            </a:p>
          </p:txBody>
        </p:sp>
        <p:grpSp>
          <p:nvGrpSpPr>
            <p:cNvPr id="172" name="그룹 171">
              <a:extLst>
                <a:ext uri="{FF2B5EF4-FFF2-40B4-BE49-F238E27FC236}">
                  <a16:creationId xmlns:a16="http://schemas.microsoft.com/office/drawing/2014/main" id="{7CE78D63-0D91-7F6B-3746-C6266ADD8F3B}"/>
                </a:ext>
              </a:extLst>
            </p:cNvPr>
            <p:cNvGrpSpPr/>
            <p:nvPr/>
          </p:nvGrpSpPr>
          <p:grpSpPr>
            <a:xfrm>
              <a:off x="2232198" y="4247334"/>
              <a:ext cx="414542" cy="355988"/>
              <a:chOff x="2062854" y="2684174"/>
              <a:chExt cx="527949" cy="453377"/>
            </a:xfrm>
          </p:grpSpPr>
          <p:sp>
            <p:nvSpPr>
              <p:cNvPr id="173" name="사각형: 둥근 모서리 172">
                <a:extLst>
                  <a:ext uri="{FF2B5EF4-FFF2-40B4-BE49-F238E27FC236}">
                    <a16:creationId xmlns:a16="http://schemas.microsoft.com/office/drawing/2014/main" id="{B13BFCFA-1E3B-28FE-FADC-7CB6E5EF93B3}"/>
                  </a:ext>
                </a:extLst>
              </p:cNvPr>
              <p:cNvSpPr/>
              <p:nvPr/>
            </p:nvSpPr>
            <p:spPr>
              <a:xfrm>
                <a:off x="2062854" y="2684174"/>
                <a:ext cx="527949" cy="453377"/>
              </a:xfrm>
              <a:prstGeom prst="roundRect">
                <a:avLst>
                  <a:gd name="adj" fmla="val 12405"/>
                </a:avLst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pic>
            <p:nvPicPr>
              <p:cNvPr id="174" name="Picture 6" descr="ansible - 자동화의 시작">
                <a:extLst>
                  <a:ext uri="{FF2B5EF4-FFF2-40B4-BE49-F238E27FC236}">
                    <a16:creationId xmlns:a16="http://schemas.microsoft.com/office/drawing/2014/main" id="{1F0D4C49-5B1C-DF64-A328-F0665E7B2D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607" y="2741313"/>
                <a:ext cx="386443" cy="305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5" name="그룹 174">
              <a:extLst>
                <a:ext uri="{FF2B5EF4-FFF2-40B4-BE49-F238E27FC236}">
                  <a16:creationId xmlns:a16="http://schemas.microsoft.com/office/drawing/2014/main" id="{931A4DD2-A736-BF3C-C44C-5CB0E203388F}"/>
                </a:ext>
              </a:extLst>
            </p:cNvPr>
            <p:cNvGrpSpPr/>
            <p:nvPr/>
          </p:nvGrpSpPr>
          <p:grpSpPr>
            <a:xfrm>
              <a:off x="2229961" y="5904715"/>
              <a:ext cx="414542" cy="355988"/>
              <a:chOff x="3321561" y="3899408"/>
              <a:chExt cx="527949" cy="453377"/>
            </a:xfrm>
          </p:grpSpPr>
          <p:sp>
            <p:nvSpPr>
              <p:cNvPr id="176" name="사각형: 둥근 모서리 175">
                <a:extLst>
                  <a:ext uri="{FF2B5EF4-FFF2-40B4-BE49-F238E27FC236}">
                    <a16:creationId xmlns:a16="http://schemas.microsoft.com/office/drawing/2014/main" id="{0950BD08-2272-D497-3A28-0502CF03CE52}"/>
                  </a:ext>
                </a:extLst>
              </p:cNvPr>
              <p:cNvSpPr/>
              <p:nvPr/>
            </p:nvSpPr>
            <p:spPr>
              <a:xfrm>
                <a:off x="3321561" y="3899408"/>
                <a:ext cx="527949" cy="453377"/>
              </a:xfrm>
              <a:prstGeom prst="roundRect">
                <a:avLst>
                  <a:gd name="adj" fmla="val 12405"/>
                </a:avLst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pic>
            <p:nvPicPr>
              <p:cNvPr id="177" name="Picture 6" descr="ansible - 자동화의 시작">
                <a:extLst>
                  <a:ext uri="{FF2B5EF4-FFF2-40B4-BE49-F238E27FC236}">
                    <a16:creationId xmlns:a16="http://schemas.microsoft.com/office/drawing/2014/main" id="{47CE7BFD-126D-5518-C0A8-98DCF8634C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2314" y="3956547"/>
                <a:ext cx="386443" cy="305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8" name="사각형: 둥근 모서리 177">
              <a:extLst>
                <a:ext uri="{FF2B5EF4-FFF2-40B4-BE49-F238E27FC236}">
                  <a16:creationId xmlns:a16="http://schemas.microsoft.com/office/drawing/2014/main" id="{2DFD3B20-C311-7885-304B-137011CB7D8B}"/>
                </a:ext>
              </a:extLst>
            </p:cNvPr>
            <p:cNvSpPr/>
            <p:nvPr/>
          </p:nvSpPr>
          <p:spPr>
            <a:xfrm>
              <a:off x="3362577" y="5982251"/>
              <a:ext cx="1482318" cy="262284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9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Emergency Failover</a:t>
              </a:r>
              <a:endParaRPr lang="ko-KR" altLang="en-US" sz="9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2847544C-6A99-1F44-4CC0-3DD21612E98D}"/>
                </a:ext>
              </a:extLst>
            </p:cNvPr>
            <p:cNvSpPr/>
            <p:nvPr/>
          </p:nvSpPr>
          <p:spPr>
            <a:xfrm>
              <a:off x="4739861" y="1660940"/>
              <a:ext cx="6268278" cy="1868556"/>
            </a:xfrm>
            <a:custGeom>
              <a:avLst/>
              <a:gdLst>
                <a:gd name="connsiteX0" fmla="*/ 0 w 6219687"/>
                <a:gd name="connsiteY0" fmla="*/ 1855304 h 1855304"/>
                <a:gd name="connsiteX1" fmla="*/ 0 w 6219687"/>
                <a:gd name="connsiteY1" fmla="*/ 0 h 1855304"/>
                <a:gd name="connsiteX2" fmla="*/ 6219687 w 6219687"/>
                <a:gd name="connsiteY2" fmla="*/ 0 h 1855304"/>
                <a:gd name="connsiteX3" fmla="*/ 6219687 w 6219687"/>
                <a:gd name="connsiteY3" fmla="*/ 225287 h 1855304"/>
                <a:gd name="connsiteX0" fmla="*/ 0 w 6219687"/>
                <a:gd name="connsiteY0" fmla="*/ 1941952 h 1941952"/>
                <a:gd name="connsiteX1" fmla="*/ 0 w 6219687"/>
                <a:gd name="connsiteY1" fmla="*/ 0 h 1941952"/>
                <a:gd name="connsiteX2" fmla="*/ 6219687 w 6219687"/>
                <a:gd name="connsiteY2" fmla="*/ 0 h 1941952"/>
                <a:gd name="connsiteX3" fmla="*/ 6219687 w 6219687"/>
                <a:gd name="connsiteY3" fmla="*/ 225287 h 1941952"/>
                <a:gd name="connsiteX0" fmla="*/ 4384 w 6219687"/>
                <a:gd name="connsiteY0" fmla="*/ 2038794 h 2038794"/>
                <a:gd name="connsiteX1" fmla="*/ 0 w 6219687"/>
                <a:gd name="connsiteY1" fmla="*/ 0 h 2038794"/>
                <a:gd name="connsiteX2" fmla="*/ 6219687 w 6219687"/>
                <a:gd name="connsiteY2" fmla="*/ 0 h 2038794"/>
                <a:gd name="connsiteX3" fmla="*/ 6219687 w 6219687"/>
                <a:gd name="connsiteY3" fmla="*/ 225287 h 2038794"/>
                <a:gd name="connsiteX0" fmla="*/ 4384 w 6219687"/>
                <a:gd name="connsiteY0" fmla="*/ 2156025 h 2156025"/>
                <a:gd name="connsiteX1" fmla="*/ 0 w 6219687"/>
                <a:gd name="connsiteY1" fmla="*/ 0 h 2156025"/>
                <a:gd name="connsiteX2" fmla="*/ 6219687 w 6219687"/>
                <a:gd name="connsiteY2" fmla="*/ 0 h 2156025"/>
                <a:gd name="connsiteX3" fmla="*/ 6219687 w 6219687"/>
                <a:gd name="connsiteY3" fmla="*/ 225287 h 215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19687" h="2156025">
                  <a:moveTo>
                    <a:pt x="4384" y="2156025"/>
                  </a:moveTo>
                  <a:cubicBezTo>
                    <a:pt x="2923" y="1476427"/>
                    <a:pt x="1461" y="679598"/>
                    <a:pt x="0" y="0"/>
                  </a:cubicBezTo>
                  <a:lnTo>
                    <a:pt x="6219687" y="0"/>
                  </a:lnTo>
                  <a:lnTo>
                    <a:pt x="6219687" y="225287"/>
                  </a:lnTo>
                </a:path>
              </a:pathLst>
            </a:custGeom>
            <a:noFill/>
            <a:ln w="12700">
              <a:solidFill>
                <a:schemeClr val="bg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ko-KR" altLang="en-US"/>
            </a:p>
          </p:txBody>
        </p:sp>
        <p:sp>
          <p:nvSpPr>
            <p:cNvPr id="157" name="사각형: 둥근 모서리 156">
              <a:extLst>
                <a:ext uri="{FF2B5EF4-FFF2-40B4-BE49-F238E27FC236}">
                  <a16:creationId xmlns:a16="http://schemas.microsoft.com/office/drawing/2014/main" id="{C63B67FE-3312-4D1C-7F1A-C11975F49797}"/>
                </a:ext>
              </a:extLst>
            </p:cNvPr>
            <p:cNvSpPr/>
            <p:nvPr/>
          </p:nvSpPr>
          <p:spPr>
            <a:xfrm>
              <a:off x="4886530" y="1554204"/>
              <a:ext cx="2296651" cy="21739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9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AP Provisioning</a:t>
              </a:r>
              <a:r>
                <a:rPr lang="ko-KR" altLang="en-US" sz="9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altLang="ko-KR" sz="9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Update/upgrade</a:t>
              </a:r>
            </a:p>
          </p:txBody>
        </p:sp>
        <p:grpSp>
          <p:nvGrpSpPr>
            <p:cNvPr id="186" name="그룹 185">
              <a:extLst>
                <a:ext uri="{FF2B5EF4-FFF2-40B4-BE49-F238E27FC236}">
                  <a16:creationId xmlns:a16="http://schemas.microsoft.com/office/drawing/2014/main" id="{FE0EF736-F2F8-53DA-4139-E2ADAD0C31A3}"/>
                </a:ext>
              </a:extLst>
            </p:cNvPr>
            <p:cNvGrpSpPr/>
            <p:nvPr/>
          </p:nvGrpSpPr>
          <p:grpSpPr>
            <a:xfrm>
              <a:off x="2232198" y="3565767"/>
              <a:ext cx="414542" cy="355988"/>
              <a:chOff x="2062854" y="2684174"/>
              <a:chExt cx="527949" cy="453377"/>
            </a:xfrm>
          </p:grpSpPr>
          <p:sp>
            <p:nvSpPr>
              <p:cNvPr id="187" name="사각형: 둥근 모서리 186">
                <a:extLst>
                  <a:ext uri="{FF2B5EF4-FFF2-40B4-BE49-F238E27FC236}">
                    <a16:creationId xmlns:a16="http://schemas.microsoft.com/office/drawing/2014/main" id="{CE507E15-4D6B-3B13-55AC-F22D4CD12A03}"/>
                  </a:ext>
                </a:extLst>
              </p:cNvPr>
              <p:cNvSpPr/>
              <p:nvPr/>
            </p:nvSpPr>
            <p:spPr>
              <a:xfrm>
                <a:off x="2062854" y="2684174"/>
                <a:ext cx="527949" cy="453377"/>
              </a:xfrm>
              <a:prstGeom prst="roundRect">
                <a:avLst>
                  <a:gd name="adj" fmla="val 12405"/>
                </a:avLst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pic>
            <p:nvPicPr>
              <p:cNvPr id="188" name="Picture 6" descr="ansible - 자동화의 시작">
                <a:extLst>
                  <a:ext uri="{FF2B5EF4-FFF2-40B4-BE49-F238E27FC236}">
                    <a16:creationId xmlns:a16="http://schemas.microsoft.com/office/drawing/2014/main" id="{85C94337-8AAA-1A54-6BFF-F86BB241BE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607" y="2741313"/>
                <a:ext cx="386443" cy="305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80E571C5-4C90-37F1-B5AA-5A8A5C5D4A81}"/>
                </a:ext>
              </a:extLst>
            </p:cNvPr>
            <p:cNvSpPr/>
            <p:nvPr/>
          </p:nvSpPr>
          <p:spPr>
            <a:xfrm>
              <a:off x="1604433" y="3314700"/>
              <a:ext cx="3107267" cy="262467"/>
            </a:xfrm>
            <a:custGeom>
              <a:avLst/>
              <a:gdLst>
                <a:gd name="connsiteX0" fmla="*/ 0 w 3107267"/>
                <a:gd name="connsiteY0" fmla="*/ 0 h 262467"/>
                <a:gd name="connsiteX1" fmla="*/ 2755900 w 3107267"/>
                <a:gd name="connsiteY1" fmla="*/ 0 h 262467"/>
                <a:gd name="connsiteX2" fmla="*/ 2755900 w 3107267"/>
                <a:gd name="connsiteY2" fmla="*/ 262467 h 262467"/>
                <a:gd name="connsiteX3" fmla="*/ 3107267 w 3107267"/>
                <a:gd name="connsiteY3" fmla="*/ 262467 h 26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7267" h="262467">
                  <a:moveTo>
                    <a:pt x="0" y="0"/>
                  </a:moveTo>
                  <a:lnTo>
                    <a:pt x="2755900" y="0"/>
                  </a:lnTo>
                  <a:lnTo>
                    <a:pt x="2755900" y="262467"/>
                  </a:lnTo>
                  <a:lnTo>
                    <a:pt x="3107267" y="262467"/>
                  </a:lnTo>
                </a:path>
              </a:pathLst>
            </a:custGeom>
            <a:noFill/>
            <a:ln w="12700">
              <a:solidFill>
                <a:schemeClr val="bg1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5" name="그룹 124">
              <a:extLst>
                <a:ext uri="{FF2B5EF4-FFF2-40B4-BE49-F238E27FC236}">
                  <a16:creationId xmlns:a16="http://schemas.microsoft.com/office/drawing/2014/main" id="{851E2CB7-404A-AFB9-ED3C-7CB91442D256}"/>
                </a:ext>
              </a:extLst>
            </p:cNvPr>
            <p:cNvGrpSpPr/>
            <p:nvPr/>
          </p:nvGrpSpPr>
          <p:grpSpPr>
            <a:xfrm>
              <a:off x="2236058" y="3131063"/>
              <a:ext cx="780370" cy="355988"/>
              <a:chOff x="878312" y="2087672"/>
              <a:chExt cx="993862" cy="453377"/>
            </a:xfrm>
          </p:grpSpPr>
          <p:sp>
            <p:nvSpPr>
              <p:cNvPr id="122" name="사각형: 둥근 모서리 121">
                <a:extLst>
                  <a:ext uri="{FF2B5EF4-FFF2-40B4-BE49-F238E27FC236}">
                    <a16:creationId xmlns:a16="http://schemas.microsoft.com/office/drawing/2014/main" id="{A2927575-F245-73A3-6C92-C61952C4A4C2}"/>
                  </a:ext>
                </a:extLst>
              </p:cNvPr>
              <p:cNvSpPr/>
              <p:nvPr/>
            </p:nvSpPr>
            <p:spPr>
              <a:xfrm>
                <a:off x="878312" y="2087672"/>
                <a:ext cx="993862" cy="453377"/>
              </a:xfrm>
              <a:prstGeom prst="roundRect">
                <a:avLst>
                  <a:gd name="adj" fmla="val 12405"/>
                </a:avLst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pic>
            <p:nvPicPr>
              <p:cNvPr id="123" name="Picture 6" descr="ansible - 자동화의 시작">
                <a:extLst>
                  <a:ext uri="{FF2B5EF4-FFF2-40B4-BE49-F238E27FC236}">
                    <a16:creationId xmlns:a16="http://schemas.microsoft.com/office/drawing/2014/main" id="{F491BC05-E4A9-39A2-3263-02315850B7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8692" y="2144811"/>
                <a:ext cx="386443" cy="305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4" descr="Terraform을 활용한 IaC 맛보기">
                <a:extLst>
                  <a:ext uri="{FF2B5EF4-FFF2-40B4-BE49-F238E27FC236}">
                    <a16:creationId xmlns:a16="http://schemas.microsoft.com/office/drawing/2014/main" id="{8CD294EC-2B3D-BB62-48FE-24381F5132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720" y="2116528"/>
                <a:ext cx="363072" cy="3625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1" name="사각형: 둥근 모서리 160">
              <a:extLst>
                <a:ext uri="{FF2B5EF4-FFF2-40B4-BE49-F238E27FC236}">
                  <a16:creationId xmlns:a16="http://schemas.microsoft.com/office/drawing/2014/main" id="{A15F52B6-925A-EDB4-34CE-CD337BF70CD9}"/>
                </a:ext>
              </a:extLst>
            </p:cNvPr>
            <p:cNvSpPr/>
            <p:nvPr/>
          </p:nvSpPr>
          <p:spPr>
            <a:xfrm>
              <a:off x="3362577" y="3192542"/>
              <a:ext cx="628661" cy="215841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9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VM</a:t>
              </a:r>
              <a:r>
                <a:rPr lang="ko-KR" altLang="en-US" sz="9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altLang="ko-KR" sz="900" b="1" dirty="0" err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mgmt</a:t>
              </a:r>
              <a:endParaRPr lang="en-US" altLang="ko-KR" sz="9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120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15601C-625C-F99C-F33F-0690F56E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635760"/>
            <a:ext cx="8891858" cy="387798"/>
          </a:xfrm>
        </p:spPr>
        <p:txBody>
          <a:bodyPr/>
          <a:lstStyle/>
          <a:p>
            <a:r>
              <a:rPr lang="en-US" altLang="ko-KR" dirty="0"/>
              <a:t>Okestro-automation – Fault Detection and Recovery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AFFC53C-2A62-E1BC-3E2E-05BB51C357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00" t="20100" r="700" b="34699"/>
          <a:stretch/>
        </p:blipFill>
        <p:spPr>
          <a:xfrm>
            <a:off x="457152" y="4092088"/>
            <a:ext cx="11199323" cy="2130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511143-030E-5A1E-FB84-DBB559B1D4EE}"/>
              </a:ext>
            </a:extLst>
          </p:cNvPr>
          <p:cNvSpPr txBox="1"/>
          <p:nvPr/>
        </p:nvSpPr>
        <p:spPr>
          <a:xfrm>
            <a:off x="587375" y="1356150"/>
            <a:ext cx="1093887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HA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및 확장 가능한 클러스터 서비스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(Percona DB, Pacemaker, Rabbit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MQ, Etc…)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에 대한 자동 장애 감지 및 복구 기능 제공</a:t>
            </a:r>
            <a:endParaRPr lang="en-US" altLang="ko-KR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endParaRPr lang="en-US" altLang="ko-KR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Rabbit MQ: OpenStack 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구성 요소 간의 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API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통신을 위한 메시지 브로커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altLang="ko-KR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Percona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: OpenStack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플랫폼이 사용하는 데이터를 저장하는 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DB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로 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HA 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및 확장성에 사용되는 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MySQL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기반 데이터베이스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Pacemaker: 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클러스터에 있는 하나 이상의 서버가 장애가 발생하더라도 클러스터 서비스를 계속 실행하는데 사용되는 클러스터 관리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15601C-625C-F99C-F33F-0690F56E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635760"/>
            <a:ext cx="8406147" cy="387798"/>
          </a:xfrm>
        </p:spPr>
        <p:txBody>
          <a:bodyPr/>
          <a:lstStyle/>
          <a:p>
            <a:r>
              <a:rPr lang="en-US" altLang="ko-KR" dirty="0"/>
              <a:t>Okestro-automation – VM mgmt. via Internal Port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AFFC53C-2A62-E1BC-3E2E-05BB51C357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00" t="-2679" r="700" b="34699"/>
          <a:stretch/>
        </p:blipFill>
        <p:spPr>
          <a:xfrm>
            <a:off x="326930" y="3104340"/>
            <a:ext cx="11199323" cy="3203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511143-030E-5A1E-FB84-DBB559B1D4EE}"/>
              </a:ext>
            </a:extLst>
          </p:cNvPr>
          <p:cNvSpPr txBox="1"/>
          <p:nvPr/>
        </p:nvSpPr>
        <p:spPr>
          <a:xfrm>
            <a:off x="587375" y="1371451"/>
            <a:ext cx="10938878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Internal port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를 통한 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VM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관리 및 프로비저닝 제공</a:t>
            </a:r>
            <a:endParaRPr lang="en-US" altLang="ko-KR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대부분의 고객들은 서비스 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VM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에 다른 가상 인터페이스 사용 원하지 않음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. </a:t>
            </a:r>
          </a:p>
          <a:p>
            <a:pPr marL="742950" lvl="1" indent="-285750">
              <a:buFontTx/>
              <a:buChar char="-"/>
            </a:pP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VM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에 불필요한 프로세스 감지 및 리소스 사용량 제공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불필요한 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VM 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및 리소스 사용 감소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다양한 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Guest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OS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에 미들웨어 서비스 배포 및 업데이트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/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업그레이드 제공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1EB924-08CB-4E73-A684-12D7C6B1FC23}"/>
              </a:ext>
            </a:extLst>
          </p:cNvPr>
          <p:cNvSpPr txBox="1"/>
          <p:nvPr/>
        </p:nvSpPr>
        <p:spPr>
          <a:xfrm>
            <a:off x="3035300" y="4572000"/>
            <a:ext cx="2489200" cy="7366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endParaRPr lang="ko-KR" altLang="en-US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77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그룹 46">
            <a:extLst>
              <a:ext uri="{FF2B5EF4-FFF2-40B4-BE49-F238E27FC236}">
                <a16:creationId xmlns:a16="http://schemas.microsoft.com/office/drawing/2014/main" id="{44D5C6EB-7AFE-CF15-0EC9-451A8DA8DE91}"/>
              </a:ext>
            </a:extLst>
          </p:cNvPr>
          <p:cNvGrpSpPr/>
          <p:nvPr/>
        </p:nvGrpSpPr>
        <p:grpSpPr>
          <a:xfrm>
            <a:off x="726776" y="4555488"/>
            <a:ext cx="4427538" cy="1420813"/>
            <a:chOff x="581787" y="1169818"/>
            <a:chExt cx="4427538" cy="1420813"/>
          </a:xfrm>
        </p:grpSpPr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2F5AA207-D66C-0E6F-52B7-25DA3F5703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300" y="2300118"/>
              <a:ext cx="3211513" cy="290513"/>
            </a:xfrm>
            <a:custGeom>
              <a:avLst/>
              <a:gdLst>
                <a:gd name="T0" fmla="*/ 6869 w 16854"/>
                <a:gd name="T1" fmla="*/ 958 h 1524"/>
                <a:gd name="T2" fmla="*/ 1398 w 16854"/>
                <a:gd name="T3" fmla="*/ 958 h 1524"/>
                <a:gd name="T4" fmla="*/ 2586 w 16854"/>
                <a:gd name="T5" fmla="*/ 473 h 1524"/>
                <a:gd name="T6" fmla="*/ 12213 w 16854"/>
                <a:gd name="T7" fmla="*/ 424 h 1524"/>
                <a:gd name="T8" fmla="*/ 8603 w 16854"/>
                <a:gd name="T9" fmla="*/ 1037 h 1524"/>
                <a:gd name="T10" fmla="*/ 9056 w 16854"/>
                <a:gd name="T11" fmla="*/ 1155 h 1524"/>
                <a:gd name="T12" fmla="*/ 4015 w 16854"/>
                <a:gd name="T13" fmla="*/ 424 h 1524"/>
                <a:gd name="T14" fmla="*/ 2013 w 16854"/>
                <a:gd name="T15" fmla="*/ 595 h 1524"/>
                <a:gd name="T16" fmla="*/ 1398 w 16854"/>
                <a:gd name="T17" fmla="*/ 1524 h 1524"/>
                <a:gd name="T18" fmla="*/ 11082 w 16854"/>
                <a:gd name="T19" fmla="*/ 404 h 1524"/>
                <a:gd name="T20" fmla="*/ 11926 w 16854"/>
                <a:gd name="T21" fmla="*/ 1155 h 1524"/>
                <a:gd name="T22" fmla="*/ 11371 w 16854"/>
                <a:gd name="T23" fmla="*/ 707 h 1524"/>
                <a:gd name="T24" fmla="*/ 10814 w 16854"/>
                <a:gd name="T25" fmla="*/ 619 h 1524"/>
                <a:gd name="T26" fmla="*/ 11082 w 16854"/>
                <a:gd name="T27" fmla="*/ 404 h 1524"/>
                <a:gd name="T28" fmla="*/ 10550 w 16854"/>
                <a:gd name="T29" fmla="*/ 710 h 1524"/>
                <a:gd name="T30" fmla="*/ 9989 w 16854"/>
                <a:gd name="T31" fmla="*/ 627 h 1524"/>
                <a:gd name="T32" fmla="*/ 9551 w 16854"/>
                <a:gd name="T33" fmla="*/ 512 h 1524"/>
                <a:gd name="T34" fmla="*/ 9552 w 16854"/>
                <a:gd name="T35" fmla="*/ 434 h 1524"/>
                <a:gd name="T36" fmla="*/ 6946 w 16854"/>
                <a:gd name="T37" fmla="*/ 1155 h 1524"/>
                <a:gd name="T38" fmla="*/ 6202 w 16854"/>
                <a:gd name="T39" fmla="*/ 790 h 1524"/>
                <a:gd name="T40" fmla="*/ 5011 w 16854"/>
                <a:gd name="T41" fmla="*/ 1155 h 1524"/>
                <a:gd name="T42" fmla="*/ 4414 w 16854"/>
                <a:gd name="T43" fmla="*/ 1155 h 1524"/>
                <a:gd name="T44" fmla="*/ 3496 w 16854"/>
                <a:gd name="T45" fmla="*/ 404 h 1524"/>
                <a:gd name="T46" fmla="*/ 3485 w 16854"/>
                <a:gd name="T47" fmla="*/ 476 h 1524"/>
                <a:gd name="T48" fmla="*/ 3206 w 16854"/>
                <a:gd name="T49" fmla="*/ 523 h 1524"/>
                <a:gd name="T50" fmla="*/ 2378 w 16854"/>
                <a:gd name="T51" fmla="*/ 1019 h 1524"/>
                <a:gd name="T52" fmla="*/ 2316 w 16854"/>
                <a:gd name="T53" fmla="*/ 1062 h 1524"/>
                <a:gd name="T54" fmla="*/ 5822 w 16854"/>
                <a:gd name="T55" fmla="*/ 670 h 1524"/>
                <a:gd name="T56" fmla="*/ 6118 w 16854"/>
                <a:gd name="T57" fmla="*/ 403 h 1524"/>
                <a:gd name="T58" fmla="*/ 12602 w 16854"/>
                <a:gd name="T59" fmla="*/ 894 h 1524"/>
                <a:gd name="T60" fmla="*/ 12768 w 16854"/>
                <a:gd name="T61" fmla="*/ 1174 h 1524"/>
                <a:gd name="T62" fmla="*/ 12523 w 16854"/>
                <a:gd name="T63" fmla="*/ 150 h 1524"/>
                <a:gd name="T64" fmla="*/ 567 w 16854"/>
                <a:gd name="T65" fmla="*/ 1097 h 1524"/>
                <a:gd name="T66" fmla="*/ 14695 w 16854"/>
                <a:gd name="T67" fmla="*/ 121 h 1524"/>
                <a:gd name="T68" fmla="*/ 14975 w 16854"/>
                <a:gd name="T69" fmla="*/ 256 h 1524"/>
                <a:gd name="T70" fmla="*/ 12131 w 16854"/>
                <a:gd name="T71" fmla="*/ 183 h 1524"/>
                <a:gd name="T72" fmla="*/ 4095 w 16854"/>
                <a:gd name="T73" fmla="*/ 183 h 1524"/>
                <a:gd name="T74" fmla="*/ 16727 w 16854"/>
                <a:gd name="T75" fmla="*/ 129 h 1524"/>
                <a:gd name="T76" fmla="*/ 16488 w 16854"/>
                <a:gd name="T77" fmla="*/ 1172 h 1524"/>
                <a:gd name="T78" fmla="*/ 16778 w 16854"/>
                <a:gd name="T79" fmla="*/ 872 h 1524"/>
                <a:gd name="T80" fmla="*/ 16744 w 16854"/>
                <a:gd name="T81" fmla="*/ 347 h 1524"/>
                <a:gd name="T82" fmla="*/ 16475 w 16854"/>
                <a:gd name="T83" fmla="*/ 48 h 1524"/>
                <a:gd name="T84" fmla="*/ 16013 w 16854"/>
                <a:gd name="T85" fmla="*/ 1086 h 1524"/>
                <a:gd name="T86" fmla="*/ 15836 w 16854"/>
                <a:gd name="T87" fmla="*/ 189 h 1524"/>
                <a:gd name="T88" fmla="*/ 14695 w 16854"/>
                <a:gd name="T89" fmla="*/ 48 h 1524"/>
                <a:gd name="T90" fmla="*/ 14354 w 16854"/>
                <a:gd name="T91" fmla="*/ 203 h 1524"/>
                <a:gd name="T92" fmla="*/ 13519 w 16854"/>
                <a:gd name="T93" fmla="*/ 1086 h 1524"/>
                <a:gd name="T94" fmla="*/ 13997 w 16854"/>
                <a:gd name="T95" fmla="*/ 368 h 1524"/>
                <a:gd name="T96" fmla="*/ 13722 w 16854"/>
                <a:gd name="T97" fmla="*/ 48 h 1524"/>
                <a:gd name="T98" fmla="*/ 7682 w 16854"/>
                <a:gd name="T99" fmla="*/ 178 h 1524"/>
                <a:gd name="T100" fmla="*/ 8202 w 16854"/>
                <a:gd name="T101" fmla="*/ 1087 h 1524"/>
                <a:gd name="T102" fmla="*/ 8145 w 16854"/>
                <a:gd name="T103" fmla="*/ 1037 h 1524"/>
                <a:gd name="T104" fmla="*/ 7620 w 16854"/>
                <a:gd name="T105" fmla="*/ 128 h 1524"/>
                <a:gd name="T106" fmla="*/ 853 w 16854"/>
                <a:gd name="T107" fmla="*/ 1098 h 1524"/>
                <a:gd name="T108" fmla="*/ 567 w 16854"/>
                <a:gd name="T109" fmla="*/ 48 h 1524"/>
                <a:gd name="T110" fmla="*/ 5405 w 16854"/>
                <a:gd name="T111" fmla="*/ 119 h 1524"/>
                <a:gd name="T112" fmla="*/ 5279 w 16854"/>
                <a:gd name="T113" fmla="*/ 1155 h 1524"/>
                <a:gd name="T114" fmla="*/ 5528 w 16854"/>
                <a:gd name="T115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854" h="1524">
                  <a:moveTo>
                    <a:pt x="6594" y="476"/>
                  </a:moveTo>
                  <a:cubicBezTo>
                    <a:pt x="6504" y="479"/>
                    <a:pt x="6430" y="509"/>
                    <a:pt x="6372" y="568"/>
                  </a:cubicBezTo>
                  <a:cubicBezTo>
                    <a:pt x="6314" y="627"/>
                    <a:pt x="6284" y="701"/>
                    <a:pt x="6282" y="790"/>
                  </a:cubicBezTo>
                  <a:cubicBezTo>
                    <a:pt x="6284" y="879"/>
                    <a:pt x="6314" y="952"/>
                    <a:pt x="6372" y="1011"/>
                  </a:cubicBezTo>
                  <a:cubicBezTo>
                    <a:pt x="6430" y="1069"/>
                    <a:pt x="6504" y="1100"/>
                    <a:pt x="6594" y="1102"/>
                  </a:cubicBezTo>
                  <a:cubicBezTo>
                    <a:pt x="6650" y="1102"/>
                    <a:pt x="6702" y="1090"/>
                    <a:pt x="6749" y="1066"/>
                  </a:cubicBezTo>
                  <a:cubicBezTo>
                    <a:pt x="6796" y="1042"/>
                    <a:pt x="6836" y="1006"/>
                    <a:pt x="6869" y="958"/>
                  </a:cubicBezTo>
                  <a:lnTo>
                    <a:pt x="6869" y="622"/>
                  </a:lnTo>
                  <a:cubicBezTo>
                    <a:pt x="6836" y="574"/>
                    <a:pt x="6796" y="538"/>
                    <a:pt x="6749" y="513"/>
                  </a:cubicBezTo>
                  <a:cubicBezTo>
                    <a:pt x="6702" y="489"/>
                    <a:pt x="6650" y="476"/>
                    <a:pt x="6594" y="476"/>
                  </a:cubicBezTo>
                  <a:close/>
                  <a:moveTo>
                    <a:pt x="1674" y="475"/>
                  </a:moveTo>
                  <a:cubicBezTo>
                    <a:pt x="1617" y="475"/>
                    <a:pt x="1566" y="487"/>
                    <a:pt x="1519" y="512"/>
                  </a:cubicBezTo>
                  <a:cubicBezTo>
                    <a:pt x="1472" y="537"/>
                    <a:pt x="1432" y="574"/>
                    <a:pt x="1398" y="622"/>
                  </a:cubicBezTo>
                  <a:lnTo>
                    <a:pt x="1398" y="958"/>
                  </a:lnTo>
                  <a:cubicBezTo>
                    <a:pt x="1432" y="1006"/>
                    <a:pt x="1472" y="1042"/>
                    <a:pt x="1519" y="1067"/>
                  </a:cubicBezTo>
                  <a:cubicBezTo>
                    <a:pt x="1566" y="1091"/>
                    <a:pt x="1617" y="1104"/>
                    <a:pt x="1674" y="1104"/>
                  </a:cubicBezTo>
                  <a:cubicBezTo>
                    <a:pt x="1764" y="1101"/>
                    <a:pt x="1838" y="1071"/>
                    <a:pt x="1896" y="1012"/>
                  </a:cubicBezTo>
                  <a:cubicBezTo>
                    <a:pt x="1954" y="953"/>
                    <a:pt x="1984" y="879"/>
                    <a:pt x="1986" y="790"/>
                  </a:cubicBezTo>
                  <a:cubicBezTo>
                    <a:pt x="1984" y="701"/>
                    <a:pt x="1954" y="627"/>
                    <a:pt x="1896" y="568"/>
                  </a:cubicBezTo>
                  <a:cubicBezTo>
                    <a:pt x="1838" y="508"/>
                    <a:pt x="1764" y="477"/>
                    <a:pt x="1674" y="475"/>
                  </a:cubicBezTo>
                  <a:close/>
                  <a:moveTo>
                    <a:pt x="2586" y="473"/>
                  </a:moveTo>
                  <a:cubicBezTo>
                    <a:pt x="2502" y="475"/>
                    <a:pt x="2433" y="502"/>
                    <a:pt x="2381" y="555"/>
                  </a:cubicBezTo>
                  <a:cubicBezTo>
                    <a:pt x="2329" y="607"/>
                    <a:pt x="2299" y="674"/>
                    <a:pt x="2291" y="755"/>
                  </a:cubicBezTo>
                  <a:lnTo>
                    <a:pt x="2863" y="755"/>
                  </a:lnTo>
                  <a:cubicBezTo>
                    <a:pt x="2860" y="669"/>
                    <a:pt x="2833" y="601"/>
                    <a:pt x="2783" y="550"/>
                  </a:cubicBezTo>
                  <a:cubicBezTo>
                    <a:pt x="2733" y="500"/>
                    <a:pt x="2667" y="474"/>
                    <a:pt x="2586" y="473"/>
                  </a:cubicBezTo>
                  <a:close/>
                  <a:moveTo>
                    <a:pt x="12135" y="424"/>
                  </a:moveTo>
                  <a:lnTo>
                    <a:pt x="12213" y="424"/>
                  </a:lnTo>
                  <a:lnTo>
                    <a:pt x="12213" y="1155"/>
                  </a:lnTo>
                  <a:lnTo>
                    <a:pt x="12135" y="1155"/>
                  </a:lnTo>
                  <a:lnTo>
                    <a:pt x="12135" y="424"/>
                  </a:lnTo>
                  <a:close/>
                  <a:moveTo>
                    <a:pt x="8459" y="424"/>
                  </a:moveTo>
                  <a:lnTo>
                    <a:pt x="8536" y="424"/>
                  </a:lnTo>
                  <a:lnTo>
                    <a:pt x="8536" y="849"/>
                  </a:lnTo>
                  <a:cubicBezTo>
                    <a:pt x="8537" y="931"/>
                    <a:pt x="8560" y="994"/>
                    <a:pt x="8603" y="1037"/>
                  </a:cubicBezTo>
                  <a:cubicBezTo>
                    <a:pt x="8647" y="1080"/>
                    <a:pt x="8705" y="1102"/>
                    <a:pt x="8778" y="1102"/>
                  </a:cubicBezTo>
                  <a:cubicBezTo>
                    <a:pt x="8832" y="1102"/>
                    <a:pt x="8884" y="1089"/>
                    <a:pt x="8933" y="1065"/>
                  </a:cubicBezTo>
                  <a:cubicBezTo>
                    <a:pt x="8981" y="1040"/>
                    <a:pt x="9023" y="1005"/>
                    <a:pt x="9056" y="958"/>
                  </a:cubicBezTo>
                  <a:lnTo>
                    <a:pt x="9056" y="424"/>
                  </a:lnTo>
                  <a:lnTo>
                    <a:pt x="9133" y="424"/>
                  </a:lnTo>
                  <a:lnTo>
                    <a:pt x="9133" y="1155"/>
                  </a:lnTo>
                  <a:lnTo>
                    <a:pt x="9056" y="1155"/>
                  </a:lnTo>
                  <a:lnTo>
                    <a:pt x="9056" y="1054"/>
                  </a:lnTo>
                  <a:cubicBezTo>
                    <a:pt x="9021" y="1093"/>
                    <a:pt x="8979" y="1122"/>
                    <a:pt x="8929" y="1143"/>
                  </a:cubicBezTo>
                  <a:cubicBezTo>
                    <a:pt x="8880" y="1163"/>
                    <a:pt x="8825" y="1174"/>
                    <a:pt x="8767" y="1174"/>
                  </a:cubicBezTo>
                  <a:cubicBezTo>
                    <a:pt x="8675" y="1173"/>
                    <a:pt x="8601" y="1145"/>
                    <a:pt x="8545" y="1089"/>
                  </a:cubicBezTo>
                  <a:cubicBezTo>
                    <a:pt x="8489" y="1034"/>
                    <a:pt x="8461" y="955"/>
                    <a:pt x="8459" y="852"/>
                  </a:cubicBezTo>
                  <a:lnTo>
                    <a:pt x="8459" y="424"/>
                  </a:lnTo>
                  <a:close/>
                  <a:moveTo>
                    <a:pt x="4015" y="424"/>
                  </a:moveTo>
                  <a:lnTo>
                    <a:pt x="4093" y="424"/>
                  </a:lnTo>
                  <a:lnTo>
                    <a:pt x="4093" y="1155"/>
                  </a:lnTo>
                  <a:lnTo>
                    <a:pt x="4015" y="1155"/>
                  </a:lnTo>
                  <a:lnTo>
                    <a:pt x="4015" y="424"/>
                  </a:lnTo>
                  <a:close/>
                  <a:moveTo>
                    <a:pt x="1682" y="406"/>
                  </a:moveTo>
                  <a:cubicBezTo>
                    <a:pt x="1753" y="407"/>
                    <a:pt x="1818" y="424"/>
                    <a:pt x="1876" y="458"/>
                  </a:cubicBezTo>
                  <a:cubicBezTo>
                    <a:pt x="1934" y="492"/>
                    <a:pt x="1979" y="538"/>
                    <a:pt x="2013" y="595"/>
                  </a:cubicBezTo>
                  <a:cubicBezTo>
                    <a:pt x="2047" y="653"/>
                    <a:pt x="2065" y="718"/>
                    <a:pt x="2066" y="790"/>
                  </a:cubicBezTo>
                  <a:cubicBezTo>
                    <a:pt x="2065" y="862"/>
                    <a:pt x="2047" y="927"/>
                    <a:pt x="2013" y="985"/>
                  </a:cubicBezTo>
                  <a:cubicBezTo>
                    <a:pt x="1979" y="1043"/>
                    <a:pt x="1934" y="1088"/>
                    <a:pt x="1876" y="1122"/>
                  </a:cubicBezTo>
                  <a:cubicBezTo>
                    <a:pt x="1818" y="1156"/>
                    <a:pt x="1753" y="1173"/>
                    <a:pt x="1682" y="1174"/>
                  </a:cubicBezTo>
                  <a:cubicBezTo>
                    <a:pt x="1623" y="1174"/>
                    <a:pt x="1570" y="1163"/>
                    <a:pt x="1523" y="1143"/>
                  </a:cubicBezTo>
                  <a:cubicBezTo>
                    <a:pt x="1475" y="1123"/>
                    <a:pt x="1434" y="1094"/>
                    <a:pt x="1398" y="1057"/>
                  </a:cubicBezTo>
                  <a:lnTo>
                    <a:pt x="1398" y="1524"/>
                  </a:lnTo>
                  <a:lnTo>
                    <a:pt x="1322" y="1524"/>
                  </a:lnTo>
                  <a:lnTo>
                    <a:pt x="1322" y="424"/>
                  </a:lnTo>
                  <a:lnTo>
                    <a:pt x="1398" y="424"/>
                  </a:lnTo>
                  <a:lnTo>
                    <a:pt x="1398" y="523"/>
                  </a:lnTo>
                  <a:cubicBezTo>
                    <a:pt x="1434" y="486"/>
                    <a:pt x="1475" y="457"/>
                    <a:pt x="1523" y="437"/>
                  </a:cubicBezTo>
                  <a:cubicBezTo>
                    <a:pt x="1570" y="417"/>
                    <a:pt x="1623" y="406"/>
                    <a:pt x="1682" y="406"/>
                  </a:cubicBezTo>
                  <a:close/>
                  <a:moveTo>
                    <a:pt x="11082" y="404"/>
                  </a:moveTo>
                  <a:cubicBezTo>
                    <a:pt x="11142" y="404"/>
                    <a:pt x="11194" y="416"/>
                    <a:pt x="11238" y="439"/>
                  </a:cubicBezTo>
                  <a:cubicBezTo>
                    <a:pt x="11282" y="463"/>
                    <a:pt x="11316" y="498"/>
                    <a:pt x="11339" y="545"/>
                  </a:cubicBezTo>
                  <a:cubicBezTo>
                    <a:pt x="11374" y="501"/>
                    <a:pt x="11415" y="466"/>
                    <a:pt x="11464" y="442"/>
                  </a:cubicBezTo>
                  <a:cubicBezTo>
                    <a:pt x="11513" y="417"/>
                    <a:pt x="11569" y="405"/>
                    <a:pt x="11632" y="404"/>
                  </a:cubicBezTo>
                  <a:cubicBezTo>
                    <a:pt x="11724" y="405"/>
                    <a:pt x="11795" y="430"/>
                    <a:pt x="11847" y="481"/>
                  </a:cubicBezTo>
                  <a:cubicBezTo>
                    <a:pt x="11899" y="532"/>
                    <a:pt x="11925" y="608"/>
                    <a:pt x="11926" y="710"/>
                  </a:cubicBezTo>
                  <a:lnTo>
                    <a:pt x="11926" y="1155"/>
                  </a:lnTo>
                  <a:lnTo>
                    <a:pt x="11850" y="1155"/>
                  </a:lnTo>
                  <a:lnTo>
                    <a:pt x="11850" y="710"/>
                  </a:lnTo>
                  <a:cubicBezTo>
                    <a:pt x="11849" y="629"/>
                    <a:pt x="11829" y="570"/>
                    <a:pt x="11790" y="532"/>
                  </a:cubicBezTo>
                  <a:cubicBezTo>
                    <a:pt x="11751" y="495"/>
                    <a:pt x="11697" y="476"/>
                    <a:pt x="11629" y="476"/>
                  </a:cubicBezTo>
                  <a:cubicBezTo>
                    <a:pt x="11574" y="476"/>
                    <a:pt x="11524" y="488"/>
                    <a:pt x="11479" y="513"/>
                  </a:cubicBezTo>
                  <a:cubicBezTo>
                    <a:pt x="11434" y="538"/>
                    <a:pt x="11396" y="576"/>
                    <a:pt x="11365" y="627"/>
                  </a:cubicBezTo>
                  <a:cubicBezTo>
                    <a:pt x="11369" y="651"/>
                    <a:pt x="11371" y="678"/>
                    <a:pt x="11371" y="707"/>
                  </a:cubicBezTo>
                  <a:lnTo>
                    <a:pt x="11371" y="1155"/>
                  </a:lnTo>
                  <a:lnTo>
                    <a:pt x="11295" y="1155"/>
                  </a:lnTo>
                  <a:lnTo>
                    <a:pt x="11295" y="707"/>
                  </a:lnTo>
                  <a:cubicBezTo>
                    <a:pt x="11294" y="626"/>
                    <a:pt x="11274" y="568"/>
                    <a:pt x="11235" y="531"/>
                  </a:cubicBezTo>
                  <a:cubicBezTo>
                    <a:pt x="11196" y="494"/>
                    <a:pt x="11143" y="476"/>
                    <a:pt x="11075" y="476"/>
                  </a:cubicBezTo>
                  <a:cubicBezTo>
                    <a:pt x="11021" y="476"/>
                    <a:pt x="10972" y="488"/>
                    <a:pt x="10927" y="512"/>
                  </a:cubicBezTo>
                  <a:cubicBezTo>
                    <a:pt x="10883" y="536"/>
                    <a:pt x="10845" y="571"/>
                    <a:pt x="10814" y="619"/>
                  </a:cubicBezTo>
                  <a:lnTo>
                    <a:pt x="10814" y="1155"/>
                  </a:lnTo>
                  <a:lnTo>
                    <a:pt x="10738" y="1155"/>
                  </a:lnTo>
                  <a:lnTo>
                    <a:pt x="10738" y="424"/>
                  </a:lnTo>
                  <a:lnTo>
                    <a:pt x="10814" y="424"/>
                  </a:lnTo>
                  <a:lnTo>
                    <a:pt x="10814" y="519"/>
                  </a:lnTo>
                  <a:cubicBezTo>
                    <a:pt x="10846" y="483"/>
                    <a:pt x="10884" y="454"/>
                    <a:pt x="10928" y="434"/>
                  </a:cubicBezTo>
                  <a:cubicBezTo>
                    <a:pt x="10973" y="415"/>
                    <a:pt x="11024" y="405"/>
                    <a:pt x="11082" y="404"/>
                  </a:cubicBezTo>
                  <a:close/>
                  <a:moveTo>
                    <a:pt x="9706" y="404"/>
                  </a:moveTo>
                  <a:cubicBezTo>
                    <a:pt x="9766" y="404"/>
                    <a:pt x="9818" y="416"/>
                    <a:pt x="9862" y="439"/>
                  </a:cubicBezTo>
                  <a:cubicBezTo>
                    <a:pt x="9906" y="463"/>
                    <a:pt x="9940" y="498"/>
                    <a:pt x="9963" y="545"/>
                  </a:cubicBezTo>
                  <a:cubicBezTo>
                    <a:pt x="9998" y="501"/>
                    <a:pt x="10039" y="466"/>
                    <a:pt x="10088" y="442"/>
                  </a:cubicBezTo>
                  <a:cubicBezTo>
                    <a:pt x="10137" y="417"/>
                    <a:pt x="10193" y="405"/>
                    <a:pt x="10256" y="404"/>
                  </a:cubicBezTo>
                  <a:cubicBezTo>
                    <a:pt x="10348" y="405"/>
                    <a:pt x="10419" y="430"/>
                    <a:pt x="10471" y="481"/>
                  </a:cubicBezTo>
                  <a:cubicBezTo>
                    <a:pt x="10523" y="532"/>
                    <a:pt x="10549" y="608"/>
                    <a:pt x="10550" y="710"/>
                  </a:cubicBezTo>
                  <a:lnTo>
                    <a:pt x="10550" y="1155"/>
                  </a:lnTo>
                  <a:lnTo>
                    <a:pt x="10474" y="1155"/>
                  </a:lnTo>
                  <a:lnTo>
                    <a:pt x="10474" y="710"/>
                  </a:lnTo>
                  <a:cubicBezTo>
                    <a:pt x="10473" y="629"/>
                    <a:pt x="10453" y="570"/>
                    <a:pt x="10414" y="532"/>
                  </a:cubicBezTo>
                  <a:cubicBezTo>
                    <a:pt x="10375" y="495"/>
                    <a:pt x="10321" y="476"/>
                    <a:pt x="10253" y="476"/>
                  </a:cubicBezTo>
                  <a:cubicBezTo>
                    <a:pt x="10198" y="476"/>
                    <a:pt x="10148" y="488"/>
                    <a:pt x="10103" y="513"/>
                  </a:cubicBezTo>
                  <a:cubicBezTo>
                    <a:pt x="10058" y="538"/>
                    <a:pt x="10020" y="576"/>
                    <a:pt x="9989" y="627"/>
                  </a:cubicBezTo>
                  <a:cubicBezTo>
                    <a:pt x="9993" y="651"/>
                    <a:pt x="9995" y="678"/>
                    <a:pt x="9995" y="707"/>
                  </a:cubicBezTo>
                  <a:lnTo>
                    <a:pt x="9995" y="1155"/>
                  </a:lnTo>
                  <a:lnTo>
                    <a:pt x="9919" y="1155"/>
                  </a:lnTo>
                  <a:lnTo>
                    <a:pt x="9919" y="707"/>
                  </a:lnTo>
                  <a:cubicBezTo>
                    <a:pt x="9918" y="626"/>
                    <a:pt x="9898" y="568"/>
                    <a:pt x="9859" y="531"/>
                  </a:cubicBezTo>
                  <a:cubicBezTo>
                    <a:pt x="9820" y="494"/>
                    <a:pt x="9767" y="476"/>
                    <a:pt x="9699" y="476"/>
                  </a:cubicBezTo>
                  <a:cubicBezTo>
                    <a:pt x="9645" y="476"/>
                    <a:pt x="9596" y="488"/>
                    <a:pt x="9551" y="512"/>
                  </a:cubicBezTo>
                  <a:cubicBezTo>
                    <a:pt x="9507" y="536"/>
                    <a:pt x="9469" y="571"/>
                    <a:pt x="9438" y="619"/>
                  </a:cubicBezTo>
                  <a:lnTo>
                    <a:pt x="9438" y="1155"/>
                  </a:lnTo>
                  <a:lnTo>
                    <a:pt x="9362" y="1155"/>
                  </a:lnTo>
                  <a:lnTo>
                    <a:pt x="9362" y="424"/>
                  </a:lnTo>
                  <a:lnTo>
                    <a:pt x="9438" y="424"/>
                  </a:lnTo>
                  <a:lnTo>
                    <a:pt x="9438" y="519"/>
                  </a:lnTo>
                  <a:cubicBezTo>
                    <a:pt x="9470" y="483"/>
                    <a:pt x="9508" y="454"/>
                    <a:pt x="9552" y="434"/>
                  </a:cubicBezTo>
                  <a:cubicBezTo>
                    <a:pt x="9597" y="415"/>
                    <a:pt x="9648" y="405"/>
                    <a:pt x="9706" y="404"/>
                  </a:cubicBezTo>
                  <a:close/>
                  <a:moveTo>
                    <a:pt x="6586" y="404"/>
                  </a:moveTo>
                  <a:cubicBezTo>
                    <a:pt x="6644" y="405"/>
                    <a:pt x="6697" y="415"/>
                    <a:pt x="6745" y="435"/>
                  </a:cubicBezTo>
                  <a:cubicBezTo>
                    <a:pt x="6792" y="456"/>
                    <a:pt x="6834" y="485"/>
                    <a:pt x="6869" y="523"/>
                  </a:cubicBezTo>
                  <a:lnTo>
                    <a:pt x="6869" y="424"/>
                  </a:lnTo>
                  <a:lnTo>
                    <a:pt x="6946" y="424"/>
                  </a:lnTo>
                  <a:lnTo>
                    <a:pt x="6946" y="1155"/>
                  </a:lnTo>
                  <a:lnTo>
                    <a:pt x="6869" y="1155"/>
                  </a:lnTo>
                  <a:lnTo>
                    <a:pt x="6869" y="1057"/>
                  </a:lnTo>
                  <a:cubicBezTo>
                    <a:pt x="6834" y="1094"/>
                    <a:pt x="6792" y="1123"/>
                    <a:pt x="6745" y="1143"/>
                  </a:cubicBezTo>
                  <a:cubicBezTo>
                    <a:pt x="6697" y="1163"/>
                    <a:pt x="6644" y="1174"/>
                    <a:pt x="6586" y="1174"/>
                  </a:cubicBezTo>
                  <a:cubicBezTo>
                    <a:pt x="6514" y="1173"/>
                    <a:pt x="6449" y="1156"/>
                    <a:pt x="6392" y="1122"/>
                  </a:cubicBezTo>
                  <a:cubicBezTo>
                    <a:pt x="6334" y="1088"/>
                    <a:pt x="6288" y="1042"/>
                    <a:pt x="6254" y="985"/>
                  </a:cubicBezTo>
                  <a:cubicBezTo>
                    <a:pt x="6220" y="927"/>
                    <a:pt x="6203" y="862"/>
                    <a:pt x="6202" y="790"/>
                  </a:cubicBezTo>
                  <a:cubicBezTo>
                    <a:pt x="6203" y="718"/>
                    <a:pt x="6220" y="653"/>
                    <a:pt x="6254" y="595"/>
                  </a:cubicBezTo>
                  <a:cubicBezTo>
                    <a:pt x="6288" y="537"/>
                    <a:pt x="6334" y="491"/>
                    <a:pt x="6392" y="457"/>
                  </a:cubicBezTo>
                  <a:cubicBezTo>
                    <a:pt x="6449" y="423"/>
                    <a:pt x="6514" y="405"/>
                    <a:pt x="6586" y="404"/>
                  </a:cubicBezTo>
                  <a:close/>
                  <a:moveTo>
                    <a:pt x="4704" y="404"/>
                  </a:moveTo>
                  <a:cubicBezTo>
                    <a:pt x="4796" y="405"/>
                    <a:pt x="4870" y="433"/>
                    <a:pt x="4925" y="489"/>
                  </a:cubicBezTo>
                  <a:cubicBezTo>
                    <a:pt x="4981" y="544"/>
                    <a:pt x="5010" y="623"/>
                    <a:pt x="5011" y="724"/>
                  </a:cubicBezTo>
                  <a:lnTo>
                    <a:pt x="5011" y="1155"/>
                  </a:lnTo>
                  <a:lnTo>
                    <a:pt x="4935" y="1155"/>
                  </a:lnTo>
                  <a:lnTo>
                    <a:pt x="4935" y="727"/>
                  </a:lnTo>
                  <a:cubicBezTo>
                    <a:pt x="4933" y="646"/>
                    <a:pt x="4911" y="583"/>
                    <a:pt x="4867" y="541"/>
                  </a:cubicBezTo>
                  <a:cubicBezTo>
                    <a:pt x="4823" y="498"/>
                    <a:pt x="4765" y="477"/>
                    <a:pt x="4693" y="476"/>
                  </a:cubicBezTo>
                  <a:cubicBezTo>
                    <a:pt x="4639" y="476"/>
                    <a:pt x="4587" y="489"/>
                    <a:pt x="4538" y="513"/>
                  </a:cubicBezTo>
                  <a:cubicBezTo>
                    <a:pt x="4489" y="538"/>
                    <a:pt x="4448" y="574"/>
                    <a:pt x="4414" y="620"/>
                  </a:cubicBezTo>
                  <a:lnTo>
                    <a:pt x="4414" y="1155"/>
                  </a:lnTo>
                  <a:lnTo>
                    <a:pt x="4338" y="1155"/>
                  </a:lnTo>
                  <a:lnTo>
                    <a:pt x="4338" y="424"/>
                  </a:lnTo>
                  <a:lnTo>
                    <a:pt x="4414" y="424"/>
                  </a:lnTo>
                  <a:lnTo>
                    <a:pt x="4414" y="523"/>
                  </a:lnTo>
                  <a:cubicBezTo>
                    <a:pt x="4449" y="484"/>
                    <a:pt x="4492" y="455"/>
                    <a:pt x="4541" y="435"/>
                  </a:cubicBezTo>
                  <a:cubicBezTo>
                    <a:pt x="4591" y="415"/>
                    <a:pt x="4645" y="405"/>
                    <a:pt x="4704" y="404"/>
                  </a:cubicBezTo>
                  <a:close/>
                  <a:moveTo>
                    <a:pt x="3496" y="404"/>
                  </a:moveTo>
                  <a:cubicBezTo>
                    <a:pt x="3588" y="405"/>
                    <a:pt x="3662" y="433"/>
                    <a:pt x="3717" y="489"/>
                  </a:cubicBezTo>
                  <a:cubicBezTo>
                    <a:pt x="3773" y="544"/>
                    <a:pt x="3802" y="623"/>
                    <a:pt x="3803" y="724"/>
                  </a:cubicBezTo>
                  <a:lnTo>
                    <a:pt x="3803" y="1155"/>
                  </a:lnTo>
                  <a:lnTo>
                    <a:pt x="3727" y="1155"/>
                  </a:lnTo>
                  <a:lnTo>
                    <a:pt x="3727" y="727"/>
                  </a:lnTo>
                  <a:cubicBezTo>
                    <a:pt x="3725" y="646"/>
                    <a:pt x="3703" y="583"/>
                    <a:pt x="3659" y="541"/>
                  </a:cubicBezTo>
                  <a:cubicBezTo>
                    <a:pt x="3615" y="498"/>
                    <a:pt x="3557" y="477"/>
                    <a:pt x="3485" y="476"/>
                  </a:cubicBezTo>
                  <a:cubicBezTo>
                    <a:pt x="3431" y="476"/>
                    <a:pt x="3379" y="489"/>
                    <a:pt x="3330" y="513"/>
                  </a:cubicBezTo>
                  <a:cubicBezTo>
                    <a:pt x="3281" y="538"/>
                    <a:pt x="3240" y="574"/>
                    <a:pt x="3206" y="620"/>
                  </a:cubicBezTo>
                  <a:lnTo>
                    <a:pt x="3206" y="1155"/>
                  </a:lnTo>
                  <a:lnTo>
                    <a:pt x="3130" y="1155"/>
                  </a:lnTo>
                  <a:lnTo>
                    <a:pt x="3130" y="424"/>
                  </a:lnTo>
                  <a:lnTo>
                    <a:pt x="3206" y="424"/>
                  </a:lnTo>
                  <a:lnTo>
                    <a:pt x="3206" y="523"/>
                  </a:lnTo>
                  <a:cubicBezTo>
                    <a:pt x="3241" y="484"/>
                    <a:pt x="3284" y="455"/>
                    <a:pt x="3333" y="435"/>
                  </a:cubicBezTo>
                  <a:cubicBezTo>
                    <a:pt x="3383" y="415"/>
                    <a:pt x="3437" y="405"/>
                    <a:pt x="3496" y="404"/>
                  </a:cubicBezTo>
                  <a:close/>
                  <a:moveTo>
                    <a:pt x="2584" y="404"/>
                  </a:moveTo>
                  <a:cubicBezTo>
                    <a:pt x="2699" y="407"/>
                    <a:pt x="2789" y="446"/>
                    <a:pt x="2854" y="522"/>
                  </a:cubicBezTo>
                  <a:cubicBezTo>
                    <a:pt x="2918" y="597"/>
                    <a:pt x="2947" y="695"/>
                    <a:pt x="2941" y="814"/>
                  </a:cubicBezTo>
                  <a:lnTo>
                    <a:pt x="2290" y="814"/>
                  </a:lnTo>
                  <a:cubicBezTo>
                    <a:pt x="2296" y="897"/>
                    <a:pt x="2326" y="965"/>
                    <a:pt x="2378" y="1019"/>
                  </a:cubicBezTo>
                  <a:cubicBezTo>
                    <a:pt x="2431" y="1074"/>
                    <a:pt x="2501" y="1102"/>
                    <a:pt x="2589" y="1104"/>
                  </a:cubicBezTo>
                  <a:cubicBezTo>
                    <a:pt x="2646" y="1103"/>
                    <a:pt x="2694" y="1093"/>
                    <a:pt x="2736" y="1071"/>
                  </a:cubicBezTo>
                  <a:cubicBezTo>
                    <a:pt x="2777" y="1050"/>
                    <a:pt x="2807" y="1020"/>
                    <a:pt x="2826" y="980"/>
                  </a:cubicBezTo>
                  <a:lnTo>
                    <a:pt x="2912" y="980"/>
                  </a:lnTo>
                  <a:cubicBezTo>
                    <a:pt x="2889" y="1041"/>
                    <a:pt x="2849" y="1088"/>
                    <a:pt x="2792" y="1122"/>
                  </a:cubicBezTo>
                  <a:cubicBezTo>
                    <a:pt x="2735" y="1156"/>
                    <a:pt x="2667" y="1173"/>
                    <a:pt x="2587" y="1174"/>
                  </a:cubicBezTo>
                  <a:cubicBezTo>
                    <a:pt x="2475" y="1171"/>
                    <a:pt x="2384" y="1134"/>
                    <a:pt x="2316" y="1062"/>
                  </a:cubicBezTo>
                  <a:cubicBezTo>
                    <a:pt x="2247" y="991"/>
                    <a:pt x="2212" y="900"/>
                    <a:pt x="2210" y="790"/>
                  </a:cubicBezTo>
                  <a:cubicBezTo>
                    <a:pt x="2212" y="679"/>
                    <a:pt x="2247" y="588"/>
                    <a:pt x="2315" y="516"/>
                  </a:cubicBezTo>
                  <a:cubicBezTo>
                    <a:pt x="2384" y="444"/>
                    <a:pt x="2473" y="407"/>
                    <a:pt x="2584" y="404"/>
                  </a:cubicBezTo>
                  <a:close/>
                  <a:moveTo>
                    <a:pt x="6118" y="403"/>
                  </a:moveTo>
                  <a:lnTo>
                    <a:pt x="6118" y="476"/>
                  </a:lnTo>
                  <a:cubicBezTo>
                    <a:pt x="6055" y="478"/>
                    <a:pt x="5999" y="495"/>
                    <a:pt x="5948" y="529"/>
                  </a:cubicBezTo>
                  <a:cubicBezTo>
                    <a:pt x="5897" y="562"/>
                    <a:pt x="5855" y="609"/>
                    <a:pt x="5822" y="670"/>
                  </a:cubicBezTo>
                  <a:lnTo>
                    <a:pt x="5822" y="1155"/>
                  </a:lnTo>
                  <a:lnTo>
                    <a:pt x="5746" y="1155"/>
                  </a:lnTo>
                  <a:lnTo>
                    <a:pt x="5746" y="424"/>
                  </a:lnTo>
                  <a:lnTo>
                    <a:pt x="5822" y="424"/>
                  </a:lnTo>
                  <a:lnTo>
                    <a:pt x="5822" y="566"/>
                  </a:lnTo>
                  <a:cubicBezTo>
                    <a:pt x="5857" y="515"/>
                    <a:pt x="5899" y="475"/>
                    <a:pt x="5950" y="447"/>
                  </a:cubicBezTo>
                  <a:cubicBezTo>
                    <a:pt x="6001" y="418"/>
                    <a:pt x="6057" y="403"/>
                    <a:pt x="6118" y="403"/>
                  </a:cubicBezTo>
                  <a:close/>
                  <a:moveTo>
                    <a:pt x="12523" y="150"/>
                  </a:moveTo>
                  <a:lnTo>
                    <a:pt x="12602" y="150"/>
                  </a:lnTo>
                  <a:lnTo>
                    <a:pt x="12602" y="424"/>
                  </a:lnTo>
                  <a:lnTo>
                    <a:pt x="12880" y="424"/>
                  </a:lnTo>
                  <a:lnTo>
                    <a:pt x="12880" y="492"/>
                  </a:lnTo>
                  <a:lnTo>
                    <a:pt x="12602" y="492"/>
                  </a:lnTo>
                  <a:lnTo>
                    <a:pt x="12602" y="894"/>
                  </a:lnTo>
                  <a:cubicBezTo>
                    <a:pt x="12601" y="968"/>
                    <a:pt x="12615" y="1021"/>
                    <a:pt x="12642" y="1054"/>
                  </a:cubicBezTo>
                  <a:cubicBezTo>
                    <a:pt x="12670" y="1087"/>
                    <a:pt x="12714" y="1103"/>
                    <a:pt x="12774" y="1102"/>
                  </a:cubicBezTo>
                  <a:cubicBezTo>
                    <a:pt x="12794" y="1102"/>
                    <a:pt x="12814" y="1099"/>
                    <a:pt x="12836" y="1095"/>
                  </a:cubicBezTo>
                  <a:cubicBezTo>
                    <a:pt x="12857" y="1090"/>
                    <a:pt x="12878" y="1084"/>
                    <a:pt x="12899" y="1076"/>
                  </a:cubicBezTo>
                  <a:lnTo>
                    <a:pt x="12910" y="1152"/>
                  </a:lnTo>
                  <a:cubicBezTo>
                    <a:pt x="12883" y="1159"/>
                    <a:pt x="12857" y="1165"/>
                    <a:pt x="12833" y="1169"/>
                  </a:cubicBezTo>
                  <a:cubicBezTo>
                    <a:pt x="12809" y="1172"/>
                    <a:pt x="12787" y="1174"/>
                    <a:pt x="12768" y="1174"/>
                  </a:cubicBezTo>
                  <a:cubicBezTo>
                    <a:pt x="12684" y="1174"/>
                    <a:pt x="12622" y="1152"/>
                    <a:pt x="12582" y="1106"/>
                  </a:cubicBezTo>
                  <a:cubicBezTo>
                    <a:pt x="12543" y="1060"/>
                    <a:pt x="12523" y="990"/>
                    <a:pt x="12523" y="894"/>
                  </a:cubicBezTo>
                  <a:lnTo>
                    <a:pt x="12523" y="492"/>
                  </a:lnTo>
                  <a:lnTo>
                    <a:pt x="12315" y="492"/>
                  </a:lnTo>
                  <a:lnTo>
                    <a:pt x="12315" y="424"/>
                  </a:lnTo>
                  <a:lnTo>
                    <a:pt x="12523" y="424"/>
                  </a:lnTo>
                  <a:lnTo>
                    <a:pt x="12523" y="150"/>
                  </a:lnTo>
                  <a:close/>
                  <a:moveTo>
                    <a:pt x="567" y="123"/>
                  </a:moveTo>
                  <a:cubicBezTo>
                    <a:pt x="475" y="124"/>
                    <a:pt x="393" y="146"/>
                    <a:pt x="321" y="189"/>
                  </a:cubicBezTo>
                  <a:cubicBezTo>
                    <a:pt x="248" y="232"/>
                    <a:pt x="190" y="291"/>
                    <a:pt x="147" y="364"/>
                  </a:cubicBezTo>
                  <a:cubicBezTo>
                    <a:pt x="104" y="437"/>
                    <a:pt x="83" y="520"/>
                    <a:pt x="82" y="611"/>
                  </a:cubicBezTo>
                  <a:cubicBezTo>
                    <a:pt x="83" y="702"/>
                    <a:pt x="104" y="784"/>
                    <a:pt x="147" y="857"/>
                  </a:cubicBezTo>
                  <a:cubicBezTo>
                    <a:pt x="190" y="930"/>
                    <a:pt x="248" y="988"/>
                    <a:pt x="321" y="1031"/>
                  </a:cubicBezTo>
                  <a:cubicBezTo>
                    <a:pt x="393" y="1074"/>
                    <a:pt x="475" y="1096"/>
                    <a:pt x="567" y="1097"/>
                  </a:cubicBezTo>
                  <a:cubicBezTo>
                    <a:pt x="658" y="1096"/>
                    <a:pt x="740" y="1074"/>
                    <a:pt x="812" y="1031"/>
                  </a:cubicBezTo>
                  <a:cubicBezTo>
                    <a:pt x="885" y="988"/>
                    <a:pt x="943" y="930"/>
                    <a:pt x="986" y="857"/>
                  </a:cubicBezTo>
                  <a:cubicBezTo>
                    <a:pt x="1029" y="784"/>
                    <a:pt x="1050" y="702"/>
                    <a:pt x="1051" y="611"/>
                  </a:cubicBezTo>
                  <a:cubicBezTo>
                    <a:pt x="1050" y="520"/>
                    <a:pt x="1029" y="437"/>
                    <a:pt x="986" y="364"/>
                  </a:cubicBezTo>
                  <a:cubicBezTo>
                    <a:pt x="943" y="291"/>
                    <a:pt x="885" y="232"/>
                    <a:pt x="812" y="189"/>
                  </a:cubicBezTo>
                  <a:cubicBezTo>
                    <a:pt x="740" y="146"/>
                    <a:pt x="658" y="124"/>
                    <a:pt x="567" y="123"/>
                  </a:cubicBezTo>
                  <a:close/>
                  <a:moveTo>
                    <a:pt x="14695" y="121"/>
                  </a:moveTo>
                  <a:cubicBezTo>
                    <a:pt x="14572" y="123"/>
                    <a:pt x="14478" y="168"/>
                    <a:pt x="14413" y="256"/>
                  </a:cubicBezTo>
                  <a:cubicBezTo>
                    <a:pt x="14347" y="344"/>
                    <a:pt x="14314" y="462"/>
                    <a:pt x="14314" y="611"/>
                  </a:cubicBezTo>
                  <a:cubicBezTo>
                    <a:pt x="14314" y="759"/>
                    <a:pt x="14347" y="878"/>
                    <a:pt x="14413" y="965"/>
                  </a:cubicBezTo>
                  <a:cubicBezTo>
                    <a:pt x="14478" y="1053"/>
                    <a:pt x="14572" y="1098"/>
                    <a:pt x="14695" y="1100"/>
                  </a:cubicBezTo>
                  <a:cubicBezTo>
                    <a:pt x="14816" y="1098"/>
                    <a:pt x="14909" y="1053"/>
                    <a:pt x="14975" y="965"/>
                  </a:cubicBezTo>
                  <a:cubicBezTo>
                    <a:pt x="15040" y="878"/>
                    <a:pt x="15073" y="759"/>
                    <a:pt x="15074" y="611"/>
                  </a:cubicBezTo>
                  <a:cubicBezTo>
                    <a:pt x="15073" y="462"/>
                    <a:pt x="15040" y="344"/>
                    <a:pt x="14975" y="256"/>
                  </a:cubicBezTo>
                  <a:cubicBezTo>
                    <a:pt x="14909" y="168"/>
                    <a:pt x="14816" y="123"/>
                    <a:pt x="14695" y="121"/>
                  </a:cubicBezTo>
                  <a:close/>
                  <a:moveTo>
                    <a:pt x="12173" y="83"/>
                  </a:moveTo>
                  <a:cubicBezTo>
                    <a:pt x="12190" y="83"/>
                    <a:pt x="12204" y="89"/>
                    <a:pt x="12215" y="99"/>
                  </a:cubicBezTo>
                  <a:cubicBezTo>
                    <a:pt x="12226" y="110"/>
                    <a:pt x="12232" y="123"/>
                    <a:pt x="12232" y="140"/>
                  </a:cubicBezTo>
                  <a:cubicBezTo>
                    <a:pt x="12232" y="158"/>
                    <a:pt x="12226" y="172"/>
                    <a:pt x="12215" y="183"/>
                  </a:cubicBezTo>
                  <a:cubicBezTo>
                    <a:pt x="12204" y="193"/>
                    <a:pt x="12190" y="199"/>
                    <a:pt x="12173" y="199"/>
                  </a:cubicBezTo>
                  <a:cubicBezTo>
                    <a:pt x="12156" y="199"/>
                    <a:pt x="12142" y="193"/>
                    <a:pt x="12131" y="183"/>
                  </a:cubicBezTo>
                  <a:cubicBezTo>
                    <a:pt x="12120" y="172"/>
                    <a:pt x="12114" y="158"/>
                    <a:pt x="12114" y="140"/>
                  </a:cubicBezTo>
                  <a:cubicBezTo>
                    <a:pt x="12114" y="123"/>
                    <a:pt x="12120" y="110"/>
                    <a:pt x="12131" y="99"/>
                  </a:cubicBezTo>
                  <a:cubicBezTo>
                    <a:pt x="12142" y="89"/>
                    <a:pt x="12156" y="83"/>
                    <a:pt x="12173" y="83"/>
                  </a:cubicBezTo>
                  <a:close/>
                  <a:moveTo>
                    <a:pt x="4053" y="83"/>
                  </a:moveTo>
                  <a:cubicBezTo>
                    <a:pt x="4070" y="83"/>
                    <a:pt x="4084" y="89"/>
                    <a:pt x="4095" y="99"/>
                  </a:cubicBezTo>
                  <a:cubicBezTo>
                    <a:pt x="4106" y="110"/>
                    <a:pt x="4112" y="123"/>
                    <a:pt x="4112" y="140"/>
                  </a:cubicBezTo>
                  <a:cubicBezTo>
                    <a:pt x="4112" y="158"/>
                    <a:pt x="4106" y="172"/>
                    <a:pt x="4095" y="183"/>
                  </a:cubicBezTo>
                  <a:cubicBezTo>
                    <a:pt x="4084" y="193"/>
                    <a:pt x="4070" y="199"/>
                    <a:pt x="4053" y="199"/>
                  </a:cubicBezTo>
                  <a:cubicBezTo>
                    <a:pt x="4036" y="199"/>
                    <a:pt x="4022" y="193"/>
                    <a:pt x="4011" y="183"/>
                  </a:cubicBezTo>
                  <a:cubicBezTo>
                    <a:pt x="4000" y="172"/>
                    <a:pt x="3994" y="158"/>
                    <a:pt x="3994" y="140"/>
                  </a:cubicBezTo>
                  <a:cubicBezTo>
                    <a:pt x="3994" y="123"/>
                    <a:pt x="4000" y="110"/>
                    <a:pt x="4011" y="99"/>
                  </a:cubicBezTo>
                  <a:cubicBezTo>
                    <a:pt x="4022" y="89"/>
                    <a:pt x="4036" y="83"/>
                    <a:pt x="4053" y="83"/>
                  </a:cubicBezTo>
                  <a:close/>
                  <a:moveTo>
                    <a:pt x="16475" y="48"/>
                  </a:moveTo>
                  <a:cubicBezTo>
                    <a:pt x="16582" y="49"/>
                    <a:pt x="16666" y="76"/>
                    <a:pt x="16727" y="129"/>
                  </a:cubicBezTo>
                  <a:cubicBezTo>
                    <a:pt x="16788" y="183"/>
                    <a:pt x="16820" y="255"/>
                    <a:pt x="16821" y="347"/>
                  </a:cubicBezTo>
                  <a:cubicBezTo>
                    <a:pt x="16820" y="407"/>
                    <a:pt x="16806" y="459"/>
                    <a:pt x="16778" y="503"/>
                  </a:cubicBezTo>
                  <a:cubicBezTo>
                    <a:pt x="16750" y="547"/>
                    <a:pt x="16710" y="580"/>
                    <a:pt x="16659" y="603"/>
                  </a:cubicBezTo>
                  <a:cubicBezTo>
                    <a:pt x="16721" y="625"/>
                    <a:pt x="16768" y="658"/>
                    <a:pt x="16803" y="704"/>
                  </a:cubicBezTo>
                  <a:cubicBezTo>
                    <a:pt x="16837" y="750"/>
                    <a:pt x="16854" y="806"/>
                    <a:pt x="16854" y="872"/>
                  </a:cubicBezTo>
                  <a:cubicBezTo>
                    <a:pt x="16853" y="962"/>
                    <a:pt x="16819" y="1034"/>
                    <a:pt x="16753" y="1089"/>
                  </a:cubicBezTo>
                  <a:cubicBezTo>
                    <a:pt x="16687" y="1143"/>
                    <a:pt x="16599" y="1171"/>
                    <a:pt x="16488" y="1172"/>
                  </a:cubicBezTo>
                  <a:cubicBezTo>
                    <a:pt x="16380" y="1171"/>
                    <a:pt x="16293" y="1147"/>
                    <a:pt x="16225" y="1098"/>
                  </a:cubicBezTo>
                  <a:cubicBezTo>
                    <a:pt x="16158" y="1050"/>
                    <a:pt x="16119" y="984"/>
                    <a:pt x="16109" y="900"/>
                  </a:cubicBezTo>
                  <a:lnTo>
                    <a:pt x="16187" y="900"/>
                  </a:lnTo>
                  <a:cubicBezTo>
                    <a:pt x="16197" y="962"/>
                    <a:pt x="16229" y="1011"/>
                    <a:pt x="16283" y="1047"/>
                  </a:cubicBezTo>
                  <a:cubicBezTo>
                    <a:pt x="16337" y="1083"/>
                    <a:pt x="16406" y="1101"/>
                    <a:pt x="16490" y="1102"/>
                  </a:cubicBezTo>
                  <a:cubicBezTo>
                    <a:pt x="16577" y="1101"/>
                    <a:pt x="16646" y="1080"/>
                    <a:pt x="16698" y="1038"/>
                  </a:cubicBezTo>
                  <a:cubicBezTo>
                    <a:pt x="16750" y="997"/>
                    <a:pt x="16777" y="941"/>
                    <a:pt x="16778" y="872"/>
                  </a:cubicBezTo>
                  <a:cubicBezTo>
                    <a:pt x="16777" y="800"/>
                    <a:pt x="16751" y="744"/>
                    <a:pt x="16702" y="703"/>
                  </a:cubicBezTo>
                  <a:cubicBezTo>
                    <a:pt x="16653" y="661"/>
                    <a:pt x="16586" y="640"/>
                    <a:pt x="16503" y="639"/>
                  </a:cubicBezTo>
                  <a:lnTo>
                    <a:pt x="16410" y="639"/>
                  </a:lnTo>
                  <a:lnTo>
                    <a:pt x="16410" y="572"/>
                  </a:lnTo>
                  <a:lnTo>
                    <a:pt x="16503" y="572"/>
                  </a:lnTo>
                  <a:cubicBezTo>
                    <a:pt x="16576" y="571"/>
                    <a:pt x="16635" y="551"/>
                    <a:pt x="16678" y="510"/>
                  </a:cubicBezTo>
                  <a:cubicBezTo>
                    <a:pt x="16721" y="469"/>
                    <a:pt x="16743" y="415"/>
                    <a:pt x="16744" y="347"/>
                  </a:cubicBezTo>
                  <a:cubicBezTo>
                    <a:pt x="16743" y="276"/>
                    <a:pt x="16719" y="220"/>
                    <a:pt x="16672" y="180"/>
                  </a:cubicBezTo>
                  <a:cubicBezTo>
                    <a:pt x="16625" y="139"/>
                    <a:pt x="16560" y="119"/>
                    <a:pt x="16479" y="118"/>
                  </a:cubicBezTo>
                  <a:cubicBezTo>
                    <a:pt x="16404" y="119"/>
                    <a:pt x="16344" y="136"/>
                    <a:pt x="16297" y="171"/>
                  </a:cubicBezTo>
                  <a:cubicBezTo>
                    <a:pt x="16251" y="206"/>
                    <a:pt x="16223" y="254"/>
                    <a:pt x="16215" y="315"/>
                  </a:cubicBezTo>
                  <a:lnTo>
                    <a:pt x="16135" y="315"/>
                  </a:lnTo>
                  <a:cubicBezTo>
                    <a:pt x="16144" y="232"/>
                    <a:pt x="16178" y="167"/>
                    <a:pt x="16238" y="120"/>
                  </a:cubicBezTo>
                  <a:cubicBezTo>
                    <a:pt x="16299" y="73"/>
                    <a:pt x="16378" y="49"/>
                    <a:pt x="16475" y="48"/>
                  </a:cubicBezTo>
                  <a:close/>
                  <a:moveTo>
                    <a:pt x="15634" y="48"/>
                  </a:moveTo>
                  <a:cubicBezTo>
                    <a:pt x="15745" y="50"/>
                    <a:pt x="15832" y="80"/>
                    <a:pt x="15895" y="139"/>
                  </a:cubicBezTo>
                  <a:cubicBezTo>
                    <a:pt x="15958" y="197"/>
                    <a:pt x="15989" y="274"/>
                    <a:pt x="15990" y="368"/>
                  </a:cubicBezTo>
                  <a:cubicBezTo>
                    <a:pt x="15990" y="436"/>
                    <a:pt x="15968" y="503"/>
                    <a:pt x="15925" y="566"/>
                  </a:cubicBezTo>
                  <a:cubicBezTo>
                    <a:pt x="15881" y="629"/>
                    <a:pt x="15815" y="703"/>
                    <a:pt x="15727" y="788"/>
                  </a:cubicBezTo>
                  <a:lnTo>
                    <a:pt x="15431" y="1086"/>
                  </a:lnTo>
                  <a:lnTo>
                    <a:pt x="16013" y="1086"/>
                  </a:lnTo>
                  <a:lnTo>
                    <a:pt x="16013" y="1155"/>
                  </a:lnTo>
                  <a:lnTo>
                    <a:pt x="15304" y="1155"/>
                  </a:lnTo>
                  <a:lnTo>
                    <a:pt x="15304" y="1112"/>
                  </a:lnTo>
                  <a:lnTo>
                    <a:pt x="15663" y="748"/>
                  </a:lnTo>
                  <a:cubicBezTo>
                    <a:pt x="15741" y="674"/>
                    <a:pt x="15802" y="608"/>
                    <a:pt x="15845" y="550"/>
                  </a:cubicBezTo>
                  <a:cubicBezTo>
                    <a:pt x="15887" y="492"/>
                    <a:pt x="15909" y="431"/>
                    <a:pt x="15909" y="368"/>
                  </a:cubicBezTo>
                  <a:cubicBezTo>
                    <a:pt x="15908" y="294"/>
                    <a:pt x="15884" y="235"/>
                    <a:pt x="15836" y="189"/>
                  </a:cubicBezTo>
                  <a:cubicBezTo>
                    <a:pt x="15788" y="143"/>
                    <a:pt x="15721" y="119"/>
                    <a:pt x="15635" y="118"/>
                  </a:cubicBezTo>
                  <a:cubicBezTo>
                    <a:pt x="15556" y="119"/>
                    <a:pt x="15491" y="140"/>
                    <a:pt x="15440" y="181"/>
                  </a:cubicBezTo>
                  <a:cubicBezTo>
                    <a:pt x="15389" y="221"/>
                    <a:pt x="15359" y="278"/>
                    <a:pt x="15349" y="350"/>
                  </a:cubicBezTo>
                  <a:lnTo>
                    <a:pt x="15271" y="350"/>
                  </a:lnTo>
                  <a:cubicBezTo>
                    <a:pt x="15278" y="257"/>
                    <a:pt x="15314" y="183"/>
                    <a:pt x="15379" y="130"/>
                  </a:cubicBezTo>
                  <a:cubicBezTo>
                    <a:pt x="15444" y="76"/>
                    <a:pt x="15529" y="49"/>
                    <a:pt x="15634" y="48"/>
                  </a:cubicBezTo>
                  <a:close/>
                  <a:moveTo>
                    <a:pt x="14695" y="48"/>
                  </a:moveTo>
                  <a:cubicBezTo>
                    <a:pt x="14841" y="50"/>
                    <a:pt x="14954" y="102"/>
                    <a:pt x="15034" y="203"/>
                  </a:cubicBezTo>
                  <a:cubicBezTo>
                    <a:pt x="15114" y="304"/>
                    <a:pt x="15154" y="440"/>
                    <a:pt x="15155" y="611"/>
                  </a:cubicBezTo>
                  <a:cubicBezTo>
                    <a:pt x="15154" y="781"/>
                    <a:pt x="15114" y="917"/>
                    <a:pt x="15034" y="1018"/>
                  </a:cubicBezTo>
                  <a:cubicBezTo>
                    <a:pt x="14954" y="1120"/>
                    <a:pt x="14841" y="1171"/>
                    <a:pt x="14695" y="1174"/>
                  </a:cubicBezTo>
                  <a:cubicBezTo>
                    <a:pt x="14548" y="1171"/>
                    <a:pt x="14434" y="1120"/>
                    <a:pt x="14354" y="1018"/>
                  </a:cubicBezTo>
                  <a:cubicBezTo>
                    <a:pt x="14274" y="917"/>
                    <a:pt x="14233" y="781"/>
                    <a:pt x="14232" y="611"/>
                  </a:cubicBezTo>
                  <a:cubicBezTo>
                    <a:pt x="14233" y="440"/>
                    <a:pt x="14274" y="304"/>
                    <a:pt x="14354" y="203"/>
                  </a:cubicBezTo>
                  <a:cubicBezTo>
                    <a:pt x="14434" y="102"/>
                    <a:pt x="14548" y="50"/>
                    <a:pt x="14695" y="48"/>
                  </a:cubicBezTo>
                  <a:close/>
                  <a:moveTo>
                    <a:pt x="13722" y="48"/>
                  </a:moveTo>
                  <a:cubicBezTo>
                    <a:pt x="13833" y="50"/>
                    <a:pt x="13920" y="80"/>
                    <a:pt x="13983" y="139"/>
                  </a:cubicBezTo>
                  <a:cubicBezTo>
                    <a:pt x="14046" y="197"/>
                    <a:pt x="14077" y="274"/>
                    <a:pt x="14078" y="368"/>
                  </a:cubicBezTo>
                  <a:cubicBezTo>
                    <a:pt x="14078" y="436"/>
                    <a:pt x="14056" y="503"/>
                    <a:pt x="14013" y="566"/>
                  </a:cubicBezTo>
                  <a:cubicBezTo>
                    <a:pt x="13969" y="629"/>
                    <a:pt x="13903" y="703"/>
                    <a:pt x="13815" y="788"/>
                  </a:cubicBezTo>
                  <a:lnTo>
                    <a:pt x="13519" y="1086"/>
                  </a:lnTo>
                  <a:lnTo>
                    <a:pt x="14101" y="1086"/>
                  </a:lnTo>
                  <a:lnTo>
                    <a:pt x="14101" y="1155"/>
                  </a:lnTo>
                  <a:lnTo>
                    <a:pt x="13392" y="1155"/>
                  </a:lnTo>
                  <a:lnTo>
                    <a:pt x="13392" y="1112"/>
                  </a:lnTo>
                  <a:lnTo>
                    <a:pt x="13751" y="748"/>
                  </a:lnTo>
                  <a:cubicBezTo>
                    <a:pt x="13829" y="674"/>
                    <a:pt x="13890" y="608"/>
                    <a:pt x="13933" y="550"/>
                  </a:cubicBezTo>
                  <a:cubicBezTo>
                    <a:pt x="13975" y="492"/>
                    <a:pt x="13997" y="431"/>
                    <a:pt x="13997" y="368"/>
                  </a:cubicBezTo>
                  <a:cubicBezTo>
                    <a:pt x="13996" y="294"/>
                    <a:pt x="13972" y="235"/>
                    <a:pt x="13924" y="189"/>
                  </a:cubicBezTo>
                  <a:cubicBezTo>
                    <a:pt x="13876" y="143"/>
                    <a:pt x="13809" y="119"/>
                    <a:pt x="13723" y="118"/>
                  </a:cubicBezTo>
                  <a:cubicBezTo>
                    <a:pt x="13644" y="119"/>
                    <a:pt x="13579" y="140"/>
                    <a:pt x="13528" y="181"/>
                  </a:cubicBezTo>
                  <a:cubicBezTo>
                    <a:pt x="13477" y="221"/>
                    <a:pt x="13447" y="278"/>
                    <a:pt x="13437" y="350"/>
                  </a:cubicBezTo>
                  <a:lnTo>
                    <a:pt x="13359" y="350"/>
                  </a:lnTo>
                  <a:cubicBezTo>
                    <a:pt x="13366" y="257"/>
                    <a:pt x="13402" y="183"/>
                    <a:pt x="13467" y="130"/>
                  </a:cubicBezTo>
                  <a:cubicBezTo>
                    <a:pt x="13532" y="76"/>
                    <a:pt x="13617" y="49"/>
                    <a:pt x="13722" y="48"/>
                  </a:cubicBezTo>
                  <a:close/>
                  <a:moveTo>
                    <a:pt x="7893" y="48"/>
                  </a:moveTo>
                  <a:cubicBezTo>
                    <a:pt x="8010" y="48"/>
                    <a:pt x="8105" y="74"/>
                    <a:pt x="8178" y="126"/>
                  </a:cubicBezTo>
                  <a:cubicBezTo>
                    <a:pt x="8251" y="177"/>
                    <a:pt x="8295" y="252"/>
                    <a:pt x="8310" y="350"/>
                  </a:cubicBezTo>
                  <a:lnTo>
                    <a:pt x="8231" y="350"/>
                  </a:lnTo>
                  <a:cubicBezTo>
                    <a:pt x="8216" y="277"/>
                    <a:pt x="8182" y="221"/>
                    <a:pt x="8127" y="180"/>
                  </a:cubicBezTo>
                  <a:cubicBezTo>
                    <a:pt x="8072" y="139"/>
                    <a:pt x="7996" y="119"/>
                    <a:pt x="7898" y="118"/>
                  </a:cubicBezTo>
                  <a:cubicBezTo>
                    <a:pt x="7807" y="119"/>
                    <a:pt x="7735" y="138"/>
                    <a:pt x="7682" y="178"/>
                  </a:cubicBezTo>
                  <a:cubicBezTo>
                    <a:pt x="7628" y="217"/>
                    <a:pt x="7601" y="272"/>
                    <a:pt x="7600" y="342"/>
                  </a:cubicBezTo>
                  <a:cubicBezTo>
                    <a:pt x="7600" y="394"/>
                    <a:pt x="7619" y="437"/>
                    <a:pt x="7656" y="470"/>
                  </a:cubicBezTo>
                  <a:cubicBezTo>
                    <a:pt x="7693" y="503"/>
                    <a:pt x="7748" y="526"/>
                    <a:pt x="7819" y="539"/>
                  </a:cubicBezTo>
                  <a:lnTo>
                    <a:pt x="8019" y="579"/>
                  </a:lnTo>
                  <a:cubicBezTo>
                    <a:pt x="8113" y="596"/>
                    <a:pt x="8186" y="627"/>
                    <a:pt x="8236" y="673"/>
                  </a:cubicBezTo>
                  <a:cubicBezTo>
                    <a:pt x="8286" y="719"/>
                    <a:pt x="8312" y="780"/>
                    <a:pt x="8312" y="854"/>
                  </a:cubicBezTo>
                  <a:cubicBezTo>
                    <a:pt x="8310" y="953"/>
                    <a:pt x="8274" y="1031"/>
                    <a:pt x="8202" y="1087"/>
                  </a:cubicBezTo>
                  <a:cubicBezTo>
                    <a:pt x="8131" y="1144"/>
                    <a:pt x="8035" y="1173"/>
                    <a:pt x="7914" y="1174"/>
                  </a:cubicBezTo>
                  <a:cubicBezTo>
                    <a:pt x="7784" y="1173"/>
                    <a:pt x="7680" y="1142"/>
                    <a:pt x="7604" y="1081"/>
                  </a:cubicBezTo>
                  <a:cubicBezTo>
                    <a:pt x="7528" y="1019"/>
                    <a:pt x="7482" y="929"/>
                    <a:pt x="7466" y="811"/>
                  </a:cubicBezTo>
                  <a:lnTo>
                    <a:pt x="7547" y="811"/>
                  </a:lnTo>
                  <a:cubicBezTo>
                    <a:pt x="7562" y="905"/>
                    <a:pt x="7600" y="977"/>
                    <a:pt x="7661" y="1027"/>
                  </a:cubicBezTo>
                  <a:cubicBezTo>
                    <a:pt x="7723" y="1077"/>
                    <a:pt x="7808" y="1102"/>
                    <a:pt x="7917" y="1102"/>
                  </a:cubicBezTo>
                  <a:cubicBezTo>
                    <a:pt x="8013" y="1101"/>
                    <a:pt x="8089" y="1080"/>
                    <a:pt x="8145" y="1037"/>
                  </a:cubicBezTo>
                  <a:cubicBezTo>
                    <a:pt x="8201" y="995"/>
                    <a:pt x="8229" y="936"/>
                    <a:pt x="8231" y="862"/>
                  </a:cubicBezTo>
                  <a:cubicBezTo>
                    <a:pt x="8231" y="810"/>
                    <a:pt x="8212" y="766"/>
                    <a:pt x="8174" y="730"/>
                  </a:cubicBezTo>
                  <a:cubicBezTo>
                    <a:pt x="8137" y="694"/>
                    <a:pt x="8080" y="670"/>
                    <a:pt x="8005" y="656"/>
                  </a:cubicBezTo>
                  <a:lnTo>
                    <a:pt x="7789" y="614"/>
                  </a:lnTo>
                  <a:cubicBezTo>
                    <a:pt x="7698" y="596"/>
                    <a:pt x="7630" y="564"/>
                    <a:pt x="7584" y="518"/>
                  </a:cubicBezTo>
                  <a:cubicBezTo>
                    <a:pt x="7538" y="473"/>
                    <a:pt x="7516" y="414"/>
                    <a:pt x="7515" y="344"/>
                  </a:cubicBezTo>
                  <a:cubicBezTo>
                    <a:pt x="7517" y="253"/>
                    <a:pt x="7552" y="181"/>
                    <a:pt x="7620" y="128"/>
                  </a:cubicBezTo>
                  <a:cubicBezTo>
                    <a:pt x="7687" y="76"/>
                    <a:pt x="7778" y="49"/>
                    <a:pt x="7893" y="48"/>
                  </a:cubicBezTo>
                  <a:close/>
                  <a:moveTo>
                    <a:pt x="567" y="48"/>
                  </a:moveTo>
                  <a:cubicBezTo>
                    <a:pt x="672" y="49"/>
                    <a:pt x="768" y="74"/>
                    <a:pt x="853" y="124"/>
                  </a:cubicBezTo>
                  <a:cubicBezTo>
                    <a:pt x="938" y="174"/>
                    <a:pt x="1005" y="241"/>
                    <a:pt x="1056" y="325"/>
                  </a:cubicBezTo>
                  <a:cubicBezTo>
                    <a:pt x="1106" y="410"/>
                    <a:pt x="1132" y="505"/>
                    <a:pt x="1133" y="611"/>
                  </a:cubicBezTo>
                  <a:cubicBezTo>
                    <a:pt x="1132" y="716"/>
                    <a:pt x="1106" y="812"/>
                    <a:pt x="1056" y="896"/>
                  </a:cubicBezTo>
                  <a:cubicBezTo>
                    <a:pt x="1005" y="981"/>
                    <a:pt x="938" y="1048"/>
                    <a:pt x="853" y="1098"/>
                  </a:cubicBezTo>
                  <a:cubicBezTo>
                    <a:pt x="768" y="1147"/>
                    <a:pt x="672" y="1173"/>
                    <a:pt x="567" y="1174"/>
                  </a:cubicBezTo>
                  <a:cubicBezTo>
                    <a:pt x="461" y="1173"/>
                    <a:pt x="365" y="1147"/>
                    <a:pt x="280" y="1098"/>
                  </a:cubicBezTo>
                  <a:cubicBezTo>
                    <a:pt x="195" y="1048"/>
                    <a:pt x="128" y="981"/>
                    <a:pt x="77" y="896"/>
                  </a:cubicBezTo>
                  <a:cubicBezTo>
                    <a:pt x="27" y="812"/>
                    <a:pt x="1" y="716"/>
                    <a:pt x="0" y="611"/>
                  </a:cubicBezTo>
                  <a:cubicBezTo>
                    <a:pt x="1" y="505"/>
                    <a:pt x="27" y="410"/>
                    <a:pt x="77" y="325"/>
                  </a:cubicBezTo>
                  <a:cubicBezTo>
                    <a:pt x="128" y="241"/>
                    <a:pt x="195" y="174"/>
                    <a:pt x="280" y="124"/>
                  </a:cubicBezTo>
                  <a:cubicBezTo>
                    <a:pt x="365" y="74"/>
                    <a:pt x="461" y="49"/>
                    <a:pt x="567" y="48"/>
                  </a:cubicBezTo>
                  <a:close/>
                  <a:moveTo>
                    <a:pt x="5528" y="0"/>
                  </a:moveTo>
                  <a:cubicBezTo>
                    <a:pt x="5547" y="0"/>
                    <a:pt x="5569" y="1"/>
                    <a:pt x="5592" y="5"/>
                  </a:cubicBezTo>
                  <a:cubicBezTo>
                    <a:pt x="5616" y="8"/>
                    <a:pt x="5641" y="13"/>
                    <a:pt x="5667" y="20"/>
                  </a:cubicBezTo>
                  <a:lnTo>
                    <a:pt x="5653" y="86"/>
                  </a:lnTo>
                  <a:cubicBezTo>
                    <a:pt x="5632" y="81"/>
                    <a:pt x="5612" y="77"/>
                    <a:pt x="5591" y="73"/>
                  </a:cubicBezTo>
                  <a:cubicBezTo>
                    <a:pt x="5570" y="70"/>
                    <a:pt x="5552" y="68"/>
                    <a:pt x="5534" y="68"/>
                  </a:cubicBezTo>
                  <a:cubicBezTo>
                    <a:pt x="5480" y="69"/>
                    <a:pt x="5437" y="86"/>
                    <a:pt x="5405" y="119"/>
                  </a:cubicBezTo>
                  <a:cubicBezTo>
                    <a:pt x="5374" y="153"/>
                    <a:pt x="5358" y="198"/>
                    <a:pt x="5357" y="256"/>
                  </a:cubicBezTo>
                  <a:lnTo>
                    <a:pt x="5357" y="424"/>
                  </a:lnTo>
                  <a:lnTo>
                    <a:pt x="5654" y="424"/>
                  </a:lnTo>
                  <a:lnTo>
                    <a:pt x="5654" y="492"/>
                  </a:lnTo>
                  <a:lnTo>
                    <a:pt x="5357" y="492"/>
                  </a:lnTo>
                  <a:lnTo>
                    <a:pt x="5357" y="1155"/>
                  </a:lnTo>
                  <a:lnTo>
                    <a:pt x="5279" y="1155"/>
                  </a:lnTo>
                  <a:lnTo>
                    <a:pt x="5279" y="492"/>
                  </a:lnTo>
                  <a:lnTo>
                    <a:pt x="5063" y="492"/>
                  </a:lnTo>
                  <a:lnTo>
                    <a:pt x="5063" y="424"/>
                  </a:lnTo>
                  <a:lnTo>
                    <a:pt x="5279" y="424"/>
                  </a:lnTo>
                  <a:lnTo>
                    <a:pt x="5279" y="256"/>
                  </a:lnTo>
                  <a:cubicBezTo>
                    <a:pt x="5280" y="177"/>
                    <a:pt x="5303" y="115"/>
                    <a:pt x="5348" y="69"/>
                  </a:cubicBezTo>
                  <a:cubicBezTo>
                    <a:pt x="5393" y="24"/>
                    <a:pt x="5453" y="1"/>
                    <a:pt x="5528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871A996C-4486-12B4-E360-87154C1208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787" y="1169818"/>
              <a:ext cx="2667000" cy="660400"/>
            </a:xfrm>
            <a:custGeom>
              <a:avLst/>
              <a:gdLst>
                <a:gd name="T0" fmla="*/ 13305 w 28002"/>
                <a:gd name="T1" fmla="*/ 3638 h 6930"/>
                <a:gd name="T2" fmla="*/ 13305 w 28002"/>
                <a:gd name="T3" fmla="*/ 5416 h 6930"/>
                <a:gd name="T4" fmla="*/ 14790 w 28002"/>
                <a:gd name="T5" fmla="*/ 5679 h 6930"/>
                <a:gd name="T6" fmla="*/ 15309 w 28002"/>
                <a:gd name="T7" fmla="*/ 3801 h 6930"/>
                <a:gd name="T8" fmla="*/ 14185 w 28002"/>
                <a:gd name="T9" fmla="*/ 3263 h 6930"/>
                <a:gd name="T10" fmla="*/ 21613 w 28002"/>
                <a:gd name="T11" fmla="*/ 2722 h 6930"/>
                <a:gd name="T12" fmla="*/ 22169 w 28002"/>
                <a:gd name="T13" fmla="*/ 6815 h 6930"/>
                <a:gd name="T14" fmla="*/ 20912 w 28002"/>
                <a:gd name="T15" fmla="*/ 4406 h 6930"/>
                <a:gd name="T16" fmla="*/ 19875 w 28002"/>
                <a:gd name="T17" fmla="*/ 3263 h 6930"/>
                <a:gd name="T18" fmla="*/ 18818 w 28002"/>
                <a:gd name="T19" fmla="*/ 3849 h 6930"/>
                <a:gd name="T20" fmla="*/ 17562 w 28002"/>
                <a:gd name="T21" fmla="*/ 6815 h 6930"/>
                <a:gd name="T22" fmla="*/ 18818 w 28002"/>
                <a:gd name="T23" fmla="*/ 2237 h 6930"/>
                <a:gd name="T24" fmla="*/ 19427 w 28002"/>
                <a:gd name="T25" fmla="*/ 2241 h 6930"/>
                <a:gd name="T26" fmla="*/ 13993 w 28002"/>
                <a:gd name="T27" fmla="*/ 2122 h 6930"/>
                <a:gd name="T28" fmla="*/ 15309 w 28002"/>
                <a:gd name="T29" fmla="*/ 2496 h 6930"/>
                <a:gd name="T30" fmla="*/ 16565 w 28002"/>
                <a:gd name="T31" fmla="*/ 2237 h 6930"/>
                <a:gd name="T32" fmla="*/ 15309 w 28002"/>
                <a:gd name="T33" fmla="*/ 6815 h 6930"/>
                <a:gd name="T34" fmla="*/ 14709 w 28002"/>
                <a:gd name="T35" fmla="*/ 6830 h 6930"/>
                <a:gd name="T36" fmla="*/ 12838 w 28002"/>
                <a:gd name="T37" fmla="*/ 6603 h 6930"/>
                <a:gd name="T38" fmla="*/ 11709 w 28002"/>
                <a:gd name="T39" fmla="*/ 4531 h 6930"/>
                <a:gd name="T40" fmla="*/ 12838 w 28002"/>
                <a:gd name="T41" fmla="*/ 2450 h 6930"/>
                <a:gd name="T42" fmla="*/ 0 w 28002"/>
                <a:gd name="T43" fmla="*/ 288 h 6930"/>
                <a:gd name="T44" fmla="*/ 5740 w 28002"/>
                <a:gd name="T45" fmla="*/ 1497 h 6930"/>
                <a:gd name="T46" fmla="*/ 3522 w 28002"/>
                <a:gd name="T47" fmla="*/ 6815 h 6930"/>
                <a:gd name="T48" fmla="*/ 2218 w 28002"/>
                <a:gd name="T49" fmla="*/ 1497 h 6930"/>
                <a:gd name="T50" fmla="*/ 0 w 28002"/>
                <a:gd name="T51" fmla="*/ 288 h 6930"/>
                <a:gd name="T52" fmla="*/ 24354 w 28002"/>
                <a:gd name="T53" fmla="*/ 0 h 6930"/>
                <a:gd name="T54" fmla="*/ 26188 w 28002"/>
                <a:gd name="T55" fmla="*/ 2237 h 6930"/>
                <a:gd name="T56" fmla="*/ 25986 w 28002"/>
                <a:gd name="T57" fmla="*/ 4137 h 6930"/>
                <a:gd name="T58" fmla="*/ 26380 w 28002"/>
                <a:gd name="T59" fmla="*/ 6815 h 6930"/>
                <a:gd name="T60" fmla="*/ 24354 w 28002"/>
                <a:gd name="T61" fmla="*/ 5855 h 6930"/>
                <a:gd name="T62" fmla="*/ 23098 w 28002"/>
                <a:gd name="T63" fmla="*/ 6815 h 6930"/>
                <a:gd name="T64" fmla="*/ 6394 w 28002"/>
                <a:gd name="T65" fmla="*/ 0 h 6930"/>
                <a:gd name="T66" fmla="*/ 7650 w 28002"/>
                <a:gd name="T67" fmla="*/ 2582 h 6930"/>
                <a:gd name="T68" fmla="*/ 8976 w 28002"/>
                <a:gd name="T69" fmla="*/ 2122 h 6930"/>
                <a:gd name="T70" fmla="*/ 11001 w 28002"/>
                <a:gd name="T71" fmla="*/ 4329 h 6930"/>
                <a:gd name="T72" fmla="*/ 9744 w 28002"/>
                <a:gd name="T73" fmla="*/ 6815 h 6930"/>
                <a:gd name="T74" fmla="*/ 9474 w 28002"/>
                <a:gd name="T75" fmla="*/ 3554 h 6930"/>
                <a:gd name="T76" fmla="*/ 8171 w 28002"/>
                <a:gd name="T77" fmla="*/ 3412 h 6930"/>
                <a:gd name="T78" fmla="*/ 7650 w 28002"/>
                <a:gd name="T79" fmla="*/ 6815 h 6930"/>
                <a:gd name="T80" fmla="*/ 6394 w 28002"/>
                <a:gd name="T81" fmla="*/ 0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002" h="6930">
                  <a:moveTo>
                    <a:pt x="14185" y="3263"/>
                  </a:moveTo>
                  <a:cubicBezTo>
                    <a:pt x="13819" y="3273"/>
                    <a:pt x="13526" y="3398"/>
                    <a:pt x="13305" y="3638"/>
                  </a:cubicBezTo>
                  <a:cubicBezTo>
                    <a:pt x="13084" y="3878"/>
                    <a:pt x="12971" y="4176"/>
                    <a:pt x="12965" y="4531"/>
                  </a:cubicBezTo>
                  <a:cubicBezTo>
                    <a:pt x="12971" y="4882"/>
                    <a:pt x="13084" y="5177"/>
                    <a:pt x="13305" y="5416"/>
                  </a:cubicBezTo>
                  <a:cubicBezTo>
                    <a:pt x="13526" y="5655"/>
                    <a:pt x="13819" y="5779"/>
                    <a:pt x="14185" y="5789"/>
                  </a:cubicBezTo>
                  <a:cubicBezTo>
                    <a:pt x="14394" y="5793"/>
                    <a:pt x="14596" y="5756"/>
                    <a:pt x="14790" y="5679"/>
                  </a:cubicBezTo>
                  <a:cubicBezTo>
                    <a:pt x="14985" y="5601"/>
                    <a:pt x="15158" y="5459"/>
                    <a:pt x="15309" y="5251"/>
                  </a:cubicBezTo>
                  <a:lnTo>
                    <a:pt x="15309" y="3801"/>
                  </a:lnTo>
                  <a:cubicBezTo>
                    <a:pt x="15158" y="3594"/>
                    <a:pt x="14985" y="3451"/>
                    <a:pt x="14790" y="3374"/>
                  </a:cubicBezTo>
                  <a:cubicBezTo>
                    <a:pt x="14596" y="3296"/>
                    <a:pt x="14394" y="3259"/>
                    <a:pt x="14185" y="3263"/>
                  </a:cubicBezTo>
                  <a:close/>
                  <a:moveTo>
                    <a:pt x="20144" y="2122"/>
                  </a:moveTo>
                  <a:cubicBezTo>
                    <a:pt x="20762" y="2130"/>
                    <a:pt x="21251" y="2330"/>
                    <a:pt x="21613" y="2722"/>
                  </a:cubicBezTo>
                  <a:cubicBezTo>
                    <a:pt x="21975" y="3113"/>
                    <a:pt x="22160" y="3649"/>
                    <a:pt x="22169" y="4329"/>
                  </a:cubicBezTo>
                  <a:lnTo>
                    <a:pt x="22169" y="6815"/>
                  </a:lnTo>
                  <a:lnTo>
                    <a:pt x="20912" y="6815"/>
                  </a:lnTo>
                  <a:lnTo>
                    <a:pt x="20912" y="4406"/>
                  </a:lnTo>
                  <a:cubicBezTo>
                    <a:pt x="20910" y="4030"/>
                    <a:pt x="20820" y="3746"/>
                    <a:pt x="20642" y="3554"/>
                  </a:cubicBezTo>
                  <a:cubicBezTo>
                    <a:pt x="20464" y="3361"/>
                    <a:pt x="20208" y="3264"/>
                    <a:pt x="19875" y="3263"/>
                  </a:cubicBezTo>
                  <a:cubicBezTo>
                    <a:pt x="19700" y="3264"/>
                    <a:pt x="19521" y="3313"/>
                    <a:pt x="19339" y="3412"/>
                  </a:cubicBezTo>
                  <a:cubicBezTo>
                    <a:pt x="19157" y="3511"/>
                    <a:pt x="18983" y="3656"/>
                    <a:pt x="18818" y="3849"/>
                  </a:cubicBezTo>
                  <a:lnTo>
                    <a:pt x="18818" y="6815"/>
                  </a:lnTo>
                  <a:lnTo>
                    <a:pt x="17562" y="6815"/>
                  </a:lnTo>
                  <a:lnTo>
                    <a:pt x="17562" y="2237"/>
                  </a:lnTo>
                  <a:lnTo>
                    <a:pt x="18818" y="2237"/>
                  </a:lnTo>
                  <a:lnTo>
                    <a:pt x="18818" y="2582"/>
                  </a:lnTo>
                  <a:cubicBezTo>
                    <a:pt x="19005" y="2433"/>
                    <a:pt x="19208" y="2319"/>
                    <a:pt x="19427" y="2241"/>
                  </a:cubicBezTo>
                  <a:cubicBezTo>
                    <a:pt x="19646" y="2162"/>
                    <a:pt x="19885" y="2123"/>
                    <a:pt x="20144" y="2122"/>
                  </a:cubicBezTo>
                  <a:close/>
                  <a:moveTo>
                    <a:pt x="13993" y="2122"/>
                  </a:moveTo>
                  <a:cubicBezTo>
                    <a:pt x="14248" y="2123"/>
                    <a:pt x="14487" y="2157"/>
                    <a:pt x="14709" y="2223"/>
                  </a:cubicBezTo>
                  <a:cubicBezTo>
                    <a:pt x="14930" y="2289"/>
                    <a:pt x="15130" y="2380"/>
                    <a:pt x="15309" y="2496"/>
                  </a:cubicBezTo>
                  <a:lnTo>
                    <a:pt x="15309" y="2237"/>
                  </a:lnTo>
                  <a:lnTo>
                    <a:pt x="16565" y="2237"/>
                  </a:lnTo>
                  <a:lnTo>
                    <a:pt x="16565" y="6815"/>
                  </a:lnTo>
                  <a:lnTo>
                    <a:pt x="15309" y="6815"/>
                  </a:lnTo>
                  <a:lnTo>
                    <a:pt x="15309" y="6556"/>
                  </a:lnTo>
                  <a:cubicBezTo>
                    <a:pt x="15130" y="6673"/>
                    <a:pt x="14930" y="6764"/>
                    <a:pt x="14709" y="6830"/>
                  </a:cubicBezTo>
                  <a:cubicBezTo>
                    <a:pt x="14487" y="6896"/>
                    <a:pt x="14248" y="6929"/>
                    <a:pt x="13993" y="6930"/>
                  </a:cubicBezTo>
                  <a:cubicBezTo>
                    <a:pt x="13566" y="6925"/>
                    <a:pt x="13181" y="6816"/>
                    <a:pt x="12838" y="6603"/>
                  </a:cubicBezTo>
                  <a:cubicBezTo>
                    <a:pt x="12494" y="6390"/>
                    <a:pt x="12222" y="6103"/>
                    <a:pt x="12019" y="5742"/>
                  </a:cubicBezTo>
                  <a:cubicBezTo>
                    <a:pt x="11817" y="5382"/>
                    <a:pt x="11714" y="4978"/>
                    <a:pt x="11709" y="4531"/>
                  </a:cubicBezTo>
                  <a:cubicBezTo>
                    <a:pt x="11714" y="4081"/>
                    <a:pt x="11817" y="3675"/>
                    <a:pt x="12019" y="3313"/>
                  </a:cubicBezTo>
                  <a:cubicBezTo>
                    <a:pt x="12222" y="2951"/>
                    <a:pt x="12494" y="2663"/>
                    <a:pt x="12838" y="2450"/>
                  </a:cubicBezTo>
                  <a:cubicBezTo>
                    <a:pt x="13181" y="2236"/>
                    <a:pt x="13566" y="2127"/>
                    <a:pt x="13993" y="2122"/>
                  </a:cubicBezTo>
                  <a:close/>
                  <a:moveTo>
                    <a:pt x="0" y="288"/>
                  </a:moveTo>
                  <a:lnTo>
                    <a:pt x="5740" y="288"/>
                  </a:lnTo>
                  <a:lnTo>
                    <a:pt x="5740" y="1497"/>
                  </a:lnTo>
                  <a:lnTo>
                    <a:pt x="3522" y="1497"/>
                  </a:lnTo>
                  <a:lnTo>
                    <a:pt x="3522" y="6815"/>
                  </a:lnTo>
                  <a:lnTo>
                    <a:pt x="2218" y="6815"/>
                  </a:lnTo>
                  <a:lnTo>
                    <a:pt x="2218" y="1497"/>
                  </a:lnTo>
                  <a:lnTo>
                    <a:pt x="0" y="1497"/>
                  </a:lnTo>
                  <a:lnTo>
                    <a:pt x="0" y="288"/>
                  </a:lnTo>
                  <a:close/>
                  <a:moveTo>
                    <a:pt x="23098" y="0"/>
                  </a:moveTo>
                  <a:lnTo>
                    <a:pt x="24354" y="0"/>
                  </a:lnTo>
                  <a:lnTo>
                    <a:pt x="24354" y="4205"/>
                  </a:lnTo>
                  <a:lnTo>
                    <a:pt x="26188" y="2237"/>
                  </a:lnTo>
                  <a:lnTo>
                    <a:pt x="27781" y="2237"/>
                  </a:lnTo>
                  <a:lnTo>
                    <a:pt x="25986" y="4137"/>
                  </a:lnTo>
                  <a:lnTo>
                    <a:pt x="28002" y="6815"/>
                  </a:lnTo>
                  <a:lnTo>
                    <a:pt x="26380" y="6815"/>
                  </a:lnTo>
                  <a:lnTo>
                    <a:pt x="25122" y="5049"/>
                  </a:lnTo>
                  <a:lnTo>
                    <a:pt x="24354" y="5855"/>
                  </a:lnTo>
                  <a:lnTo>
                    <a:pt x="24354" y="6815"/>
                  </a:lnTo>
                  <a:lnTo>
                    <a:pt x="23098" y="6815"/>
                  </a:lnTo>
                  <a:lnTo>
                    <a:pt x="23098" y="0"/>
                  </a:lnTo>
                  <a:close/>
                  <a:moveTo>
                    <a:pt x="6394" y="0"/>
                  </a:moveTo>
                  <a:lnTo>
                    <a:pt x="7650" y="0"/>
                  </a:lnTo>
                  <a:lnTo>
                    <a:pt x="7650" y="2582"/>
                  </a:lnTo>
                  <a:cubicBezTo>
                    <a:pt x="7837" y="2433"/>
                    <a:pt x="8040" y="2319"/>
                    <a:pt x="8259" y="2241"/>
                  </a:cubicBezTo>
                  <a:cubicBezTo>
                    <a:pt x="8478" y="2162"/>
                    <a:pt x="8717" y="2123"/>
                    <a:pt x="8976" y="2122"/>
                  </a:cubicBezTo>
                  <a:cubicBezTo>
                    <a:pt x="9594" y="2130"/>
                    <a:pt x="10083" y="2330"/>
                    <a:pt x="10445" y="2722"/>
                  </a:cubicBezTo>
                  <a:cubicBezTo>
                    <a:pt x="10807" y="3113"/>
                    <a:pt x="10992" y="3649"/>
                    <a:pt x="11001" y="4329"/>
                  </a:cubicBezTo>
                  <a:lnTo>
                    <a:pt x="11001" y="6815"/>
                  </a:lnTo>
                  <a:lnTo>
                    <a:pt x="9744" y="6815"/>
                  </a:lnTo>
                  <a:lnTo>
                    <a:pt x="9744" y="4406"/>
                  </a:lnTo>
                  <a:cubicBezTo>
                    <a:pt x="9742" y="4030"/>
                    <a:pt x="9652" y="3746"/>
                    <a:pt x="9474" y="3554"/>
                  </a:cubicBezTo>
                  <a:cubicBezTo>
                    <a:pt x="9296" y="3361"/>
                    <a:pt x="9040" y="3264"/>
                    <a:pt x="8707" y="3263"/>
                  </a:cubicBezTo>
                  <a:cubicBezTo>
                    <a:pt x="8532" y="3264"/>
                    <a:pt x="8353" y="3313"/>
                    <a:pt x="8171" y="3412"/>
                  </a:cubicBezTo>
                  <a:cubicBezTo>
                    <a:pt x="7989" y="3511"/>
                    <a:pt x="7815" y="3656"/>
                    <a:pt x="7650" y="3849"/>
                  </a:cubicBezTo>
                  <a:lnTo>
                    <a:pt x="7650" y="6815"/>
                  </a:lnTo>
                  <a:lnTo>
                    <a:pt x="6394" y="6815"/>
                  </a:lnTo>
                  <a:lnTo>
                    <a:pt x="639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3C987383-CD61-4DF3-7803-E20FDA07D6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4212" y="1373018"/>
              <a:ext cx="1535113" cy="658813"/>
            </a:xfrm>
            <a:custGeom>
              <a:avLst/>
              <a:gdLst>
                <a:gd name="T0" fmla="*/ 4179 w 8052"/>
                <a:gd name="T1" fmla="*/ 571 h 3460"/>
                <a:gd name="T2" fmla="*/ 3752 w 8052"/>
                <a:gd name="T3" fmla="*/ 747 h 3460"/>
                <a:gd name="T4" fmla="*/ 3588 w 8052"/>
                <a:gd name="T5" fmla="*/ 1205 h 3460"/>
                <a:gd name="T6" fmla="*/ 3752 w 8052"/>
                <a:gd name="T7" fmla="*/ 1658 h 3460"/>
                <a:gd name="T8" fmla="*/ 4179 w 8052"/>
                <a:gd name="T9" fmla="*/ 1834 h 3460"/>
                <a:gd name="T10" fmla="*/ 4601 w 8052"/>
                <a:gd name="T11" fmla="*/ 1658 h 3460"/>
                <a:gd name="T12" fmla="*/ 4765 w 8052"/>
                <a:gd name="T13" fmla="*/ 1205 h 3460"/>
                <a:gd name="T14" fmla="*/ 4601 w 8052"/>
                <a:gd name="T15" fmla="*/ 747 h 3460"/>
                <a:gd name="T16" fmla="*/ 4179 w 8052"/>
                <a:gd name="T17" fmla="*/ 571 h 3460"/>
                <a:gd name="T18" fmla="*/ 5749 w 8052"/>
                <a:gd name="T19" fmla="*/ 58 h 3460"/>
                <a:gd name="T20" fmla="*/ 6377 w 8052"/>
                <a:gd name="T21" fmla="*/ 58 h 3460"/>
                <a:gd name="T22" fmla="*/ 6377 w 8052"/>
                <a:gd name="T23" fmla="*/ 1248 h 3460"/>
                <a:gd name="T24" fmla="*/ 6512 w 8052"/>
                <a:gd name="T25" fmla="*/ 1681 h 3460"/>
                <a:gd name="T26" fmla="*/ 6895 w 8052"/>
                <a:gd name="T27" fmla="*/ 1834 h 3460"/>
                <a:gd name="T28" fmla="*/ 7163 w 8052"/>
                <a:gd name="T29" fmla="*/ 1756 h 3460"/>
                <a:gd name="T30" fmla="*/ 7424 w 8052"/>
                <a:gd name="T31" fmla="*/ 1531 h 3460"/>
                <a:gd name="T32" fmla="*/ 7424 w 8052"/>
                <a:gd name="T33" fmla="*/ 58 h 3460"/>
                <a:gd name="T34" fmla="*/ 8052 w 8052"/>
                <a:gd name="T35" fmla="*/ 58 h 3460"/>
                <a:gd name="T36" fmla="*/ 8052 w 8052"/>
                <a:gd name="T37" fmla="*/ 2347 h 3460"/>
                <a:gd name="T38" fmla="*/ 7424 w 8052"/>
                <a:gd name="T39" fmla="*/ 2347 h 3460"/>
                <a:gd name="T40" fmla="*/ 7424 w 8052"/>
                <a:gd name="T41" fmla="*/ 2165 h 3460"/>
                <a:gd name="T42" fmla="*/ 7119 w 8052"/>
                <a:gd name="T43" fmla="*/ 2340 h 3460"/>
                <a:gd name="T44" fmla="*/ 6761 w 8052"/>
                <a:gd name="T45" fmla="*/ 2404 h 3460"/>
                <a:gd name="T46" fmla="*/ 6026 w 8052"/>
                <a:gd name="T47" fmla="*/ 2097 h 3460"/>
                <a:gd name="T48" fmla="*/ 5749 w 8052"/>
                <a:gd name="T49" fmla="*/ 1287 h 3460"/>
                <a:gd name="T50" fmla="*/ 5749 w 8052"/>
                <a:gd name="T51" fmla="*/ 58 h 3460"/>
                <a:gd name="T52" fmla="*/ 0 w 8052"/>
                <a:gd name="T53" fmla="*/ 53 h 3460"/>
                <a:gd name="T54" fmla="*/ 672 w 8052"/>
                <a:gd name="T55" fmla="*/ 53 h 3460"/>
                <a:gd name="T56" fmla="*/ 1444 w 8052"/>
                <a:gd name="T57" fmla="*/ 1666 h 3460"/>
                <a:gd name="T58" fmla="*/ 2135 w 8052"/>
                <a:gd name="T59" fmla="*/ 53 h 3460"/>
                <a:gd name="T60" fmla="*/ 2798 w 8052"/>
                <a:gd name="T61" fmla="*/ 53 h 3460"/>
                <a:gd name="T62" fmla="*/ 1334 w 8052"/>
                <a:gd name="T63" fmla="*/ 3460 h 3460"/>
                <a:gd name="T64" fmla="*/ 672 w 8052"/>
                <a:gd name="T65" fmla="*/ 3460 h 3460"/>
                <a:gd name="T66" fmla="*/ 1151 w 8052"/>
                <a:gd name="T67" fmla="*/ 2337 h 3460"/>
                <a:gd name="T68" fmla="*/ 0 w 8052"/>
                <a:gd name="T69" fmla="*/ 53 h 3460"/>
                <a:gd name="T70" fmla="*/ 4179 w 8052"/>
                <a:gd name="T71" fmla="*/ 0 h 3460"/>
                <a:gd name="T72" fmla="*/ 5054 w 8052"/>
                <a:gd name="T73" fmla="*/ 336 h 3460"/>
                <a:gd name="T74" fmla="*/ 5393 w 8052"/>
                <a:gd name="T75" fmla="*/ 1205 h 3460"/>
                <a:gd name="T76" fmla="*/ 5054 w 8052"/>
                <a:gd name="T77" fmla="*/ 2069 h 3460"/>
                <a:gd name="T78" fmla="*/ 4179 w 8052"/>
                <a:gd name="T79" fmla="*/ 2404 h 3460"/>
                <a:gd name="T80" fmla="*/ 3299 w 8052"/>
                <a:gd name="T81" fmla="*/ 2069 h 3460"/>
                <a:gd name="T82" fmla="*/ 2960 w 8052"/>
                <a:gd name="T83" fmla="*/ 1205 h 3460"/>
                <a:gd name="T84" fmla="*/ 3299 w 8052"/>
                <a:gd name="T85" fmla="*/ 336 h 3460"/>
                <a:gd name="T86" fmla="*/ 4179 w 8052"/>
                <a:gd name="T87" fmla="*/ 0 h 3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52" h="3460">
                  <a:moveTo>
                    <a:pt x="4179" y="571"/>
                  </a:moveTo>
                  <a:cubicBezTo>
                    <a:pt x="4001" y="574"/>
                    <a:pt x="3858" y="633"/>
                    <a:pt x="3752" y="747"/>
                  </a:cubicBezTo>
                  <a:cubicBezTo>
                    <a:pt x="3645" y="862"/>
                    <a:pt x="3591" y="1014"/>
                    <a:pt x="3588" y="1205"/>
                  </a:cubicBezTo>
                  <a:cubicBezTo>
                    <a:pt x="3591" y="1393"/>
                    <a:pt x="3645" y="1544"/>
                    <a:pt x="3752" y="1658"/>
                  </a:cubicBezTo>
                  <a:cubicBezTo>
                    <a:pt x="3858" y="1772"/>
                    <a:pt x="4001" y="1831"/>
                    <a:pt x="4179" y="1834"/>
                  </a:cubicBezTo>
                  <a:cubicBezTo>
                    <a:pt x="4354" y="1831"/>
                    <a:pt x="4495" y="1772"/>
                    <a:pt x="4601" y="1658"/>
                  </a:cubicBezTo>
                  <a:cubicBezTo>
                    <a:pt x="4707" y="1544"/>
                    <a:pt x="4762" y="1393"/>
                    <a:pt x="4765" y="1205"/>
                  </a:cubicBezTo>
                  <a:cubicBezTo>
                    <a:pt x="4762" y="1014"/>
                    <a:pt x="4707" y="862"/>
                    <a:pt x="4601" y="747"/>
                  </a:cubicBezTo>
                  <a:cubicBezTo>
                    <a:pt x="4495" y="633"/>
                    <a:pt x="4354" y="574"/>
                    <a:pt x="4179" y="571"/>
                  </a:cubicBezTo>
                  <a:close/>
                  <a:moveTo>
                    <a:pt x="5749" y="58"/>
                  </a:moveTo>
                  <a:lnTo>
                    <a:pt x="6377" y="58"/>
                  </a:lnTo>
                  <a:lnTo>
                    <a:pt x="6377" y="1248"/>
                  </a:lnTo>
                  <a:cubicBezTo>
                    <a:pt x="6378" y="1436"/>
                    <a:pt x="6423" y="1581"/>
                    <a:pt x="6512" y="1681"/>
                  </a:cubicBezTo>
                  <a:cubicBezTo>
                    <a:pt x="6601" y="1782"/>
                    <a:pt x="6729" y="1833"/>
                    <a:pt x="6895" y="1834"/>
                  </a:cubicBezTo>
                  <a:cubicBezTo>
                    <a:pt x="6983" y="1834"/>
                    <a:pt x="7072" y="1808"/>
                    <a:pt x="7163" y="1756"/>
                  </a:cubicBezTo>
                  <a:cubicBezTo>
                    <a:pt x="7254" y="1705"/>
                    <a:pt x="7341" y="1630"/>
                    <a:pt x="7424" y="1531"/>
                  </a:cubicBezTo>
                  <a:lnTo>
                    <a:pt x="7424" y="58"/>
                  </a:lnTo>
                  <a:lnTo>
                    <a:pt x="8052" y="58"/>
                  </a:lnTo>
                  <a:lnTo>
                    <a:pt x="8052" y="2347"/>
                  </a:lnTo>
                  <a:lnTo>
                    <a:pt x="7424" y="2347"/>
                  </a:lnTo>
                  <a:lnTo>
                    <a:pt x="7424" y="2165"/>
                  </a:lnTo>
                  <a:cubicBezTo>
                    <a:pt x="7330" y="2240"/>
                    <a:pt x="7229" y="2298"/>
                    <a:pt x="7119" y="2340"/>
                  </a:cubicBezTo>
                  <a:cubicBezTo>
                    <a:pt x="7010" y="2382"/>
                    <a:pt x="6890" y="2404"/>
                    <a:pt x="6761" y="2404"/>
                  </a:cubicBezTo>
                  <a:cubicBezTo>
                    <a:pt x="6452" y="2400"/>
                    <a:pt x="6207" y="2298"/>
                    <a:pt x="6026" y="2097"/>
                  </a:cubicBezTo>
                  <a:cubicBezTo>
                    <a:pt x="5845" y="1897"/>
                    <a:pt x="5753" y="1627"/>
                    <a:pt x="5749" y="1287"/>
                  </a:cubicBezTo>
                  <a:lnTo>
                    <a:pt x="5749" y="58"/>
                  </a:lnTo>
                  <a:close/>
                  <a:moveTo>
                    <a:pt x="0" y="53"/>
                  </a:moveTo>
                  <a:lnTo>
                    <a:pt x="672" y="53"/>
                  </a:lnTo>
                  <a:lnTo>
                    <a:pt x="1444" y="1666"/>
                  </a:lnTo>
                  <a:lnTo>
                    <a:pt x="2135" y="53"/>
                  </a:lnTo>
                  <a:lnTo>
                    <a:pt x="2798" y="53"/>
                  </a:lnTo>
                  <a:lnTo>
                    <a:pt x="1334" y="3460"/>
                  </a:lnTo>
                  <a:lnTo>
                    <a:pt x="672" y="3460"/>
                  </a:lnTo>
                  <a:lnTo>
                    <a:pt x="1151" y="2337"/>
                  </a:lnTo>
                  <a:lnTo>
                    <a:pt x="0" y="53"/>
                  </a:lnTo>
                  <a:close/>
                  <a:moveTo>
                    <a:pt x="4179" y="0"/>
                  </a:moveTo>
                  <a:cubicBezTo>
                    <a:pt x="4542" y="6"/>
                    <a:pt x="4834" y="118"/>
                    <a:pt x="5054" y="336"/>
                  </a:cubicBezTo>
                  <a:cubicBezTo>
                    <a:pt x="5274" y="554"/>
                    <a:pt x="5387" y="844"/>
                    <a:pt x="5393" y="1205"/>
                  </a:cubicBezTo>
                  <a:cubicBezTo>
                    <a:pt x="5387" y="1564"/>
                    <a:pt x="5274" y="1852"/>
                    <a:pt x="5054" y="2069"/>
                  </a:cubicBezTo>
                  <a:cubicBezTo>
                    <a:pt x="4834" y="2287"/>
                    <a:pt x="4542" y="2399"/>
                    <a:pt x="4179" y="2404"/>
                  </a:cubicBezTo>
                  <a:cubicBezTo>
                    <a:pt x="3813" y="2399"/>
                    <a:pt x="3520" y="2287"/>
                    <a:pt x="3299" y="2069"/>
                  </a:cubicBezTo>
                  <a:cubicBezTo>
                    <a:pt x="3079" y="1852"/>
                    <a:pt x="2966" y="1564"/>
                    <a:pt x="2960" y="1205"/>
                  </a:cubicBezTo>
                  <a:cubicBezTo>
                    <a:pt x="2966" y="844"/>
                    <a:pt x="3079" y="554"/>
                    <a:pt x="3299" y="336"/>
                  </a:cubicBezTo>
                  <a:cubicBezTo>
                    <a:pt x="3520" y="118"/>
                    <a:pt x="3813" y="6"/>
                    <a:pt x="4179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F3D852DC-16F8-080E-703B-DAEBE6D59A73}"/>
              </a:ext>
            </a:extLst>
          </p:cNvPr>
          <p:cNvGrpSpPr/>
          <p:nvPr/>
        </p:nvGrpSpPr>
        <p:grpSpPr>
          <a:xfrm>
            <a:off x="5337654" y="1839508"/>
            <a:ext cx="6218119" cy="5018493"/>
            <a:chOff x="5455477" y="1839508"/>
            <a:chExt cx="6218119" cy="5018493"/>
          </a:xfrm>
          <a:gradFill>
            <a:gsLst>
              <a:gs pos="0">
                <a:schemeClr val="accent3">
                  <a:alpha val="0"/>
                </a:schemeClr>
              </a:gs>
              <a:gs pos="100000">
                <a:schemeClr val="accent4"/>
              </a:gs>
            </a:gsLst>
            <a:lin ang="18900000" scaled="1"/>
          </a:gradFill>
        </p:grpSpPr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804FC757-4190-E90F-E337-BE4DAD937B82}"/>
                </a:ext>
              </a:extLst>
            </p:cNvPr>
            <p:cNvSpPr/>
            <p:nvPr/>
          </p:nvSpPr>
          <p:spPr>
            <a:xfrm>
              <a:off x="5455477" y="1839508"/>
              <a:ext cx="5851442" cy="518014"/>
            </a:xfrm>
            <a:custGeom>
              <a:avLst/>
              <a:gdLst>
                <a:gd name="connsiteX0" fmla="*/ 587407 w 644461"/>
                <a:gd name="connsiteY0" fmla="*/ 57055 h 57054"/>
                <a:gd name="connsiteX1" fmla="*/ 644462 w 644461"/>
                <a:gd name="connsiteY1" fmla="*/ 0 h 57054"/>
                <a:gd name="connsiteX2" fmla="*/ 0 w 644461"/>
                <a:gd name="connsiteY2" fmla="*/ 0 h 57054"/>
                <a:gd name="connsiteX3" fmla="*/ 0 w 644461"/>
                <a:gd name="connsiteY3" fmla="*/ 57055 h 57054"/>
                <a:gd name="connsiteX4" fmla="*/ 587407 w 644461"/>
                <a:gd name="connsiteY4" fmla="*/ 57055 h 5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61" h="57054">
                  <a:moveTo>
                    <a:pt x="587407" y="57055"/>
                  </a:moveTo>
                  <a:lnTo>
                    <a:pt x="644462" y="0"/>
                  </a:lnTo>
                  <a:lnTo>
                    <a:pt x="0" y="0"/>
                  </a:lnTo>
                  <a:lnTo>
                    <a:pt x="0" y="57055"/>
                  </a:lnTo>
                  <a:lnTo>
                    <a:pt x="587407" y="57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9C0EC467-E665-FEA3-CD89-FE347E6C39BD}"/>
                </a:ext>
              </a:extLst>
            </p:cNvPr>
            <p:cNvSpPr/>
            <p:nvPr/>
          </p:nvSpPr>
          <p:spPr>
            <a:xfrm>
              <a:off x="5455477" y="2875564"/>
              <a:ext cx="4814502" cy="3982437"/>
            </a:xfrm>
            <a:custGeom>
              <a:avLst/>
              <a:gdLst>
                <a:gd name="connsiteX0" fmla="*/ 0 w 4814502"/>
                <a:gd name="connsiteY0" fmla="*/ 0 h 3982437"/>
                <a:gd name="connsiteX1" fmla="*/ 4814502 w 4814502"/>
                <a:gd name="connsiteY1" fmla="*/ 0 h 3982437"/>
                <a:gd name="connsiteX2" fmla="*/ 832077 w 4814502"/>
                <a:gd name="connsiteY2" fmla="*/ 3982437 h 3982437"/>
                <a:gd name="connsiteX3" fmla="*/ 100428 w 4814502"/>
                <a:gd name="connsiteY3" fmla="*/ 3982437 h 3982437"/>
                <a:gd name="connsiteX4" fmla="*/ 3564827 w 4814502"/>
                <a:gd name="connsiteY4" fmla="*/ 518036 h 3982437"/>
                <a:gd name="connsiteX5" fmla="*/ 0 w 4814502"/>
                <a:gd name="connsiteY5" fmla="*/ 518036 h 398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4502" h="3982437">
                  <a:moveTo>
                    <a:pt x="0" y="0"/>
                  </a:moveTo>
                  <a:lnTo>
                    <a:pt x="4814502" y="0"/>
                  </a:lnTo>
                  <a:lnTo>
                    <a:pt x="832077" y="3982437"/>
                  </a:lnTo>
                  <a:lnTo>
                    <a:pt x="100428" y="3982437"/>
                  </a:lnTo>
                  <a:lnTo>
                    <a:pt x="3564827" y="518036"/>
                  </a:lnTo>
                  <a:lnTo>
                    <a:pt x="0" y="518036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AE418CF9-7D9A-DF3E-07AD-AB291E3B11C1}"/>
                </a:ext>
              </a:extLst>
            </p:cNvPr>
            <p:cNvSpPr/>
            <p:nvPr/>
          </p:nvSpPr>
          <p:spPr>
            <a:xfrm>
              <a:off x="11154688" y="2205318"/>
              <a:ext cx="518908" cy="4652682"/>
            </a:xfrm>
            <a:custGeom>
              <a:avLst/>
              <a:gdLst>
                <a:gd name="connsiteX0" fmla="*/ 518908 w 518908"/>
                <a:gd name="connsiteY0" fmla="*/ 0 h 4652682"/>
                <a:gd name="connsiteX1" fmla="*/ 518908 w 518908"/>
                <a:gd name="connsiteY1" fmla="*/ 4652682 h 4652682"/>
                <a:gd name="connsiteX2" fmla="*/ 0 w 518908"/>
                <a:gd name="connsiteY2" fmla="*/ 4652682 h 4652682"/>
                <a:gd name="connsiteX3" fmla="*/ 0 w 518908"/>
                <a:gd name="connsiteY3" fmla="*/ 518034 h 465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908" h="4652682">
                  <a:moveTo>
                    <a:pt x="518908" y="0"/>
                  </a:moveTo>
                  <a:lnTo>
                    <a:pt x="518908" y="4652682"/>
                  </a:lnTo>
                  <a:lnTo>
                    <a:pt x="0" y="4652682"/>
                  </a:lnTo>
                  <a:lnTo>
                    <a:pt x="0" y="518034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B8F2CE65-0892-BE1F-AA74-13E15831CD6D}"/>
                </a:ext>
              </a:extLst>
            </p:cNvPr>
            <p:cNvSpPr/>
            <p:nvPr/>
          </p:nvSpPr>
          <p:spPr>
            <a:xfrm>
              <a:off x="7020934" y="3242268"/>
              <a:ext cx="3615749" cy="3615733"/>
            </a:xfrm>
            <a:custGeom>
              <a:avLst/>
              <a:gdLst>
                <a:gd name="connsiteX0" fmla="*/ 3615749 w 3615749"/>
                <a:gd name="connsiteY0" fmla="*/ 0 h 3615733"/>
                <a:gd name="connsiteX1" fmla="*/ 3615749 w 3615749"/>
                <a:gd name="connsiteY1" fmla="*/ 3615733 h 3615733"/>
                <a:gd name="connsiteX2" fmla="*/ 3097713 w 3615749"/>
                <a:gd name="connsiteY2" fmla="*/ 3615733 h 3615733"/>
                <a:gd name="connsiteX3" fmla="*/ 3097713 w 3615749"/>
                <a:gd name="connsiteY3" fmla="*/ 1251408 h 3615733"/>
                <a:gd name="connsiteX4" fmla="*/ 733377 w 3615749"/>
                <a:gd name="connsiteY4" fmla="*/ 3615733 h 3615733"/>
                <a:gd name="connsiteX5" fmla="*/ 0 w 3615749"/>
                <a:gd name="connsiteY5" fmla="*/ 3615733 h 361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5749" h="3615733">
                  <a:moveTo>
                    <a:pt x="3615749" y="0"/>
                  </a:moveTo>
                  <a:lnTo>
                    <a:pt x="3615749" y="3615733"/>
                  </a:lnTo>
                  <a:lnTo>
                    <a:pt x="3097713" y="3615733"/>
                  </a:lnTo>
                  <a:lnTo>
                    <a:pt x="3097713" y="1251408"/>
                  </a:lnTo>
                  <a:lnTo>
                    <a:pt x="733377" y="3615733"/>
                  </a:lnTo>
                  <a:lnTo>
                    <a:pt x="0" y="3615733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6BE7C16D-563D-8D89-BCD8-C47EE1910B97}"/>
              </a:ext>
            </a:extLst>
          </p:cNvPr>
          <p:cNvGrpSpPr/>
          <p:nvPr/>
        </p:nvGrpSpPr>
        <p:grpSpPr>
          <a:xfrm>
            <a:off x="9000107" y="581105"/>
            <a:ext cx="2631866" cy="255628"/>
            <a:chOff x="8892209" y="581105"/>
            <a:chExt cx="2631866" cy="255628"/>
          </a:xfrm>
        </p:grpSpPr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5655D495-C9D9-4243-9A55-B3F2812FFB92}"/>
                </a:ext>
              </a:extLst>
            </p:cNvPr>
            <p:cNvGrpSpPr/>
            <p:nvPr/>
          </p:nvGrpSpPr>
          <p:grpSpPr>
            <a:xfrm>
              <a:off x="8892209" y="607257"/>
              <a:ext cx="1129190" cy="229476"/>
              <a:chOff x="1728718" y="1601856"/>
              <a:chExt cx="3369944" cy="684847"/>
            </a:xfrm>
          </p:grpSpPr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B61B0DDE-B3DF-5AF1-4A04-DC743F074940}"/>
                  </a:ext>
                </a:extLst>
              </p:cNvPr>
              <p:cNvSpPr/>
              <p:nvPr/>
            </p:nvSpPr>
            <p:spPr>
              <a:xfrm>
                <a:off x="2661977" y="1773013"/>
                <a:ext cx="286893" cy="342335"/>
              </a:xfrm>
              <a:custGeom>
                <a:avLst/>
                <a:gdLst>
                  <a:gd name="connsiteX0" fmla="*/ 113062 w 286893"/>
                  <a:gd name="connsiteY0" fmla="*/ 342335 h 342335"/>
                  <a:gd name="connsiteX1" fmla="*/ 27622 w 286893"/>
                  <a:gd name="connsiteY1" fmla="*/ 314713 h 342335"/>
                  <a:gd name="connsiteX2" fmla="*/ 0 w 286893"/>
                  <a:gd name="connsiteY2" fmla="*/ 229273 h 342335"/>
                  <a:gd name="connsiteX3" fmla="*/ 0 w 286893"/>
                  <a:gd name="connsiteY3" fmla="*/ 112592 h 342335"/>
                  <a:gd name="connsiteX4" fmla="*/ 27813 w 286893"/>
                  <a:gd name="connsiteY4" fmla="*/ 26867 h 342335"/>
                  <a:gd name="connsiteX5" fmla="*/ 113062 w 286893"/>
                  <a:gd name="connsiteY5" fmla="*/ 7 h 342335"/>
                  <a:gd name="connsiteX6" fmla="*/ 173736 w 286893"/>
                  <a:gd name="connsiteY6" fmla="*/ 7 h 342335"/>
                  <a:gd name="connsiteX7" fmla="*/ 259366 w 286893"/>
                  <a:gd name="connsiteY7" fmla="*/ 27534 h 342335"/>
                  <a:gd name="connsiteX8" fmla="*/ 286893 w 286893"/>
                  <a:gd name="connsiteY8" fmla="*/ 113164 h 342335"/>
                  <a:gd name="connsiteX9" fmla="*/ 286893 w 286893"/>
                  <a:gd name="connsiteY9" fmla="*/ 229273 h 342335"/>
                  <a:gd name="connsiteX10" fmla="*/ 259366 w 286893"/>
                  <a:gd name="connsiteY10" fmla="*/ 314713 h 342335"/>
                  <a:gd name="connsiteX11" fmla="*/ 173736 w 286893"/>
                  <a:gd name="connsiteY11" fmla="*/ 342335 h 342335"/>
                  <a:gd name="connsiteX12" fmla="*/ 113062 w 286893"/>
                  <a:gd name="connsiteY12" fmla="*/ 342335 h 342335"/>
                  <a:gd name="connsiteX13" fmla="*/ 113062 w 286893"/>
                  <a:gd name="connsiteY13" fmla="*/ 299854 h 342335"/>
                  <a:gd name="connsiteX14" fmla="*/ 173736 w 286893"/>
                  <a:gd name="connsiteY14" fmla="*/ 299854 h 342335"/>
                  <a:gd name="connsiteX15" fmla="*/ 216217 w 286893"/>
                  <a:gd name="connsiteY15" fmla="*/ 293472 h 342335"/>
                  <a:gd name="connsiteX16" fmla="*/ 238030 w 286893"/>
                  <a:gd name="connsiteY16" fmla="*/ 271660 h 342335"/>
                  <a:gd name="connsiteX17" fmla="*/ 244411 w 286893"/>
                  <a:gd name="connsiteY17" fmla="*/ 229178 h 342335"/>
                  <a:gd name="connsiteX18" fmla="*/ 244411 w 286893"/>
                  <a:gd name="connsiteY18" fmla="*/ 113068 h 342335"/>
                  <a:gd name="connsiteX19" fmla="*/ 238030 w 286893"/>
                  <a:gd name="connsiteY19" fmla="*/ 70968 h 342335"/>
                  <a:gd name="connsiteX20" fmla="*/ 216217 w 286893"/>
                  <a:gd name="connsiteY20" fmla="*/ 48489 h 342335"/>
                  <a:gd name="connsiteX21" fmla="*/ 173736 w 286893"/>
                  <a:gd name="connsiteY21" fmla="*/ 42012 h 342335"/>
                  <a:gd name="connsiteX22" fmla="*/ 113062 w 286893"/>
                  <a:gd name="connsiteY22" fmla="*/ 42012 h 342335"/>
                  <a:gd name="connsiteX23" fmla="*/ 70961 w 286893"/>
                  <a:gd name="connsiteY23" fmla="*/ 48108 h 342335"/>
                  <a:gd name="connsiteX24" fmla="*/ 48482 w 286893"/>
                  <a:gd name="connsiteY24" fmla="*/ 69825 h 342335"/>
                  <a:gd name="connsiteX25" fmla="*/ 42005 w 286893"/>
                  <a:gd name="connsiteY25" fmla="*/ 112211 h 342335"/>
                  <a:gd name="connsiteX26" fmla="*/ 42005 w 286893"/>
                  <a:gd name="connsiteY26" fmla="*/ 228892 h 342335"/>
                  <a:gd name="connsiteX27" fmla="*/ 48387 w 286893"/>
                  <a:gd name="connsiteY27" fmla="*/ 271374 h 342335"/>
                  <a:gd name="connsiteX28" fmla="*/ 70294 w 286893"/>
                  <a:gd name="connsiteY28" fmla="*/ 293186 h 342335"/>
                  <a:gd name="connsiteX29" fmla="*/ 113062 w 286893"/>
                  <a:gd name="connsiteY29" fmla="*/ 300044 h 342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86893" h="342335">
                    <a:moveTo>
                      <a:pt x="113062" y="342335"/>
                    </a:moveTo>
                    <a:cubicBezTo>
                      <a:pt x="74581" y="342335"/>
                      <a:pt x="45625" y="333096"/>
                      <a:pt x="27622" y="314713"/>
                    </a:cubicBezTo>
                    <a:cubicBezTo>
                      <a:pt x="9525" y="296329"/>
                      <a:pt x="0" y="267754"/>
                      <a:pt x="0" y="229273"/>
                    </a:cubicBezTo>
                    <a:lnTo>
                      <a:pt x="0" y="112592"/>
                    </a:lnTo>
                    <a:cubicBezTo>
                      <a:pt x="0" y="73730"/>
                      <a:pt x="9239" y="45155"/>
                      <a:pt x="27813" y="26867"/>
                    </a:cubicBezTo>
                    <a:cubicBezTo>
                      <a:pt x="46196" y="8674"/>
                      <a:pt x="74771" y="-279"/>
                      <a:pt x="113062" y="7"/>
                    </a:cubicBezTo>
                    <a:lnTo>
                      <a:pt x="173736" y="7"/>
                    </a:lnTo>
                    <a:cubicBezTo>
                      <a:pt x="212407" y="7"/>
                      <a:pt x="241173" y="9246"/>
                      <a:pt x="259366" y="27534"/>
                    </a:cubicBezTo>
                    <a:cubicBezTo>
                      <a:pt x="277559" y="45822"/>
                      <a:pt x="286893" y="74397"/>
                      <a:pt x="286893" y="113164"/>
                    </a:cubicBezTo>
                    <a:lnTo>
                      <a:pt x="286893" y="229273"/>
                    </a:lnTo>
                    <a:cubicBezTo>
                      <a:pt x="286893" y="267754"/>
                      <a:pt x="277749" y="296234"/>
                      <a:pt x="259366" y="314713"/>
                    </a:cubicBezTo>
                    <a:cubicBezTo>
                      <a:pt x="241078" y="333096"/>
                      <a:pt x="212407" y="342335"/>
                      <a:pt x="173736" y="342335"/>
                    </a:cubicBezTo>
                    <a:lnTo>
                      <a:pt x="113062" y="342335"/>
                    </a:lnTo>
                    <a:close/>
                    <a:moveTo>
                      <a:pt x="113062" y="299854"/>
                    </a:moveTo>
                    <a:lnTo>
                      <a:pt x="173736" y="299854"/>
                    </a:lnTo>
                    <a:cubicBezTo>
                      <a:pt x="188214" y="300425"/>
                      <a:pt x="202597" y="298234"/>
                      <a:pt x="216217" y="293472"/>
                    </a:cubicBezTo>
                    <a:cubicBezTo>
                      <a:pt x="226123" y="289471"/>
                      <a:pt x="234029" y="281661"/>
                      <a:pt x="238030" y="271660"/>
                    </a:cubicBezTo>
                    <a:cubicBezTo>
                      <a:pt x="242792" y="258039"/>
                      <a:pt x="244983" y="243656"/>
                      <a:pt x="244411" y="229178"/>
                    </a:cubicBezTo>
                    <a:lnTo>
                      <a:pt x="244411" y="113068"/>
                    </a:lnTo>
                    <a:cubicBezTo>
                      <a:pt x="244983" y="98781"/>
                      <a:pt x="242792" y="84493"/>
                      <a:pt x="238030" y="70968"/>
                    </a:cubicBezTo>
                    <a:cubicBezTo>
                      <a:pt x="234124" y="60776"/>
                      <a:pt x="226314" y="52680"/>
                      <a:pt x="216217" y="48489"/>
                    </a:cubicBezTo>
                    <a:cubicBezTo>
                      <a:pt x="202597" y="43631"/>
                      <a:pt x="188214" y="41345"/>
                      <a:pt x="173736" y="42012"/>
                    </a:cubicBezTo>
                    <a:lnTo>
                      <a:pt x="113062" y="42012"/>
                    </a:lnTo>
                    <a:cubicBezTo>
                      <a:pt x="98774" y="41250"/>
                      <a:pt x="84487" y="43345"/>
                      <a:pt x="70961" y="48108"/>
                    </a:cubicBezTo>
                    <a:cubicBezTo>
                      <a:pt x="60769" y="51918"/>
                      <a:pt x="52673" y="59728"/>
                      <a:pt x="48482" y="69825"/>
                    </a:cubicBezTo>
                    <a:cubicBezTo>
                      <a:pt x="43529" y="83350"/>
                      <a:pt x="41338" y="97733"/>
                      <a:pt x="42005" y="112211"/>
                    </a:cubicBezTo>
                    <a:lnTo>
                      <a:pt x="42005" y="228892"/>
                    </a:lnTo>
                    <a:cubicBezTo>
                      <a:pt x="41434" y="243370"/>
                      <a:pt x="43624" y="257753"/>
                      <a:pt x="48387" y="271374"/>
                    </a:cubicBezTo>
                    <a:cubicBezTo>
                      <a:pt x="52388" y="281280"/>
                      <a:pt x="60293" y="289186"/>
                      <a:pt x="70294" y="293186"/>
                    </a:cubicBezTo>
                    <a:cubicBezTo>
                      <a:pt x="84011" y="298234"/>
                      <a:pt x="98488" y="300520"/>
                      <a:pt x="113062" y="3000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1CE937CD-1167-BC12-2F2D-81740C79FCD8}"/>
                  </a:ext>
                </a:extLst>
              </p:cNvPr>
              <p:cNvSpPr/>
              <p:nvPr/>
            </p:nvSpPr>
            <p:spPr>
              <a:xfrm>
                <a:off x="3036476" y="1859293"/>
                <a:ext cx="239577" cy="357234"/>
              </a:xfrm>
              <a:custGeom>
                <a:avLst/>
                <a:gdLst>
                  <a:gd name="connsiteX0" fmla="*/ 21455 w 239577"/>
                  <a:gd name="connsiteY0" fmla="*/ 357020 h 357234"/>
                  <a:gd name="connsiteX1" fmla="*/ 214 w 239577"/>
                  <a:gd name="connsiteY1" fmla="*/ 341113 h 357234"/>
                  <a:gd name="connsiteX2" fmla="*/ 214 w 239577"/>
                  <a:gd name="connsiteY2" fmla="*/ 335779 h 357234"/>
                  <a:gd name="connsiteX3" fmla="*/ 214 w 239577"/>
                  <a:gd name="connsiteY3" fmla="*/ 21264 h 357234"/>
                  <a:gd name="connsiteX4" fmla="*/ 21455 w 239577"/>
                  <a:gd name="connsiteY4" fmla="*/ 23 h 357234"/>
                  <a:gd name="connsiteX5" fmla="*/ 42696 w 239577"/>
                  <a:gd name="connsiteY5" fmla="*/ 21264 h 357234"/>
                  <a:gd name="connsiteX6" fmla="*/ 42696 w 239577"/>
                  <a:gd name="connsiteY6" fmla="*/ 21264 h 357234"/>
                  <a:gd name="connsiteX7" fmla="*/ 42696 w 239577"/>
                  <a:gd name="connsiteY7" fmla="*/ 27550 h 357234"/>
                  <a:gd name="connsiteX8" fmla="*/ 76414 w 239577"/>
                  <a:gd name="connsiteY8" fmla="*/ 6976 h 357234"/>
                  <a:gd name="connsiteX9" fmla="*/ 121372 w 239577"/>
                  <a:gd name="connsiteY9" fmla="*/ 23 h 357234"/>
                  <a:gd name="connsiteX10" fmla="*/ 140613 w 239577"/>
                  <a:gd name="connsiteY10" fmla="*/ 23 h 357234"/>
                  <a:gd name="connsiteX11" fmla="*/ 215289 w 239577"/>
                  <a:gd name="connsiteY11" fmla="*/ 24216 h 357234"/>
                  <a:gd name="connsiteX12" fmla="*/ 239578 w 239577"/>
                  <a:gd name="connsiteY12" fmla="*/ 98988 h 357234"/>
                  <a:gd name="connsiteX13" fmla="*/ 239578 w 239577"/>
                  <a:gd name="connsiteY13" fmla="*/ 157090 h 357234"/>
                  <a:gd name="connsiteX14" fmla="*/ 215289 w 239577"/>
                  <a:gd name="connsiteY14" fmla="*/ 231671 h 357234"/>
                  <a:gd name="connsiteX15" fmla="*/ 140613 w 239577"/>
                  <a:gd name="connsiteY15" fmla="*/ 256055 h 357234"/>
                  <a:gd name="connsiteX16" fmla="*/ 42696 w 239577"/>
                  <a:gd name="connsiteY16" fmla="*/ 256055 h 357234"/>
                  <a:gd name="connsiteX17" fmla="*/ 42696 w 239577"/>
                  <a:gd name="connsiteY17" fmla="*/ 335779 h 357234"/>
                  <a:gd name="connsiteX18" fmla="*/ 26789 w 239577"/>
                  <a:gd name="connsiteY18" fmla="*/ 357020 h 357234"/>
                  <a:gd name="connsiteX19" fmla="*/ 21646 w 239577"/>
                  <a:gd name="connsiteY19" fmla="*/ 357020 h 357234"/>
                  <a:gd name="connsiteX20" fmla="*/ 42696 w 239577"/>
                  <a:gd name="connsiteY20" fmla="*/ 213574 h 357234"/>
                  <a:gd name="connsiteX21" fmla="*/ 140613 w 239577"/>
                  <a:gd name="connsiteY21" fmla="*/ 213574 h 357234"/>
                  <a:gd name="connsiteX22" fmla="*/ 185571 w 239577"/>
                  <a:gd name="connsiteY22" fmla="*/ 201762 h 357234"/>
                  <a:gd name="connsiteX23" fmla="*/ 196810 w 239577"/>
                  <a:gd name="connsiteY23" fmla="*/ 156805 h 357234"/>
                  <a:gd name="connsiteX24" fmla="*/ 196810 w 239577"/>
                  <a:gd name="connsiteY24" fmla="*/ 98702 h 357234"/>
                  <a:gd name="connsiteX25" fmla="*/ 185571 w 239577"/>
                  <a:gd name="connsiteY25" fmla="*/ 53744 h 357234"/>
                  <a:gd name="connsiteX26" fmla="*/ 140613 w 239577"/>
                  <a:gd name="connsiteY26" fmla="*/ 42504 h 357234"/>
                  <a:gd name="connsiteX27" fmla="*/ 121372 w 239577"/>
                  <a:gd name="connsiteY27" fmla="*/ 42504 h 357234"/>
                  <a:gd name="connsiteX28" fmla="*/ 66889 w 239577"/>
                  <a:gd name="connsiteY28" fmla="*/ 50124 h 357234"/>
                  <a:gd name="connsiteX29" fmla="*/ 42601 w 239577"/>
                  <a:gd name="connsiteY29" fmla="*/ 74032 h 357234"/>
                  <a:gd name="connsiteX30" fmla="*/ 42601 w 239577"/>
                  <a:gd name="connsiteY30" fmla="*/ 213478 h 357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9577" h="357234">
                    <a:moveTo>
                      <a:pt x="21455" y="357020"/>
                    </a:moveTo>
                    <a:cubicBezTo>
                      <a:pt x="11168" y="358449"/>
                      <a:pt x="1738" y="351400"/>
                      <a:pt x="214" y="341113"/>
                    </a:cubicBezTo>
                    <a:cubicBezTo>
                      <a:pt x="-71" y="339304"/>
                      <a:pt x="-71" y="337589"/>
                      <a:pt x="214" y="335779"/>
                    </a:cubicBezTo>
                    <a:lnTo>
                      <a:pt x="214" y="21264"/>
                    </a:lnTo>
                    <a:cubicBezTo>
                      <a:pt x="214" y="9548"/>
                      <a:pt x="9739" y="23"/>
                      <a:pt x="21455" y="23"/>
                    </a:cubicBezTo>
                    <a:cubicBezTo>
                      <a:pt x="33171" y="23"/>
                      <a:pt x="42696" y="9548"/>
                      <a:pt x="42696" y="21264"/>
                    </a:cubicBezTo>
                    <a:lnTo>
                      <a:pt x="42696" y="21264"/>
                    </a:lnTo>
                    <a:lnTo>
                      <a:pt x="42696" y="27550"/>
                    </a:lnTo>
                    <a:cubicBezTo>
                      <a:pt x="52221" y="18216"/>
                      <a:pt x="63746" y="11167"/>
                      <a:pt x="76414" y="6976"/>
                    </a:cubicBezTo>
                    <a:cubicBezTo>
                      <a:pt x="90892" y="2118"/>
                      <a:pt x="106037" y="-263"/>
                      <a:pt x="121372" y="23"/>
                    </a:cubicBezTo>
                    <a:lnTo>
                      <a:pt x="140613" y="23"/>
                    </a:lnTo>
                    <a:cubicBezTo>
                      <a:pt x="174331" y="23"/>
                      <a:pt x="199192" y="8119"/>
                      <a:pt x="215289" y="24216"/>
                    </a:cubicBezTo>
                    <a:cubicBezTo>
                      <a:pt x="231386" y="40314"/>
                      <a:pt x="239482" y="65269"/>
                      <a:pt x="239578" y="98988"/>
                    </a:cubicBezTo>
                    <a:lnTo>
                      <a:pt x="239578" y="157090"/>
                    </a:lnTo>
                    <a:cubicBezTo>
                      <a:pt x="239578" y="190809"/>
                      <a:pt x="231481" y="215479"/>
                      <a:pt x="215289" y="231671"/>
                    </a:cubicBezTo>
                    <a:cubicBezTo>
                      <a:pt x="199096" y="247863"/>
                      <a:pt x="174331" y="256055"/>
                      <a:pt x="140613" y="256055"/>
                    </a:cubicBezTo>
                    <a:lnTo>
                      <a:pt x="42696" y="256055"/>
                    </a:lnTo>
                    <a:lnTo>
                      <a:pt x="42696" y="335779"/>
                    </a:lnTo>
                    <a:cubicBezTo>
                      <a:pt x="44125" y="346066"/>
                      <a:pt x="36981" y="355496"/>
                      <a:pt x="26789" y="357020"/>
                    </a:cubicBezTo>
                    <a:cubicBezTo>
                      <a:pt x="25075" y="357306"/>
                      <a:pt x="23360" y="357306"/>
                      <a:pt x="21646" y="357020"/>
                    </a:cubicBezTo>
                    <a:close/>
                    <a:moveTo>
                      <a:pt x="42696" y="213574"/>
                    </a:moveTo>
                    <a:lnTo>
                      <a:pt x="140613" y="213574"/>
                    </a:lnTo>
                    <a:cubicBezTo>
                      <a:pt x="162616" y="213574"/>
                      <a:pt x="177570" y="209668"/>
                      <a:pt x="185571" y="201762"/>
                    </a:cubicBezTo>
                    <a:cubicBezTo>
                      <a:pt x="193477" y="193761"/>
                      <a:pt x="196810" y="179283"/>
                      <a:pt x="196810" y="156805"/>
                    </a:cubicBezTo>
                    <a:lnTo>
                      <a:pt x="196810" y="98702"/>
                    </a:lnTo>
                    <a:cubicBezTo>
                      <a:pt x="196810" y="76699"/>
                      <a:pt x="193096" y="61745"/>
                      <a:pt x="185571" y="53744"/>
                    </a:cubicBezTo>
                    <a:cubicBezTo>
                      <a:pt x="178046" y="45743"/>
                      <a:pt x="163092" y="42028"/>
                      <a:pt x="140613" y="42504"/>
                    </a:cubicBezTo>
                    <a:lnTo>
                      <a:pt x="121372" y="42504"/>
                    </a:lnTo>
                    <a:cubicBezTo>
                      <a:pt x="102894" y="42123"/>
                      <a:pt x="84511" y="44695"/>
                      <a:pt x="66889" y="50124"/>
                    </a:cubicBezTo>
                    <a:cubicBezTo>
                      <a:pt x="51459" y="55173"/>
                      <a:pt x="43363" y="63174"/>
                      <a:pt x="42601" y="74032"/>
                    </a:cubicBezTo>
                    <a:lnTo>
                      <a:pt x="42601" y="21347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81FDF7FC-969E-75EA-5CF2-AA1D707BD9D6}"/>
                  </a:ext>
                </a:extLst>
              </p:cNvPr>
              <p:cNvSpPr/>
              <p:nvPr/>
            </p:nvSpPr>
            <p:spPr>
              <a:xfrm>
                <a:off x="3351587" y="1859499"/>
                <a:ext cx="239853" cy="256215"/>
              </a:xfrm>
              <a:custGeom>
                <a:avLst/>
                <a:gdLst>
                  <a:gd name="connsiteX0" fmla="*/ 42577 w 239853"/>
                  <a:gd name="connsiteY0" fmla="*/ 145169 h 256215"/>
                  <a:gd name="connsiteX1" fmla="*/ 42577 w 239853"/>
                  <a:gd name="connsiteY1" fmla="*/ 157265 h 256215"/>
                  <a:gd name="connsiteX2" fmla="*/ 54483 w 239853"/>
                  <a:gd name="connsiteY2" fmla="*/ 202223 h 256215"/>
                  <a:gd name="connsiteX3" fmla="*/ 99441 w 239853"/>
                  <a:gd name="connsiteY3" fmla="*/ 213463 h 256215"/>
                  <a:gd name="connsiteX4" fmla="*/ 140684 w 239853"/>
                  <a:gd name="connsiteY4" fmla="*/ 213463 h 256215"/>
                  <a:gd name="connsiteX5" fmla="*/ 178879 w 239853"/>
                  <a:gd name="connsiteY5" fmla="*/ 208700 h 256215"/>
                  <a:gd name="connsiteX6" fmla="*/ 195263 w 239853"/>
                  <a:gd name="connsiteY6" fmla="*/ 191746 h 256215"/>
                  <a:gd name="connsiteX7" fmla="*/ 202978 w 239853"/>
                  <a:gd name="connsiteY7" fmla="*/ 177173 h 256215"/>
                  <a:gd name="connsiteX8" fmla="*/ 217932 w 239853"/>
                  <a:gd name="connsiteY8" fmla="*/ 172124 h 256215"/>
                  <a:gd name="connsiteX9" fmla="*/ 234125 w 239853"/>
                  <a:gd name="connsiteY9" fmla="*/ 177649 h 256215"/>
                  <a:gd name="connsiteX10" fmla="*/ 237744 w 239853"/>
                  <a:gd name="connsiteY10" fmla="*/ 193841 h 256215"/>
                  <a:gd name="connsiteX11" fmla="*/ 207835 w 239853"/>
                  <a:gd name="connsiteY11" fmla="*/ 240609 h 256215"/>
                  <a:gd name="connsiteX12" fmla="*/ 140398 w 239853"/>
                  <a:gd name="connsiteY12" fmla="*/ 256040 h 256215"/>
                  <a:gd name="connsiteX13" fmla="*/ 99060 w 239853"/>
                  <a:gd name="connsiteY13" fmla="*/ 256040 h 256215"/>
                  <a:gd name="connsiteX14" fmla="*/ 24384 w 239853"/>
                  <a:gd name="connsiteY14" fmla="*/ 231751 h 256215"/>
                  <a:gd name="connsiteX15" fmla="*/ 0 w 239853"/>
                  <a:gd name="connsiteY15" fmla="*/ 157456 h 256215"/>
                  <a:gd name="connsiteX16" fmla="*/ 0 w 239853"/>
                  <a:gd name="connsiteY16" fmla="*/ 98972 h 256215"/>
                  <a:gd name="connsiteX17" fmla="*/ 24384 w 239853"/>
                  <a:gd name="connsiteY17" fmla="*/ 23630 h 256215"/>
                  <a:gd name="connsiteX18" fmla="*/ 99060 w 239853"/>
                  <a:gd name="connsiteY18" fmla="*/ 8 h 256215"/>
                  <a:gd name="connsiteX19" fmla="*/ 140589 w 239853"/>
                  <a:gd name="connsiteY19" fmla="*/ 8 h 256215"/>
                  <a:gd name="connsiteX20" fmla="*/ 215360 w 239853"/>
                  <a:gd name="connsiteY20" fmla="*/ 24011 h 256215"/>
                  <a:gd name="connsiteX21" fmla="*/ 239649 w 239853"/>
                  <a:gd name="connsiteY21" fmla="*/ 98972 h 256215"/>
                  <a:gd name="connsiteX22" fmla="*/ 239649 w 239853"/>
                  <a:gd name="connsiteY22" fmla="*/ 124214 h 256215"/>
                  <a:gd name="connsiteX23" fmla="*/ 223838 w 239853"/>
                  <a:gd name="connsiteY23" fmla="*/ 145359 h 256215"/>
                  <a:gd name="connsiteX24" fmla="*/ 218408 w 239853"/>
                  <a:gd name="connsiteY24" fmla="*/ 145359 h 256215"/>
                  <a:gd name="connsiteX25" fmla="*/ 42481 w 239853"/>
                  <a:gd name="connsiteY25" fmla="*/ 145359 h 256215"/>
                  <a:gd name="connsiteX26" fmla="*/ 98774 w 239853"/>
                  <a:gd name="connsiteY26" fmla="*/ 42013 h 256215"/>
                  <a:gd name="connsiteX27" fmla="*/ 53816 w 239853"/>
                  <a:gd name="connsiteY27" fmla="*/ 53252 h 256215"/>
                  <a:gd name="connsiteX28" fmla="*/ 41910 w 239853"/>
                  <a:gd name="connsiteY28" fmla="*/ 98210 h 256215"/>
                  <a:gd name="connsiteX29" fmla="*/ 41910 w 239853"/>
                  <a:gd name="connsiteY29" fmla="*/ 102211 h 256215"/>
                  <a:gd name="connsiteX30" fmla="*/ 196786 w 239853"/>
                  <a:gd name="connsiteY30" fmla="*/ 102211 h 256215"/>
                  <a:gd name="connsiteX31" fmla="*/ 196786 w 239853"/>
                  <a:gd name="connsiteY31" fmla="*/ 98210 h 256215"/>
                  <a:gd name="connsiteX32" fmla="*/ 185547 w 239853"/>
                  <a:gd name="connsiteY32" fmla="*/ 53252 h 256215"/>
                  <a:gd name="connsiteX33" fmla="*/ 140589 w 239853"/>
                  <a:gd name="connsiteY33" fmla="*/ 42013 h 256215"/>
                  <a:gd name="connsiteX34" fmla="*/ 98679 w 239853"/>
                  <a:gd name="connsiteY34" fmla="*/ 42013 h 25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9853" h="256215">
                    <a:moveTo>
                      <a:pt x="42577" y="145169"/>
                    </a:moveTo>
                    <a:lnTo>
                      <a:pt x="42577" y="157265"/>
                    </a:lnTo>
                    <a:cubicBezTo>
                      <a:pt x="42577" y="179078"/>
                      <a:pt x="46482" y="193746"/>
                      <a:pt x="54483" y="202223"/>
                    </a:cubicBezTo>
                    <a:cubicBezTo>
                      <a:pt x="62484" y="210605"/>
                      <a:pt x="76962" y="213463"/>
                      <a:pt x="99441" y="213463"/>
                    </a:cubicBezTo>
                    <a:lnTo>
                      <a:pt x="140684" y="213463"/>
                    </a:lnTo>
                    <a:cubicBezTo>
                      <a:pt x="153543" y="214034"/>
                      <a:pt x="166497" y="212415"/>
                      <a:pt x="178879" y="208700"/>
                    </a:cubicBezTo>
                    <a:cubicBezTo>
                      <a:pt x="186690" y="205938"/>
                      <a:pt x="192691" y="199652"/>
                      <a:pt x="195263" y="191746"/>
                    </a:cubicBezTo>
                    <a:cubicBezTo>
                      <a:pt x="196596" y="186317"/>
                      <a:pt x="199263" y="181268"/>
                      <a:pt x="202978" y="177173"/>
                    </a:cubicBezTo>
                    <a:cubicBezTo>
                      <a:pt x="207073" y="173458"/>
                      <a:pt x="212407" y="171648"/>
                      <a:pt x="217932" y="172124"/>
                    </a:cubicBezTo>
                    <a:cubicBezTo>
                      <a:pt x="223838" y="171743"/>
                      <a:pt x="229648" y="173744"/>
                      <a:pt x="234125" y="177649"/>
                    </a:cubicBezTo>
                    <a:cubicBezTo>
                      <a:pt x="237934" y="182126"/>
                      <a:pt x="239363" y="188126"/>
                      <a:pt x="237744" y="193841"/>
                    </a:cubicBezTo>
                    <a:cubicBezTo>
                      <a:pt x="235077" y="212987"/>
                      <a:pt x="224123" y="230132"/>
                      <a:pt x="207835" y="240609"/>
                    </a:cubicBezTo>
                    <a:cubicBezTo>
                      <a:pt x="187261" y="251944"/>
                      <a:pt x="163925" y="257278"/>
                      <a:pt x="140398" y="256040"/>
                    </a:cubicBezTo>
                    <a:lnTo>
                      <a:pt x="99060" y="256040"/>
                    </a:lnTo>
                    <a:cubicBezTo>
                      <a:pt x="65342" y="256040"/>
                      <a:pt x="40672" y="247943"/>
                      <a:pt x="24384" y="231751"/>
                    </a:cubicBezTo>
                    <a:cubicBezTo>
                      <a:pt x="8096" y="215558"/>
                      <a:pt x="0" y="190889"/>
                      <a:pt x="0" y="157456"/>
                    </a:cubicBezTo>
                    <a:lnTo>
                      <a:pt x="0" y="98972"/>
                    </a:lnTo>
                    <a:cubicBezTo>
                      <a:pt x="0" y="65254"/>
                      <a:pt x="8192" y="39632"/>
                      <a:pt x="24384" y="23630"/>
                    </a:cubicBezTo>
                    <a:cubicBezTo>
                      <a:pt x="40576" y="7532"/>
                      <a:pt x="65532" y="-278"/>
                      <a:pt x="99060" y="8"/>
                    </a:cubicBezTo>
                    <a:lnTo>
                      <a:pt x="140589" y="8"/>
                    </a:lnTo>
                    <a:cubicBezTo>
                      <a:pt x="174307" y="8"/>
                      <a:pt x="199263" y="8009"/>
                      <a:pt x="215360" y="24011"/>
                    </a:cubicBezTo>
                    <a:cubicBezTo>
                      <a:pt x="231457" y="40108"/>
                      <a:pt x="239649" y="65159"/>
                      <a:pt x="239649" y="98972"/>
                    </a:cubicBezTo>
                    <a:lnTo>
                      <a:pt x="239649" y="124214"/>
                    </a:lnTo>
                    <a:cubicBezTo>
                      <a:pt x="241173" y="134405"/>
                      <a:pt x="234029" y="143835"/>
                      <a:pt x="223838" y="145359"/>
                    </a:cubicBezTo>
                    <a:cubicBezTo>
                      <a:pt x="222028" y="145645"/>
                      <a:pt x="220218" y="145645"/>
                      <a:pt x="218408" y="145359"/>
                    </a:cubicBezTo>
                    <a:lnTo>
                      <a:pt x="42481" y="145359"/>
                    </a:lnTo>
                    <a:close/>
                    <a:moveTo>
                      <a:pt x="98774" y="42013"/>
                    </a:moveTo>
                    <a:cubicBezTo>
                      <a:pt x="76867" y="42013"/>
                      <a:pt x="61913" y="45537"/>
                      <a:pt x="53816" y="53252"/>
                    </a:cubicBezTo>
                    <a:cubicBezTo>
                      <a:pt x="45720" y="60968"/>
                      <a:pt x="41910" y="75731"/>
                      <a:pt x="41910" y="98210"/>
                    </a:cubicBezTo>
                    <a:lnTo>
                      <a:pt x="41910" y="102211"/>
                    </a:lnTo>
                    <a:lnTo>
                      <a:pt x="196786" y="102211"/>
                    </a:lnTo>
                    <a:lnTo>
                      <a:pt x="196786" y="98210"/>
                    </a:lnTo>
                    <a:cubicBezTo>
                      <a:pt x="196786" y="76208"/>
                      <a:pt x="193072" y="61253"/>
                      <a:pt x="185547" y="53252"/>
                    </a:cubicBezTo>
                    <a:cubicBezTo>
                      <a:pt x="178022" y="45251"/>
                      <a:pt x="163068" y="41537"/>
                      <a:pt x="140589" y="42013"/>
                    </a:cubicBezTo>
                    <a:lnTo>
                      <a:pt x="98679" y="4201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624ECE38-7729-B73D-24F3-535077271ABD}"/>
                  </a:ext>
                </a:extLst>
              </p:cNvPr>
              <p:cNvSpPr/>
              <p:nvPr/>
            </p:nvSpPr>
            <p:spPr>
              <a:xfrm>
                <a:off x="3678914" y="1857830"/>
                <a:ext cx="234362" cy="257698"/>
              </a:xfrm>
              <a:custGeom>
                <a:avLst/>
                <a:gdLst>
                  <a:gd name="connsiteX0" fmla="*/ 21288 w 234362"/>
                  <a:gd name="connsiteY0" fmla="*/ 257519 h 257698"/>
                  <a:gd name="connsiteX1" fmla="*/ 143 w 234362"/>
                  <a:gd name="connsiteY1" fmla="*/ 241517 h 257698"/>
                  <a:gd name="connsiteX2" fmla="*/ 143 w 234362"/>
                  <a:gd name="connsiteY2" fmla="*/ 236278 h 257698"/>
                  <a:gd name="connsiteX3" fmla="*/ 143 w 234362"/>
                  <a:gd name="connsiteY3" fmla="*/ 22823 h 257698"/>
                  <a:gd name="connsiteX4" fmla="*/ 19764 w 234362"/>
                  <a:gd name="connsiteY4" fmla="*/ 58 h 257698"/>
                  <a:gd name="connsiteX5" fmla="*/ 42529 w 234362"/>
                  <a:gd name="connsiteY5" fmla="*/ 19679 h 257698"/>
                  <a:gd name="connsiteX6" fmla="*/ 42529 w 234362"/>
                  <a:gd name="connsiteY6" fmla="*/ 22727 h 257698"/>
                  <a:gd name="connsiteX7" fmla="*/ 42529 w 234362"/>
                  <a:gd name="connsiteY7" fmla="*/ 31014 h 257698"/>
                  <a:gd name="connsiteX8" fmla="*/ 121206 w 234362"/>
                  <a:gd name="connsiteY8" fmla="*/ 1487 h 257698"/>
                  <a:gd name="connsiteX9" fmla="*/ 135398 w 234362"/>
                  <a:gd name="connsiteY9" fmla="*/ 1487 h 257698"/>
                  <a:gd name="connsiteX10" fmla="*/ 210074 w 234362"/>
                  <a:gd name="connsiteY10" fmla="*/ 25680 h 257698"/>
                  <a:gd name="connsiteX11" fmla="*/ 234363 w 234362"/>
                  <a:gd name="connsiteY11" fmla="*/ 100451 h 257698"/>
                  <a:gd name="connsiteX12" fmla="*/ 234363 w 234362"/>
                  <a:gd name="connsiteY12" fmla="*/ 236278 h 257698"/>
                  <a:gd name="connsiteX13" fmla="*/ 213122 w 234362"/>
                  <a:gd name="connsiteY13" fmla="*/ 257519 h 257698"/>
                  <a:gd name="connsiteX14" fmla="*/ 191881 w 234362"/>
                  <a:gd name="connsiteY14" fmla="*/ 236278 h 257698"/>
                  <a:gd name="connsiteX15" fmla="*/ 191881 w 234362"/>
                  <a:gd name="connsiteY15" fmla="*/ 236278 h 257698"/>
                  <a:gd name="connsiteX16" fmla="*/ 191881 w 234362"/>
                  <a:gd name="connsiteY16" fmla="*/ 100356 h 257698"/>
                  <a:gd name="connsiteX17" fmla="*/ 179880 w 234362"/>
                  <a:gd name="connsiteY17" fmla="*/ 55398 h 257698"/>
                  <a:gd name="connsiteX18" fmla="*/ 134922 w 234362"/>
                  <a:gd name="connsiteY18" fmla="*/ 44159 h 257698"/>
                  <a:gd name="connsiteX19" fmla="*/ 120729 w 234362"/>
                  <a:gd name="connsiteY19" fmla="*/ 44159 h 257698"/>
                  <a:gd name="connsiteX20" fmla="*/ 67961 w 234362"/>
                  <a:gd name="connsiteY20" fmla="*/ 51112 h 257698"/>
                  <a:gd name="connsiteX21" fmla="*/ 41862 w 234362"/>
                  <a:gd name="connsiteY21" fmla="*/ 73019 h 257698"/>
                  <a:gd name="connsiteX22" fmla="*/ 41862 w 234362"/>
                  <a:gd name="connsiteY22" fmla="*/ 236564 h 257698"/>
                  <a:gd name="connsiteX23" fmla="*/ 25384 w 234362"/>
                  <a:gd name="connsiteY23" fmla="*/ 257328 h 257698"/>
                  <a:gd name="connsiteX24" fmla="*/ 21384 w 234362"/>
                  <a:gd name="connsiteY24" fmla="*/ 257328 h 257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34362" h="257698">
                    <a:moveTo>
                      <a:pt x="21288" y="257519"/>
                    </a:moveTo>
                    <a:cubicBezTo>
                      <a:pt x="11001" y="258947"/>
                      <a:pt x="1572" y="251708"/>
                      <a:pt x="143" y="241517"/>
                    </a:cubicBezTo>
                    <a:cubicBezTo>
                      <a:pt x="-48" y="239802"/>
                      <a:pt x="-48" y="238088"/>
                      <a:pt x="143" y="236278"/>
                    </a:cubicBezTo>
                    <a:lnTo>
                      <a:pt x="143" y="22823"/>
                    </a:lnTo>
                    <a:cubicBezTo>
                      <a:pt x="-714" y="11107"/>
                      <a:pt x="8049" y="915"/>
                      <a:pt x="19764" y="58"/>
                    </a:cubicBezTo>
                    <a:cubicBezTo>
                      <a:pt x="31480" y="-799"/>
                      <a:pt x="41672" y="7964"/>
                      <a:pt x="42529" y="19679"/>
                    </a:cubicBezTo>
                    <a:cubicBezTo>
                      <a:pt x="42529" y="20727"/>
                      <a:pt x="42529" y="21775"/>
                      <a:pt x="42529" y="22727"/>
                    </a:cubicBezTo>
                    <a:lnTo>
                      <a:pt x="42529" y="31014"/>
                    </a:lnTo>
                    <a:cubicBezTo>
                      <a:pt x="60436" y="11202"/>
                      <a:pt x="86630" y="1487"/>
                      <a:pt x="121206" y="1487"/>
                    </a:cubicBezTo>
                    <a:lnTo>
                      <a:pt x="135398" y="1487"/>
                    </a:lnTo>
                    <a:cubicBezTo>
                      <a:pt x="169021" y="1487"/>
                      <a:pt x="193881" y="9583"/>
                      <a:pt x="210074" y="25680"/>
                    </a:cubicBezTo>
                    <a:cubicBezTo>
                      <a:pt x="226266" y="41777"/>
                      <a:pt x="234363" y="66733"/>
                      <a:pt x="234363" y="100451"/>
                    </a:cubicBezTo>
                    <a:lnTo>
                      <a:pt x="234363" y="236278"/>
                    </a:lnTo>
                    <a:cubicBezTo>
                      <a:pt x="234363" y="247994"/>
                      <a:pt x="224838" y="257519"/>
                      <a:pt x="213122" y="257519"/>
                    </a:cubicBezTo>
                    <a:cubicBezTo>
                      <a:pt x="201406" y="257519"/>
                      <a:pt x="191881" y="247994"/>
                      <a:pt x="191881" y="236278"/>
                    </a:cubicBezTo>
                    <a:lnTo>
                      <a:pt x="191881" y="236278"/>
                    </a:lnTo>
                    <a:lnTo>
                      <a:pt x="191881" y="100356"/>
                    </a:lnTo>
                    <a:cubicBezTo>
                      <a:pt x="191881" y="77877"/>
                      <a:pt x="187881" y="63399"/>
                      <a:pt x="179880" y="55398"/>
                    </a:cubicBezTo>
                    <a:cubicBezTo>
                      <a:pt x="171879" y="47397"/>
                      <a:pt x="157401" y="44159"/>
                      <a:pt x="134922" y="44159"/>
                    </a:cubicBezTo>
                    <a:lnTo>
                      <a:pt x="120729" y="44159"/>
                    </a:lnTo>
                    <a:cubicBezTo>
                      <a:pt x="102918" y="43873"/>
                      <a:pt x="85106" y="46159"/>
                      <a:pt x="67961" y="51112"/>
                    </a:cubicBezTo>
                    <a:cubicBezTo>
                      <a:pt x="53007" y="55874"/>
                      <a:pt x="44244" y="63018"/>
                      <a:pt x="41862" y="73019"/>
                    </a:cubicBezTo>
                    <a:lnTo>
                      <a:pt x="41862" y="236564"/>
                    </a:lnTo>
                    <a:cubicBezTo>
                      <a:pt x="43005" y="246851"/>
                      <a:pt x="35671" y="256185"/>
                      <a:pt x="25384" y="257328"/>
                    </a:cubicBezTo>
                    <a:cubicBezTo>
                      <a:pt x="24051" y="257519"/>
                      <a:pt x="22717" y="257519"/>
                      <a:pt x="21384" y="257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5DF22722-72AE-D8F1-DCF6-DF0608E9FDBE}"/>
                  </a:ext>
                </a:extLst>
              </p:cNvPr>
              <p:cNvSpPr/>
              <p:nvPr/>
            </p:nvSpPr>
            <p:spPr>
              <a:xfrm>
                <a:off x="4013075" y="1771079"/>
                <a:ext cx="42633" cy="344505"/>
              </a:xfrm>
              <a:custGeom>
                <a:avLst/>
                <a:gdLst>
                  <a:gd name="connsiteX0" fmla="*/ 21360 w 42633"/>
                  <a:gd name="connsiteY0" fmla="*/ 344269 h 344505"/>
                  <a:gd name="connsiteX1" fmla="*/ 214 w 42633"/>
                  <a:gd name="connsiteY1" fmla="*/ 329029 h 344505"/>
                  <a:gd name="connsiteX2" fmla="*/ 214 w 42633"/>
                  <a:gd name="connsiteY2" fmla="*/ 323028 h 344505"/>
                  <a:gd name="connsiteX3" fmla="*/ 214 w 42633"/>
                  <a:gd name="connsiteY3" fmla="*/ 23562 h 344505"/>
                  <a:gd name="connsiteX4" fmla="*/ 5358 w 42633"/>
                  <a:gd name="connsiteY4" fmla="*/ 7370 h 344505"/>
                  <a:gd name="connsiteX5" fmla="*/ 35266 w 42633"/>
                  <a:gd name="connsiteY5" fmla="*/ 5179 h 344505"/>
                  <a:gd name="connsiteX6" fmla="*/ 42505 w 42633"/>
                  <a:gd name="connsiteY6" fmla="*/ 23562 h 344505"/>
                  <a:gd name="connsiteX7" fmla="*/ 42505 w 42633"/>
                  <a:gd name="connsiteY7" fmla="*/ 323028 h 344505"/>
                  <a:gd name="connsiteX8" fmla="*/ 37457 w 42633"/>
                  <a:gd name="connsiteY8" fmla="*/ 339125 h 344505"/>
                  <a:gd name="connsiteX9" fmla="*/ 21264 w 42633"/>
                  <a:gd name="connsiteY9" fmla="*/ 344269 h 34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633" h="344505">
                    <a:moveTo>
                      <a:pt x="21360" y="344269"/>
                    </a:moveTo>
                    <a:cubicBezTo>
                      <a:pt x="11359" y="345888"/>
                      <a:pt x="1834" y="339030"/>
                      <a:pt x="214" y="329029"/>
                    </a:cubicBezTo>
                    <a:cubicBezTo>
                      <a:pt x="-71" y="327029"/>
                      <a:pt x="-71" y="325028"/>
                      <a:pt x="214" y="323028"/>
                    </a:cubicBezTo>
                    <a:lnTo>
                      <a:pt x="214" y="23562"/>
                    </a:lnTo>
                    <a:cubicBezTo>
                      <a:pt x="-357" y="17657"/>
                      <a:pt x="1548" y="11846"/>
                      <a:pt x="5358" y="7370"/>
                    </a:cubicBezTo>
                    <a:cubicBezTo>
                      <a:pt x="12978" y="-1489"/>
                      <a:pt x="26408" y="-2536"/>
                      <a:pt x="35266" y="5179"/>
                    </a:cubicBezTo>
                    <a:cubicBezTo>
                      <a:pt x="40600" y="9751"/>
                      <a:pt x="43267" y="16609"/>
                      <a:pt x="42505" y="23562"/>
                    </a:cubicBezTo>
                    <a:lnTo>
                      <a:pt x="42505" y="323028"/>
                    </a:lnTo>
                    <a:cubicBezTo>
                      <a:pt x="42981" y="328838"/>
                      <a:pt x="41172" y="334553"/>
                      <a:pt x="37457" y="339125"/>
                    </a:cubicBezTo>
                    <a:cubicBezTo>
                      <a:pt x="32980" y="342935"/>
                      <a:pt x="27170" y="344840"/>
                      <a:pt x="21264" y="3442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3832DB9E-6A87-A825-8E90-193F966F8618}"/>
                  </a:ext>
                </a:extLst>
              </p:cNvPr>
              <p:cNvSpPr/>
              <p:nvPr/>
            </p:nvSpPr>
            <p:spPr>
              <a:xfrm>
                <a:off x="4156211" y="1857830"/>
                <a:ext cx="234230" cy="259100"/>
              </a:xfrm>
              <a:custGeom>
                <a:avLst/>
                <a:gdLst>
                  <a:gd name="connsiteX0" fmla="*/ 21288 w 234230"/>
                  <a:gd name="connsiteY0" fmla="*/ 257519 h 259100"/>
                  <a:gd name="connsiteX1" fmla="*/ 143 w 234230"/>
                  <a:gd name="connsiteY1" fmla="*/ 241517 h 259100"/>
                  <a:gd name="connsiteX2" fmla="*/ 143 w 234230"/>
                  <a:gd name="connsiteY2" fmla="*/ 236278 h 259100"/>
                  <a:gd name="connsiteX3" fmla="*/ 143 w 234230"/>
                  <a:gd name="connsiteY3" fmla="*/ 22823 h 259100"/>
                  <a:gd name="connsiteX4" fmla="*/ 19764 w 234230"/>
                  <a:gd name="connsiteY4" fmla="*/ 58 h 259100"/>
                  <a:gd name="connsiteX5" fmla="*/ 42529 w 234230"/>
                  <a:gd name="connsiteY5" fmla="*/ 19679 h 259100"/>
                  <a:gd name="connsiteX6" fmla="*/ 42529 w 234230"/>
                  <a:gd name="connsiteY6" fmla="*/ 22727 h 259100"/>
                  <a:gd name="connsiteX7" fmla="*/ 42529 w 234230"/>
                  <a:gd name="connsiteY7" fmla="*/ 31014 h 259100"/>
                  <a:gd name="connsiteX8" fmla="*/ 121205 w 234230"/>
                  <a:gd name="connsiteY8" fmla="*/ 1487 h 259100"/>
                  <a:gd name="connsiteX9" fmla="*/ 135207 w 234230"/>
                  <a:gd name="connsiteY9" fmla="*/ 1487 h 259100"/>
                  <a:gd name="connsiteX10" fmla="*/ 209979 w 234230"/>
                  <a:gd name="connsiteY10" fmla="*/ 25680 h 259100"/>
                  <a:gd name="connsiteX11" fmla="*/ 234172 w 234230"/>
                  <a:gd name="connsiteY11" fmla="*/ 100451 h 259100"/>
                  <a:gd name="connsiteX12" fmla="*/ 234172 w 234230"/>
                  <a:gd name="connsiteY12" fmla="*/ 236278 h 259100"/>
                  <a:gd name="connsiteX13" fmla="*/ 214551 w 234230"/>
                  <a:gd name="connsiteY13" fmla="*/ 259043 h 259100"/>
                  <a:gd name="connsiteX14" fmla="*/ 191786 w 234230"/>
                  <a:gd name="connsiteY14" fmla="*/ 239421 h 259100"/>
                  <a:gd name="connsiteX15" fmla="*/ 191786 w 234230"/>
                  <a:gd name="connsiteY15" fmla="*/ 236373 h 259100"/>
                  <a:gd name="connsiteX16" fmla="*/ 191786 w 234230"/>
                  <a:gd name="connsiteY16" fmla="*/ 100451 h 259100"/>
                  <a:gd name="connsiteX17" fmla="*/ 179784 w 234230"/>
                  <a:gd name="connsiteY17" fmla="*/ 55493 h 259100"/>
                  <a:gd name="connsiteX18" fmla="*/ 134826 w 234230"/>
                  <a:gd name="connsiteY18" fmla="*/ 44254 h 259100"/>
                  <a:gd name="connsiteX19" fmla="*/ 120825 w 234230"/>
                  <a:gd name="connsiteY19" fmla="*/ 44254 h 259100"/>
                  <a:gd name="connsiteX20" fmla="*/ 68056 w 234230"/>
                  <a:gd name="connsiteY20" fmla="*/ 51207 h 259100"/>
                  <a:gd name="connsiteX21" fmla="*/ 41958 w 234230"/>
                  <a:gd name="connsiteY21" fmla="*/ 73115 h 259100"/>
                  <a:gd name="connsiteX22" fmla="*/ 41958 w 234230"/>
                  <a:gd name="connsiteY22" fmla="*/ 236659 h 259100"/>
                  <a:gd name="connsiteX23" fmla="*/ 25479 w 234230"/>
                  <a:gd name="connsiteY23" fmla="*/ 257423 h 259100"/>
                  <a:gd name="connsiteX24" fmla="*/ 21288 w 234230"/>
                  <a:gd name="connsiteY24" fmla="*/ 257423 h 25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34230" h="259100">
                    <a:moveTo>
                      <a:pt x="21288" y="257519"/>
                    </a:moveTo>
                    <a:cubicBezTo>
                      <a:pt x="11001" y="258947"/>
                      <a:pt x="1572" y="251708"/>
                      <a:pt x="143" y="241517"/>
                    </a:cubicBezTo>
                    <a:cubicBezTo>
                      <a:pt x="-48" y="239802"/>
                      <a:pt x="-48" y="238088"/>
                      <a:pt x="143" y="236278"/>
                    </a:cubicBezTo>
                    <a:lnTo>
                      <a:pt x="143" y="22823"/>
                    </a:lnTo>
                    <a:cubicBezTo>
                      <a:pt x="-714" y="11107"/>
                      <a:pt x="8049" y="915"/>
                      <a:pt x="19764" y="58"/>
                    </a:cubicBezTo>
                    <a:cubicBezTo>
                      <a:pt x="31480" y="-799"/>
                      <a:pt x="41672" y="7964"/>
                      <a:pt x="42529" y="19679"/>
                    </a:cubicBezTo>
                    <a:cubicBezTo>
                      <a:pt x="42529" y="20727"/>
                      <a:pt x="42529" y="21775"/>
                      <a:pt x="42529" y="22727"/>
                    </a:cubicBezTo>
                    <a:lnTo>
                      <a:pt x="42529" y="31014"/>
                    </a:lnTo>
                    <a:cubicBezTo>
                      <a:pt x="60436" y="11202"/>
                      <a:pt x="86630" y="1487"/>
                      <a:pt x="121205" y="1487"/>
                    </a:cubicBezTo>
                    <a:lnTo>
                      <a:pt x="135207" y="1487"/>
                    </a:lnTo>
                    <a:cubicBezTo>
                      <a:pt x="168926" y="1487"/>
                      <a:pt x="193881" y="9583"/>
                      <a:pt x="209979" y="25680"/>
                    </a:cubicBezTo>
                    <a:cubicBezTo>
                      <a:pt x="226171" y="41873"/>
                      <a:pt x="234172" y="66828"/>
                      <a:pt x="234172" y="100451"/>
                    </a:cubicBezTo>
                    <a:lnTo>
                      <a:pt x="234172" y="236278"/>
                    </a:lnTo>
                    <a:cubicBezTo>
                      <a:pt x="235029" y="247994"/>
                      <a:pt x="226266" y="258185"/>
                      <a:pt x="214551" y="259043"/>
                    </a:cubicBezTo>
                    <a:cubicBezTo>
                      <a:pt x="202835" y="259900"/>
                      <a:pt x="192643" y="251137"/>
                      <a:pt x="191786" y="239421"/>
                    </a:cubicBezTo>
                    <a:cubicBezTo>
                      <a:pt x="191786" y="238373"/>
                      <a:pt x="191786" y="237326"/>
                      <a:pt x="191786" y="236373"/>
                    </a:cubicBezTo>
                    <a:lnTo>
                      <a:pt x="191786" y="100451"/>
                    </a:lnTo>
                    <a:cubicBezTo>
                      <a:pt x="191786" y="77972"/>
                      <a:pt x="187785" y="63494"/>
                      <a:pt x="179784" y="55493"/>
                    </a:cubicBezTo>
                    <a:cubicBezTo>
                      <a:pt x="171783" y="47492"/>
                      <a:pt x="157305" y="44254"/>
                      <a:pt x="134826" y="44254"/>
                    </a:cubicBezTo>
                    <a:lnTo>
                      <a:pt x="120825" y="44254"/>
                    </a:lnTo>
                    <a:cubicBezTo>
                      <a:pt x="103013" y="43968"/>
                      <a:pt x="85201" y="46254"/>
                      <a:pt x="68056" y="51207"/>
                    </a:cubicBezTo>
                    <a:cubicBezTo>
                      <a:pt x="53007" y="55970"/>
                      <a:pt x="44339" y="63113"/>
                      <a:pt x="41958" y="73115"/>
                    </a:cubicBezTo>
                    <a:lnTo>
                      <a:pt x="41958" y="236659"/>
                    </a:lnTo>
                    <a:cubicBezTo>
                      <a:pt x="43101" y="246946"/>
                      <a:pt x="35766" y="256280"/>
                      <a:pt x="25479" y="257423"/>
                    </a:cubicBezTo>
                    <a:cubicBezTo>
                      <a:pt x="24051" y="257614"/>
                      <a:pt x="22717" y="257614"/>
                      <a:pt x="21288" y="2574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8BC67E04-D5F9-4660-8C88-8A683A0CF1A7}"/>
                  </a:ext>
                </a:extLst>
              </p:cNvPr>
              <p:cNvSpPr/>
              <p:nvPr/>
            </p:nvSpPr>
            <p:spPr>
              <a:xfrm>
                <a:off x="4453191" y="1759872"/>
                <a:ext cx="158897" cy="355690"/>
              </a:xfrm>
              <a:custGeom>
                <a:avLst/>
                <a:gdLst>
                  <a:gd name="connsiteX0" fmla="*/ 62637 w 158897"/>
                  <a:gd name="connsiteY0" fmla="*/ 355476 h 355690"/>
                  <a:gd name="connsiteX1" fmla="*/ 41396 w 158897"/>
                  <a:gd name="connsiteY1" fmla="*/ 339570 h 355690"/>
                  <a:gd name="connsiteX2" fmla="*/ 41396 w 158897"/>
                  <a:gd name="connsiteY2" fmla="*/ 334236 h 355690"/>
                  <a:gd name="connsiteX3" fmla="*/ 41396 w 158897"/>
                  <a:gd name="connsiteY3" fmla="*/ 141831 h 355690"/>
                  <a:gd name="connsiteX4" fmla="*/ 22727 w 158897"/>
                  <a:gd name="connsiteY4" fmla="*/ 141831 h 355690"/>
                  <a:gd name="connsiteX5" fmla="*/ 58 w 158897"/>
                  <a:gd name="connsiteY5" fmla="*/ 122209 h 355690"/>
                  <a:gd name="connsiteX6" fmla="*/ 19679 w 158897"/>
                  <a:gd name="connsiteY6" fmla="*/ 99540 h 355690"/>
                  <a:gd name="connsiteX7" fmla="*/ 22727 w 158897"/>
                  <a:gd name="connsiteY7" fmla="*/ 99540 h 355690"/>
                  <a:gd name="connsiteX8" fmla="*/ 41396 w 158897"/>
                  <a:gd name="connsiteY8" fmla="*/ 99540 h 355690"/>
                  <a:gd name="connsiteX9" fmla="*/ 41396 w 158897"/>
                  <a:gd name="connsiteY9" fmla="*/ 97539 h 355690"/>
                  <a:gd name="connsiteX10" fmla="*/ 65399 w 158897"/>
                  <a:gd name="connsiteY10" fmla="*/ 23816 h 355690"/>
                  <a:gd name="connsiteX11" fmla="*/ 138837 w 158897"/>
                  <a:gd name="connsiteY11" fmla="*/ 3 h 355690"/>
                  <a:gd name="connsiteX12" fmla="*/ 157030 w 158897"/>
                  <a:gd name="connsiteY12" fmla="*/ 21244 h 355690"/>
                  <a:gd name="connsiteX13" fmla="*/ 138837 w 158897"/>
                  <a:gd name="connsiteY13" fmla="*/ 42485 h 355690"/>
                  <a:gd name="connsiteX14" fmla="*/ 95403 w 158897"/>
                  <a:gd name="connsiteY14" fmla="*/ 53724 h 355690"/>
                  <a:gd name="connsiteX15" fmla="*/ 84164 w 158897"/>
                  <a:gd name="connsiteY15" fmla="*/ 97444 h 355690"/>
                  <a:gd name="connsiteX16" fmla="*/ 84164 w 158897"/>
                  <a:gd name="connsiteY16" fmla="*/ 99444 h 355690"/>
                  <a:gd name="connsiteX17" fmla="*/ 136170 w 158897"/>
                  <a:gd name="connsiteY17" fmla="*/ 99444 h 355690"/>
                  <a:gd name="connsiteX18" fmla="*/ 158839 w 158897"/>
                  <a:gd name="connsiteY18" fmla="*/ 119066 h 355690"/>
                  <a:gd name="connsiteX19" fmla="*/ 139218 w 158897"/>
                  <a:gd name="connsiteY19" fmla="*/ 141735 h 355690"/>
                  <a:gd name="connsiteX20" fmla="*/ 136170 w 158897"/>
                  <a:gd name="connsiteY20" fmla="*/ 141735 h 355690"/>
                  <a:gd name="connsiteX21" fmla="*/ 83687 w 158897"/>
                  <a:gd name="connsiteY21" fmla="*/ 141735 h 355690"/>
                  <a:gd name="connsiteX22" fmla="*/ 83687 w 158897"/>
                  <a:gd name="connsiteY22" fmla="*/ 334140 h 355690"/>
                  <a:gd name="connsiteX23" fmla="*/ 67876 w 158897"/>
                  <a:gd name="connsiteY23" fmla="*/ 355476 h 355690"/>
                  <a:gd name="connsiteX24" fmla="*/ 62542 w 158897"/>
                  <a:gd name="connsiteY24" fmla="*/ 355476 h 35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8897" h="355690">
                    <a:moveTo>
                      <a:pt x="62637" y="355476"/>
                    </a:moveTo>
                    <a:cubicBezTo>
                      <a:pt x="52350" y="356905"/>
                      <a:pt x="42920" y="349857"/>
                      <a:pt x="41396" y="339570"/>
                    </a:cubicBezTo>
                    <a:cubicBezTo>
                      <a:pt x="41111" y="337760"/>
                      <a:pt x="41111" y="336045"/>
                      <a:pt x="41396" y="334236"/>
                    </a:cubicBezTo>
                    <a:lnTo>
                      <a:pt x="41396" y="141831"/>
                    </a:lnTo>
                    <a:lnTo>
                      <a:pt x="22727" y="141831"/>
                    </a:lnTo>
                    <a:cubicBezTo>
                      <a:pt x="11012" y="142688"/>
                      <a:pt x="820" y="133925"/>
                      <a:pt x="58" y="122209"/>
                    </a:cubicBezTo>
                    <a:cubicBezTo>
                      <a:pt x="-799" y="110493"/>
                      <a:pt x="7964" y="100302"/>
                      <a:pt x="19679" y="99540"/>
                    </a:cubicBezTo>
                    <a:cubicBezTo>
                      <a:pt x="20727" y="99540"/>
                      <a:pt x="21775" y="99540"/>
                      <a:pt x="22727" y="99540"/>
                    </a:cubicBezTo>
                    <a:lnTo>
                      <a:pt x="41396" y="99540"/>
                    </a:lnTo>
                    <a:lnTo>
                      <a:pt x="41396" y="97539"/>
                    </a:lnTo>
                    <a:cubicBezTo>
                      <a:pt x="41396" y="64488"/>
                      <a:pt x="49397" y="39913"/>
                      <a:pt x="65399" y="23816"/>
                    </a:cubicBezTo>
                    <a:cubicBezTo>
                      <a:pt x="81401" y="7814"/>
                      <a:pt x="105881" y="-187"/>
                      <a:pt x="138837" y="3"/>
                    </a:cubicBezTo>
                    <a:cubicBezTo>
                      <a:pt x="150934" y="3"/>
                      <a:pt x="157030" y="7052"/>
                      <a:pt x="157030" y="21244"/>
                    </a:cubicBezTo>
                    <a:cubicBezTo>
                      <a:pt x="157030" y="35436"/>
                      <a:pt x="150934" y="42485"/>
                      <a:pt x="138837" y="42485"/>
                    </a:cubicBezTo>
                    <a:cubicBezTo>
                      <a:pt x="117596" y="42485"/>
                      <a:pt x="103118" y="46200"/>
                      <a:pt x="95403" y="53724"/>
                    </a:cubicBezTo>
                    <a:cubicBezTo>
                      <a:pt x="87688" y="61249"/>
                      <a:pt x="84164" y="76203"/>
                      <a:pt x="84164" y="97444"/>
                    </a:cubicBezTo>
                    <a:lnTo>
                      <a:pt x="84164" y="99444"/>
                    </a:lnTo>
                    <a:lnTo>
                      <a:pt x="136170" y="99444"/>
                    </a:lnTo>
                    <a:cubicBezTo>
                      <a:pt x="147886" y="98587"/>
                      <a:pt x="158078" y="107350"/>
                      <a:pt x="158839" y="119066"/>
                    </a:cubicBezTo>
                    <a:cubicBezTo>
                      <a:pt x="159697" y="130782"/>
                      <a:pt x="150934" y="140973"/>
                      <a:pt x="139218" y="141735"/>
                    </a:cubicBezTo>
                    <a:cubicBezTo>
                      <a:pt x="138170" y="141735"/>
                      <a:pt x="137122" y="141735"/>
                      <a:pt x="136170" y="141735"/>
                    </a:cubicBezTo>
                    <a:lnTo>
                      <a:pt x="83687" y="141735"/>
                    </a:lnTo>
                    <a:lnTo>
                      <a:pt x="83687" y="334140"/>
                    </a:lnTo>
                    <a:cubicBezTo>
                      <a:pt x="85211" y="344427"/>
                      <a:pt x="78163" y="353952"/>
                      <a:pt x="67876" y="355476"/>
                    </a:cubicBezTo>
                    <a:cubicBezTo>
                      <a:pt x="66066" y="355762"/>
                      <a:pt x="64352" y="355762"/>
                      <a:pt x="62542" y="3554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EDB5091D-C3DC-EEE0-C98F-21AF79AB5F74}"/>
                  </a:ext>
                </a:extLst>
              </p:cNvPr>
              <p:cNvSpPr/>
              <p:nvPr/>
            </p:nvSpPr>
            <p:spPr>
              <a:xfrm>
                <a:off x="4674681" y="1859412"/>
                <a:ext cx="156291" cy="256120"/>
              </a:xfrm>
              <a:custGeom>
                <a:avLst/>
                <a:gdLst>
                  <a:gd name="connsiteX0" fmla="*/ 21455 w 156291"/>
                  <a:gd name="connsiteY0" fmla="*/ 255937 h 256120"/>
                  <a:gd name="connsiteX1" fmla="*/ 214 w 156291"/>
                  <a:gd name="connsiteY1" fmla="*/ 240030 h 256120"/>
                  <a:gd name="connsiteX2" fmla="*/ 214 w 156291"/>
                  <a:gd name="connsiteY2" fmla="*/ 234696 h 256120"/>
                  <a:gd name="connsiteX3" fmla="*/ 214 w 156291"/>
                  <a:gd name="connsiteY3" fmla="*/ 21241 h 256120"/>
                  <a:gd name="connsiteX4" fmla="*/ 21455 w 156291"/>
                  <a:gd name="connsiteY4" fmla="*/ 0 h 256120"/>
                  <a:gd name="connsiteX5" fmla="*/ 42696 w 156291"/>
                  <a:gd name="connsiteY5" fmla="*/ 21241 h 256120"/>
                  <a:gd name="connsiteX6" fmla="*/ 42696 w 156291"/>
                  <a:gd name="connsiteY6" fmla="*/ 21241 h 256120"/>
                  <a:gd name="connsiteX7" fmla="*/ 42696 w 156291"/>
                  <a:gd name="connsiteY7" fmla="*/ 40957 h 256120"/>
                  <a:gd name="connsiteX8" fmla="*/ 80701 w 156291"/>
                  <a:gd name="connsiteY8" fmla="*/ 10382 h 256120"/>
                  <a:gd name="connsiteX9" fmla="*/ 133564 w 156291"/>
                  <a:gd name="connsiteY9" fmla="*/ 95 h 256120"/>
                  <a:gd name="connsiteX10" fmla="*/ 156234 w 156291"/>
                  <a:gd name="connsiteY10" fmla="*/ 19717 h 256120"/>
                  <a:gd name="connsiteX11" fmla="*/ 136612 w 156291"/>
                  <a:gd name="connsiteY11" fmla="*/ 42386 h 256120"/>
                  <a:gd name="connsiteX12" fmla="*/ 133564 w 156291"/>
                  <a:gd name="connsiteY12" fmla="*/ 42386 h 256120"/>
                  <a:gd name="connsiteX13" fmla="*/ 66794 w 156291"/>
                  <a:gd name="connsiteY13" fmla="*/ 58579 h 256120"/>
                  <a:gd name="connsiteX14" fmla="*/ 42601 w 156291"/>
                  <a:gd name="connsiteY14" fmla="*/ 101251 h 256120"/>
                  <a:gd name="connsiteX15" fmla="*/ 42601 w 156291"/>
                  <a:gd name="connsiteY15" fmla="*/ 234791 h 256120"/>
                  <a:gd name="connsiteX16" fmla="*/ 26598 w 156291"/>
                  <a:gd name="connsiteY16" fmla="*/ 255937 h 256120"/>
                  <a:gd name="connsiteX17" fmla="*/ 21455 w 156291"/>
                  <a:gd name="connsiteY17" fmla="*/ 255937 h 25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6291" h="256120">
                    <a:moveTo>
                      <a:pt x="21455" y="255937"/>
                    </a:moveTo>
                    <a:cubicBezTo>
                      <a:pt x="11168" y="257366"/>
                      <a:pt x="1738" y="250317"/>
                      <a:pt x="214" y="240030"/>
                    </a:cubicBezTo>
                    <a:cubicBezTo>
                      <a:pt x="-71" y="238220"/>
                      <a:pt x="-71" y="236506"/>
                      <a:pt x="214" y="234696"/>
                    </a:cubicBezTo>
                    <a:lnTo>
                      <a:pt x="214" y="21241"/>
                    </a:lnTo>
                    <a:cubicBezTo>
                      <a:pt x="214" y="9525"/>
                      <a:pt x="9739" y="0"/>
                      <a:pt x="21455" y="0"/>
                    </a:cubicBezTo>
                    <a:cubicBezTo>
                      <a:pt x="33171" y="0"/>
                      <a:pt x="42696" y="9525"/>
                      <a:pt x="42696" y="21241"/>
                    </a:cubicBezTo>
                    <a:lnTo>
                      <a:pt x="42696" y="21241"/>
                    </a:lnTo>
                    <a:lnTo>
                      <a:pt x="42696" y="40957"/>
                    </a:lnTo>
                    <a:cubicBezTo>
                      <a:pt x="52411" y="27622"/>
                      <a:pt x="65556" y="17050"/>
                      <a:pt x="80701" y="10382"/>
                    </a:cubicBezTo>
                    <a:cubicBezTo>
                      <a:pt x="97369" y="3238"/>
                      <a:pt x="115467" y="-286"/>
                      <a:pt x="133564" y="95"/>
                    </a:cubicBezTo>
                    <a:cubicBezTo>
                      <a:pt x="145280" y="-762"/>
                      <a:pt x="155472" y="8001"/>
                      <a:pt x="156234" y="19717"/>
                    </a:cubicBezTo>
                    <a:cubicBezTo>
                      <a:pt x="157091" y="31432"/>
                      <a:pt x="148328" y="41624"/>
                      <a:pt x="136612" y="42386"/>
                    </a:cubicBezTo>
                    <a:cubicBezTo>
                      <a:pt x="135564" y="42386"/>
                      <a:pt x="134517" y="42386"/>
                      <a:pt x="133564" y="42386"/>
                    </a:cubicBezTo>
                    <a:cubicBezTo>
                      <a:pt x="110228" y="40862"/>
                      <a:pt x="86892" y="46577"/>
                      <a:pt x="66794" y="58579"/>
                    </a:cubicBezTo>
                    <a:cubicBezTo>
                      <a:pt x="52221" y="68008"/>
                      <a:pt x="43267" y="83915"/>
                      <a:pt x="42601" y="101251"/>
                    </a:cubicBezTo>
                    <a:lnTo>
                      <a:pt x="42601" y="234791"/>
                    </a:lnTo>
                    <a:cubicBezTo>
                      <a:pt x="44029" y="245078"/>
                      <a:pt x="36790" y="254508"/>
                      <a:pt x="26598" y="255937"/>
                    </a:cubicBezTo>
                    <a:cubicBezTo>
                      <a:pt x="24884" y="256127"/>
                      <a:pt x="23170" y="256127"/>
                      <a:pt x="21455" y="2559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1" name="자유형: 도형 90">
                <a:extLst>
                  <a:ext uri="{FF2B5EF4-FFF2-40B4-BE49-F238E27FC236}">
                    <a16:creationId xmlns:a16="http://schemas.microsoft.com/office/drawing/2014/main" id="{A8948323-FB72-B9DC-369E-5F09D30F41D6}"/>
                  </a:ext>
                </a:extLst>
              </p:cNvPr>
              <p:cNvSpPr/>
              <p:nvPr/>
            </p:nvSpPr>
            <p:spPr>
              <a:xfrm>
                <a:off x="4865205" y="1859023"/>
                <a:ext cx="233457" cy="256325"/>
              </a:xfrm>
              <a:custGeom>
                <a:avLst/>
                <a:gdLst>
                  <a:gd name="connsiteX0" fmla="*/ 83820 w 233457"/>
                  <a:gd name="connsiteY0" fmla="*/ 256326 h 256325"/>
                  <a:gd name="connsiteX1" fmla="*/ 20669 w 233457"/>
                  <a:gd name="connsiteY1" fmla="*/ 235657 h 256325"/>
                  <a:gd name="connsiteX2" fmla="*/ 0 w 233457"/>
                  <a:gd name="connsiteY2" fmla="*/ 172506 h 256325"/>
                  <a:gd name="connsiteX3" fmla="*/ 20574 w 233457"/>
                  <a:gd name="connsiteY3" fmla="*/ 109355 h 256325"/>
                  <a:gd name="connsiteX4" fmla="*/ 83820 w 233457"/>
                  <a:gd name="connsiteY4" fmla="*/ 88590 h 256325"/>
                  <a:gd name="connsiteX5" fmla="*/ 190690 w 233457"/>
                  <a:gd name="connsiteY5" fmla="*/ 88590 h 256325"/>
                  <a:gd name="connsiteX6" fmla="*/ 176879 w 233457"/>
                  <a:gd name="connsiteY6" fmla="*/ 52395 h 256325"/>
                  <a:gd name="connsiteX7" fmla="*/ 134398 w 233457"/>
                  <a:gd name="connsiteY7" fmla="*/ 42585 h 256325"/>
                  <a:gd name="connsiteX8" fmla="*/ 105061 w 233457"/>
                  <a:gd name="connsiteY8" fmla="*/ 42585 h 256325"/>
                  <a:gd name="connsiteX9" fmla="*/ 67437 w 233457"/>
                  <a:gd name="connsiteY9" fmla="*/ 46109 h 256325"/>
                  <a:gd name="connsiteX10" fmla="*/ 50006 w 233457"/>
                  <a:gd name="connsiteY10" fmla="*/ 58396 h 256325"/>
                  <a:gd name="connsiteX11" fmla="*/ 40672 w 233457"/>
                  <a:gd name="connsiteY11" fmla="*/ 72969 h 256325"/>
                  <a:gd name="connsiteX12" fmla="*/ 26289 w 233457"/>
                  <a:gd name="connsiteY12" fmla="*/ 76970 h 256325"/>
                  <a:gd name="connsiteX13" fmla="*/ 9525 w 233457"/>
                  <a:gd name="connsiteY13" fmla="*/ 70969 h 256325"/>
                  <a:gd name="connsiteX14" fmla="*/ 6001 w 233457"/>
                  <a:gd name="connsiteY14" fmla="*/ 55253 h 256325"/>
                  <a:gd name="connsiteX15" fmla="*/ 37719 w 233457"/>
                  <a:gd name="connsiteY15" fmla="*/ 13438 h 256325"/>
                  <a:gd name="connsiteX16" fmla="*/ 105156 w 233457"/>
                  <a:gd name="connsiteY16" fmla="*/ 198 h 256325"/>
                  <a:gd name="connsiteX17" fmla="*/ 134493 w 233457"/>
                  <a:gd name="connsiteY17" fmla="*/ 198 h 256325"/>
                  <a:gd name="connsiteX18" fmla="*/ 209169 w 233457"/>
                  <a:gd name="connsiteY18" fmla="*/ 24392 h 256325"/>
                  <a:gd name="connsiteX19" fmla="*/ 233458 w 233457"/>
                  <a:gd name="connsiteY19" fmla="*/ 99163 h 256325"/>
                  <a:gd name="connsiteX20" fmla="*/ 233458 w 233457"/>
                  <a:gd name="connsiteY20" fmla="*/ 234990 h 256325"/>
                  <a:gd name="connsiteX21" fmla="*/ 212217 w 233457"/>
                  <a:gd name="connsiteY21" fmla="*/ 256231 h 256325"/>
                  <a:gd name="connsiteX22" fmla="*/ 190976 w 233457"/>
                  <a:gd name="connsiteY22" fmla="*/ 234990 h 256325"/>
                  <a:gd name="connsiteX23" fmla="*/ 190976 w 233457"/>
                  <a:gd name="connsiteY23" fmla="*/ 223750 h 256325"/>
                  <a:gd name="connsiteX24" fmla="*/ 112300 w 233457"/>
                  <a:gd name="connsiteY24" fmla="*/ 256326 h 256325"/>
                  <a:gd name="connsiteX25" fmla="*/ 83725 w 233457"/>
                  <a:gd name="connsiteY25" fmla="*/ 256326 h 256325"/>
                  <a:gd name="connsiteX26" fmla="*/ 83820 w 233457"/>
                  <a:gd name="connsiteY26" fmla="*/ 213749 h 256325"/>
                  <a:gd name="connsiteX27" fmla="*/ 112109 w 233457"/>
                  <a:gd name="connsiteY27" fmla="*/ 213749 h 256325"/>
                  <a:gd name="connsiteX28" fmla="*/ 147161 w 233457"/>
                  <a:gd name="connsiteY28" fmla="*/ 210415 h 256325"/>
                  <a:gd name="connsiteX29" fmla="*/ 175355 w 233457"/>
                  <a:gd name="connsiteY29" fmla="*/ 197937 h 256325"/>
                  <a:gd name="connsiteX30" fmla="*/ 190881 w 233457"/>
                  <a:gd name="connsiteY30" fmla="*/ 171839 h 256325"/>
                  <a:gd name="connsiteX31" fmla="*/ 190881 w 233457"/>
                  <a:gd name="connsiteY31" fmla="*/ 130977 h 256325"/>
                  <a:gd name="connsiteX32" fmla="*/ 83820 w 233457"/>
                  <a:gd name="connsiteY32" fmla="*/ 130977 h 256325"/>
                  <a:gd name="connsiteX33" fmla="*/ 50673 w 233457"/>
                  <a:gd name="connsiteY33" fmla="*/ 139263 h 256325"/>
                  <a:gd name="connsiteX34" fmla="*/ 42481 w 233457"/>
                  <a:gd name="connsiteY34" fmla="*/ 172410 h 256325"/>
                  <a:gd name="connsiteX35" fmla="*/ 64198 w 233457"/>
                  <a:gd name="connsiteY35" fmla="*/ 213749 h 256325"/>
                  <a:gd name="connsiteX36" fmla="*/ 83820 w 233457"/>
                  <a:gd name="connsiteY36" fmla="*/ 213749 h 256325"/>
                  <a:gd name="connsiteX37" fmla="*/ 83820 w 233457"/>
                  <a:gd name="connsiteY37" fmla="*/ 213749 h 25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3457" h="256325">
                    <a:moveTo>
                      <a:pt x="83820" y="256326"/>
                    </a:moveTo>
                    <a:cubicBezTo>
                      <a:pt x="55531" y="256326"/>
                      <a:pt x="34480" y="249468"/>
                      <a:pt x="20669" y="235657"/>
                    </a:cubicBezTo>
                    <a:cubicBezTo>
                      <a:pt x="6858" y="221845"/>
                      <a:pt x="0" y="200795"/>
                      <a:pt x="0" y="172506"/>
                    </a:cubicBezTo>
                    <a:cubicBezTo>
                      <a:pt x="0" y="144216"/>
                      <a:pt x="6858" y="123166"/>
                      <a:pt x="20574" y="109355"/>
                    </a:cubicBezTo>
                    <a:cubicBezTo>
                      <a:pt x="34290" y="95544"/>
                      <a:pt x="55340" y="88686"/>
                      <a:pt x="83820" y="88590"/>
                    </a:cubicBezTo>
                    <a:lnTo>
                      <a:pt x="190690" y="88590"/>
                    </a:lnTo>
                    <a:cubicBezTo>
                      <a:pt x="191357" y="75160"/>
                      <a:pt x="186404" y="62016"/>
                      <a:pt x="176879" y="52395"/>
                    </a:cubicBezTo>
                    <a:cubicBezTo>
                      <a:pt x="164116" y="44680"/>
                      <a:pt x="149257" y="41346"/>
                      <a:pt x="134398" y="42585"/>
                    </a:cubicBezTo>
                    <a:lnTo>
                      <a:pt x="105061" y="42585"/>
                    </a:lnTo>
                    <a:cubicBezTo>
                      <a:pt x="92392" y="42108"/>
                      <a:pt x="79820" y="43347"/>
                      <a:pt x="67437" y="46109"/>
                    </a:cubicBezTo>
                    <a:cubicBezTo>
                      <a:pt x="60198" y="47633"/>
                      <a:pt x="53912" y="52014"/>
                      <a:pt x="50006" y="58396"/>
                    </a:cubicBezTo>
                    <a:cubicBezTo>
                      <a:pt x="48006" y="63921"/>
                      <a:pt x="44767" y="68874"/>
                      <a:pt x="40672" y="72969"/>
                    </a:cubicBezTo>
                    <a:cubicBezTo>
                      <a:pt x="36481" y="75922"/>
                      <a:pt x="31432" y="77351"/>
                      <a:pt x="26289" y="76970"/>
                    </a:cubicBezTo>
                    <a:cubicBezTo>
                      <a:pt x="20098" y="77351"/>
                      <a:pt x="14097" y="75256"/>
                      <a:pt x="9525" y="70969"/>
                    </a:cubicBezTo>
                    <a:cubicBezTo>
                      <a:pt x="5429" y="66874"/>
                      <a:pt x="4096" y="60682"/>
                      <a:pt x="6001" y="55253"/>
                    </a:cubicBezTo>
                    <a:cubicBezTo>
                      <a:pt x="10096" y="37441"/>
                      <a:pt x="21622" y="22201"/>
                      <a:pt x="37719" y="13438"/>
                    </a:cubicBezTo>
                    <a:cubicBezTo>
                      <a:pt x="58769" y="3532"/>
                      <a:pt x="81915" y="-1040"/>
                      <a:pt x="105156" y="198"/>
                    </a:cubicBezTo>
                    <a:lnTo>
                      <a:pt x="134493" y="198"/>
                    </a:lnTo>
                    <a:cubicBezTo>
                      <a:pt x="168116" y="198"/>
                      <a:pt x="192976" y="8295"/>
                      <a:pt x="209169" y="24392"/>
                    </a:cubicBezTo>
                    <a:cubicBezTo>
                      <a:pt x="225362" y="40489"/>
                      <a:pt x="233458" y="65445"/>
                      <a:pt x="233458" y="99163"/>
                    </a:cubicBezTo>
                    <a:lnTo>
                      <a:pt x="233458" y="234990"/>
                    </a:lnTo>
                    <a:cubicBezTo>
                      <a:pt x="233458" y="246706"/>
                      <a:pt x="223933" y="256231"/>
                      <a:pt x="212217" y="256231"/>
                    </a:cubicBezTo>
                    <a:cubicBezTo>
                      <a:pt x="200501" y="256231"/>
                      <a:pt x="190976" y="246706"/>
                      <a:pt x="190976" y="234990"/>
                    </a:cubicBezTo>
                    <a:lnTo>
                      <a:pt x="190976" y="223750"/>
                    </a:lnTo>
                    <a:cubicBezTo>
                      <a:pt x="172974" y="245467"/>
                      <a:pt x="146780" y="256326"/>
                      <a:pt x="112300" y="256326"/>
                    </a:cubicBezTo>
                    <a:lnTo>
                      <a:pt x="83725" y="256326"/>
                    </a:lnTo>
                    <a:close/>
                    <a:moveTo>
                      <a:pt x="83820" y="213749"/>
                    </a:moveTo>
                    <a:lnTo>
                      <a:pt x="112109" y="213749"/>
                    </a:lnTo>
                    <a:cubicBezTo>
                      <a:pt x="123920" y="213749"/>
                      <a:pt x="135636" y="212701"/>
                      <a:pt x="147161" y="210415"/>
                    </a:cubicBezTo>
                    <a:cubicBezTo>
                      <a:pt x="157353" y="208510"/>
                      <a:pt x="167068" y="204224"/>
                      <a:pt x="175355" y="197937"/>
                    </a:cubicBezTo>
                    <a:cubicBezTo>
                      <a:pt x="183547" y="191460"/>
                      <a:pt x="188976" y="182126"/>
                      <a:pt x="190881" y="171839"/>
                    </a:cubicBezTo>
                    <a:lnTo>
                      <a:pt x="190881" y="130977"/>
                    </a:lnTo>
                    <a:lnTo>
                      <a:pt x="83820" y="130977"/>
                    </a:lnTo>
                    <a:cubicBezTo>
                      <a:pt x="72104" y="129548"/>
                      <a:pt x="60293" y="132501"/>
                      <a:pt x="50673" y="139263"/>
                    </a:cubicBezTo>
                    <a:cubicBezTo>
                      <a:pt x="44005" y="148979"/>
                      <a:pt x="41053" y="160695"/>
                      <a:pt x="42481" y="172410"/>
                    </a:cubicBezTo>
                    <a:cubicBezTo>
                      <a:pt x="37052" y="189841"/>
                      <a:pt x="46768" y="208320"/>
                      <a:pt x="64198" y="213749"/>
                    </a:cubicBezTo>
                    <a:cubicBezTo>
                      <a:pt x="70580" y="215749"/>
                      <a:pt x="77438" y="215749"/>
                      <a:pt x="83820" y="213749"/>
                    </a:cubicBezTo>
                    <a:lnTo>
                      <a:pt x="83820" y="21374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6B96A539-599F-628A-CF53-5A53ED1EAA2B}"/>
                  </a:ext>
                </a:extLst>
              </p:cNvPr>
              <p:cNvSpPr/>
              <p:nvPr/>
            </p:nvSpPr>
            <p:spPr>
              <a:xfrm>
                <a:off x="1728718" y="1715965"/>
                <a:ext cx="530256" cy="489965"/>
              </a:xfrm>
              <a:custGeom>
                <a:avLst/>
                <a:gdLst>
                  <a:gd name="connsiteX0" fmla="*/ 0 w 530256"/>
                  <a:gd name="connsiteY0" fmla="*/ 0 h 489965"/>
                  <a:gd name="connsiteX1" fmla="*/ 0 w 530256"/>
                  <a:gd name="connsiteY1" fmla="*/ 57055 h 489965"/>
                  <a:gd name="connsiteX2" fmla="*/ 392621 w 530256"/>
                  <a:gd name="connsiteY2" fmla="*/ 57055 h 489965"/>
                  <a:gd name="connsiteX3" fmla="*/ 0 w 530256"/>
                  <a:gd name="connsiteY3" fmla="*/ 449675 h 489965"/>
                  <a:gd name="connsiteX4" fmla="*/ 40291 w 530256"/>
                  <a:gd name="connsiteY4" fmla="*/ 489966 h 489965"/>
                  <a:gd name="connsiteX5" fmla="*/ 530257 w 530256"/>
                  <a:gd name="connsiteY5" fmla="*/ 0 h 489965"/>
                  <a:gd name="connsiteX6" fmla="*/ 0 w 530256"/>
                  <a:gd name="connsiteY6" fmla="*/ 0 h 489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0256" h="489965">
                    <a:moveTo>
                      <a:pt x="0" y="0"/>
                    </a:moveTo>
                    <a:lnTo>
                      <a:pt x="0" y="57055"/>
                    </a:lnTo>
                    <a:lnTo>
                      <a:pt x="392621" y="57055"/>
                    </a:lnTo>
                    <a:lnTo>
                      <a:pt x="0" y="449675"/>
                    </a:lnTo>
                    <a:lnTo>
                      <a:pt x="40291" y="489966"/>
                    </a:lnTo>
                    <a:lnTo>
                      <a:pt x="5302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B7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5EF60C4D-7B6E-CE67-6EA8-6729EA9E7711}"/>
                  </a:ext>
                </a:extLst>
              </p:cNvPr>
              <p:cNvSpPr/>
              <p:nvPr/>
            </p:nvSpPr>
            <p:spPr>
              <a:xfrm>
                <a:off x="1728718" y="1601856"/>
                <a:ext cx="644461" cy="57054"/>
              </a:xfrm>
              <a:custGeom>
                <a:avLst/>
                <a:gdLst>
                  <a:gd name="connsiteX0" fmla="*/ 587407 w 644461"/>
                  <a:gd name="connsiteY0" fmla="*/ 57055 h 57054"/>
                  <a:gd name="connsiteX1" fmla="*/ 644462 w 644461"/>
                  <a:gd name="connsiteY1" fmla="*/ 0 h 57054"/>
                  <a:gd name="connsiteX2" fmla="*/ 0 w 644461"/>
                  <a:gd name="connsiteY2" fmla="*/ 0 h 57054"/>
                  <a:gd name="connsiteX3" fmla="*/ 0 w 644461"/>
                  <a:gd name="connsiteY3" fmla="*/ 57055 h 57054"/>
                  <a:gd name="connsiteX4" fmla="*/ 587407 w 644461"/>
                  <a:gd name="connsiteY4" fmla="*/ 57055 h 5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4461" h="57054">
                    <a:moveTo>
                      <a:pt x="587407" y="57055"/>
                    </a:moveTo>
                    <a:lnTo>
                      <a:pt x="644462" y="0"/>
                    </a:lnTo>
                    <a:lnTo>
                      <a:pt x="0" y="0"/>
                    </a:lnTo>
                    <a:lnTo>
                      <a:pt x="0" y="57055"/>
                    </a:lnTo>
                    <a:lnTo>
                      <a:pt x="587407" y="57055"/>
                    </a:lnTo>
                    <a:close/>
                  </a:path>
                </a:pathLst>
              </a:custGeom>
              <a:solidFill>
                <a:srgbClr val="ED39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AC0A213B-B237-FA2F-9474-03F31C4E1004}"/>
                  </a:ext>
                </a:extLst>
              </p:cNvPr>
              <p:cNvSpPr/>
              <p:nvPr/>
            </p:nvSpPr>
            <p:spPr>
              <a:xfrm>
                <a:off x="2356415" y="1642146"/>
                <a:ext cx="57150" cy="644556"/>
              </a:xfrm>
              <a:custGeom>
                <a:avLst/>
                <a:gdLst>
                  <a:gd name="connsiteX0" fmla="*/ 0 w 57150"/>
                  <a:gd name="connsiteY0" fmla="*/ 57055 h 644556"/>
                  <a:gd name="connsiteX1" fmla="*/ 0 w 57150"/>
                  <a:gd name="connsiteY1" fmla="*/ 644557 h 644556"/>
                  <a:gd name="connsiteX2" fmla="*/ 57150 w 57150"/>
                  <a:gd name="connsiteY2" fmla="*/ 644557 h 644556"/>
                  <a:gd name="connsiteX3" fmla="*/ 57150 w 57150"/>
                  <a:gd name="connsiteY3" fmla="*/ 0 h 644556"/>
                  <a:gd name="connsiteX4" fmla="*/ 0 w 57150"/>
                  <a:gd name="connsiteY4" fmla="*/ 57055 h 644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644556">
                    <a:moveTo>
                      <a:pt x="0" y="57055"/>
                    </a:moveTo>
                    <a:lnTo>
                      <a:pt x="0" y="644557"/>
                    </a:lnTo>
                    <a:lnTo>
                      <a:pt x="57150" y="644557"/>
                    </a:lnTo>
                    <a:lnTo>
                      <a:pt x="57150" y="0"/>
                    </a:lnTo>
                    <a:lnTo>
                      <a:pt x="0" y="57055"/>
                    </a:lnTo>
                    <a:close/>
                  </a:path>
                </a:pathLst>
              </a:custGeom>
              <a:solidFill>
                <a:srgbClr val="44B7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E9B48747-DA26-4FB7-837C-23F5D784C539}"/>
                  </a:ext>
                </a:extLst>
              </p:cNvPr>
              <p:cNvSpPr/>
              <p:nvPr/>
            </p:nvSpPr>
            <p:spPr>
              <a:xfrm>
                <a:off x="1809394" y="1756351"/>
                <a:ext cx="489965" cy="530352"/>
              </a:xfrm>
              <a:custGeom>
                <a:avLst/>
                <a:gdLst>
                  <a:gd name="connsiteX0" fmla="*/ 489966 w 489965"/>
                  <a:gd name="connsiteY0" fmla="*/ 530352 h 530352"/>
                  <a:gd name="connsiteX1" fmla="*/ 489966 w 489965"/>
                  <a:gd name="connsiteY1" fmla="*/ 0 h 530352"/>
                  <a:gd name="connsiteX2" fmla="*/ 0 w 489965"/>
                  <a:gd name="connsiteY2" fmla="*/ 489966 h 530352"/>
                  <a:gd name="connsiteX3" fmla="*/ 40386 w 489965"/>
                  <a:gd name="connsiteY3" fmla="*/ 530352 h 530352"/>
                  <a:gd name="connsiteX4" fmla="*/ 432911 w 489965"/>
                  <a:gd name="connsiteY4" fmla="*/ 137827 h 530352"/>
                  <a:gd name="connsiteX5" fmla="*/ 432911 w 489965"/>
                  <a:gd name="connsiteY5" fmla="*/ 530352 h 530352"/>
                  <a:gd name="connsiteX6" fmla="*/ 489966 w 489965"/>
                  <a:gd name="connsiteY6" fmla="*/ 530352 h 53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965" h="530352">
                    <a:moveTo>
                      <a:pt x="489966" y="530352"/>
                    </a:moveTo>
                    <a:lnTo>
                      <a:pt x="489966" y="0"/>
                    </a:lnTo>
                    <a:lnTo>
                      <a:pt x="0" y="489966"/>
                    </a:lnTo>
                    <a:lnTo>
                      <a:pt x="40386" y="530352"/>
                    </a:lnTo>
                    <a:lnTo>
                      <a:pt x="432911" y="137827"/>
                    </a:lnTo>
                    <a:lnTo>
                      <a:pt x="432911" y="530352"/>
                    </a:lnTo>
                    <a:lnTo>
                      <a:pt x="489966" y="530352"/>
                    </a:lnTo>
                    <a:close/>
                  </a:path>
                </a:pathLst>
              </a:custGeom>
              <a:solidFill>
                <a:srgbClr val="2FB4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C2BCBF44-0FE3-20C9-DB9C-482616318676}"/>
                </a:ext>
              </a:extLst>
            </p:cNvPr>
            <p:cNvGrpSpPr/>
            <p:nvPr/>
          </p:nvGrpSpPr>
          <p:grpSpPr>
            <a:xfrm>
              <a:off x="10267460" y="581105"/>
              <a:ext cx="1256615" cy="237057"/>
              <a:chOff x="910428" y="1736992"/>
              <a:chExt cx="7140340" cy="1347004"/>
            </a:xfrm>
          </p:grpSpPr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7CBF89A0-7EE8-7AD4-90FD-0D53D36D965C}"/>
                  </a:ext>
                </a:extLst>
              </p:cNvPr>
              <p:cNvSpPr/>
              <p:nvPr/>
            </p:nvSpPr>
            <p:spPr>
              <a:xfrm>
                <a:off x="7116537" y="2057109"/>
                <a:ext cx="704659" cy="704659"/>
              </a:xfrm>
              <a:custGeom>
                <a:avLst/>
                <a:gdLst>
                  <a:gd name="connsiteX0" fmla="*/ 352330 w 704659"/>
                  <a:gd name="connsiteY0" fmla="*/ 0 h 704659"/>
                  <a:gd name="connsiteX1" fmla="*/ 0 w 704659"/>
                  <a:gd name="connsiteY1" fmla="*/ 352330 h 704659"/>
                  <a:gd name="connsiteX2" fmla="*/ 352330 w 704659"/>
                  <a:gd name="connsiteY2" fmla="*/ 704660 h 704659"/>
                  <a:gd name="connsiteX3" fmla="*/ 704659 w 704659"/>
                  <a:gd name="connsiteY3" fmla="*/ 352330 h 704659"/>
                  <a:gd name="connsiteX4" fmla="*/ 352330 w 704659"/>
                  <a:gd name="connsiteY4" fmla="*/ 0 h 704659"/>
                  <a:gd name="connsiteX5" fmla="*/ 353187 w 704659"/>
                  <a:gd name="connsiteY5" fmla="*/ 575501 h 704659"/>
                  <a:gd name="connsiteX6" fmla="*/ 130016 w 704659"/>
                  <a:gd name="connsiteY6" fmla="*/ 352330 h 704659"/>
                  <a:gd name="connsiteX7" fmla="*/ 353187 w 704659"/>
                  <a:gd name="connsiteY7" fmla="*/ 129159 h 704659"/>
                  <a:gd name="connsiteX8" fmla="*/ 576358 w 704659"/>
                  <a:gd name="connsiteY8" fmla="*/ 352330 h 704659"/>
                  <a:gd name="connsiteX9" fmla="*/ 353187 w 704659"/>
                  <a:gd name="connsiteY9" fmla="*/ 575501 h 704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4659" h="704659">
                    <a:moveTo>
                      <a:pt x="352330" y="0"/>
                    </a:moveTo>
                    <a:cubicBezTo>
                      <a:pt x="157734" y="0"/>
                      <a:pt x="0" y="157734"/>
                      <a:pt x="0" y="352330"/>
                    </a:cubicBezTo>
                    <a:cubicBezTo>
                      <a:pt x="0" y="546926"/>
                      <a:pt x="157734" y="704660"/>
                      <a:pt x="352330" y="704660"/>
                    </a:cubicBezTo>
                    <a:cubicBezTo>
                      <a:pt x="546925" y="704660"/>
                      <a:pt x="704659" y="546926"/>
                      <a:pt x="704659" y="352330"/>
                    </a:cubicBezTo>
                    <a:cubicBezTo>
                      <a:pt x="704659" y="157734"/>
                      <a:pt x="546925" y="0"/>
                      <a:pt x="352330" y="0"/>
                    </a:cubicBezTo>
                    <a:close/>
                    <a:moveTo>
                      <a:pt x="353187" y="575501"/>
                    </a:moveTo>
                    <a:cubicBezTo>
                      <a:pt x="229934" y="575501"/>
                      <a:pt x="130016" y="475583"/>
                      <a:pt x="130016" y="352330"/>
                    </a:cubicBezTo>
                    <a:cubicBezTo>
                      <a:pt x="130016" y="229076"/>
                      <a:pt x="229934" y="129159"/>
                      <a:pt x="353187" y="129159"/>
                    </a:cubicBezTo>
                    <a:cubicBezTo>
                      <a:pt x="476441" y="129159"/>
                      <a:pt x="576358" y="229076"/>
                      <a:pt x="576358" y="352330"/>
                    </a:cubicBezTo>
                    <a:cubicBezTo>
                      <a:pt x="576358" y="475583"/>
                      <a:pt x="476441" y="575501"/>
                      <a:pt x="353187" y="575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9121AED0-D66B-6AF7-4787-63CAC4C6B6C4}"/>
                  </a:ext>
                </a:extLst>
              </p:cNvPr>
              <p:cNvSpPr/>
              <p:nvPr/>
            </p:nvSpPr>
            <p:spPr>
              <a:xfrm>
                <a:off x="4701855" y="2072731"/>
                <a:ext cx="336613" cy="673322"/>
              </a:xfrm>
              <a:custGeom>
                <a:avLst/>
                <a:gdLst>
                  <a:gd name="connsiteX0" fmla="*/ 336614 w 336613"/>
                  <a:gd name="connsiteY0" fmla="*/ 125444 h 673322"/>
                  <a:gd name="connsiteX1" fmla="*/ 336614 w 336613"/>
                  <a:gd name="connsiteY1" fmla="*/ 0 h 673322"/>
                  <a:gd name="connsiteX2" fmla="*/ 128207 w 336613"/>
                  <a:gd name="connsiteY2" fmla="*/ 0 h 673322"/>
                  <a:gd name="connsiteX3" fmla="*/ 0 w 336613"/>
                  <a:gd name="connsiteY3" fmla="*/ 0 h 673322"/>
                  <a:gd name="connsiteX4" fmla="*/ 0 w 336613"/>
                  <a:gd name="connsiteY4" fmla="*/ 673322 h 673322"/>
                  <a:gd name="connsiteX5" fmla="*/ 128207 w 336613"/>
                  <a:gd name="connsiteY5" fmla="*/ 673322 h 673322"/>
                  <a:gd name="connsiteX6" fmla="*/ 336614 w 336613"/>
                  <a:gd name="connsiteY6" fmla="*/ 673322 h 673322"/>
                  <a:gd name="connsiteX7" fmla="*/ 336614 w 336613"/>
                  <a:gd name="connsiteY7" fmla="*/ 547497 h 673322"/>
                  <a:gd name="connsiteX8" fmla="*/ 128207 w 336613"/>
                  <a:gd name="connsiteY8" fmla="*/ 547497 h 673322"/>
                  <a:gd name="connsiteX9" fmla="*/ 128207 w 336613"/>
                  <a:gd name="connsiteY9" fmla="*/ 370332 h 673322"/>
                  <a:gd name="connsiteX10" fmla="*/ 336614 w 336613"/>
                  <a:gd name="connsiteY10" fmla="*/ 370332 h 673322"/>
                  <a:gd name="connsiteX11" fmla="*/ 336614 w 336613"/>
                  <a:gd name="connsiteY11" fmla="*/ 247174 h 673322"/>
                  <a:gd name="connsiteX12" fmla="*/ 128207 w 336613"/>
                  <a:gd name="connsiteY12" fmla="*/ 247174 h 673322"/>
                  <a:gd name="connsiteX13" fmla="*/ 128207 w 336613"/>
                  <a:gd name="connsiteY13" fmla="*/ 125444 h 673322"/>
                  <a:gd name="connsiteX14" fmla="*/ 336614 w 336613"/>
                  <a:gd name="connsiteY14" fmla="*/ 125444 h 673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6613" h="673322">
                    <a:moveTo>
                      <a:pt x="336614" y="125444"/>
                    </a:moveTo>
                    <a:lnTo>
                      <a:pt x="336614" y="0"/>
                    </a:lnTo>
                    <a:lnTo>
                      <a:pt x="128207" y="0"/>
                    </a:lnTo>
                    <a:lnTo>
                      <a:pt x="0" y="0"/>
                    </a:lnTo>
                    <a:lnTo>
                      <a:pt x="0" y="673322"/>
                    </a:lnTo>
                    <a:lnTo>
                      <a:pt x="128207" y="673322"/>
                    </a:lnTo>
                    <a:lnTo>
                      <a:pt x="336614" y="673322"/>
                    </a:lnTo>
                    <a:lnTo>
                      <a:pt x="336614" y="547497"/>
                    </a:lnTo>
                    <a:lnTo>
                      <a:pt x="128207" y="547497"/>
                    </a:lnTo>
                    <a:lnTo>
                      <a:pt x="128207" y="370332"/>
                    </a:lnTo>
                    <a:lnTo>
                      <a:pt x="336614" y="370332"/>
                    </a:lnTo>
                    <a:lnTo>
                      <a:pt x="336614" y="247174"/>
                    </a:lnTo>
                    <a:lnTo>
                      <a:pt x="128207" y="247174"/>
                    </a:lnTo>
                    <a:lnTo>
                      <a:pt x="128207" y="125444"/>
                    </a:lnTo>
                    <a:lnTo>
                      <a:pt x="336614" y="12544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3260912B-86AA-6AEA-6F4A-03DBE03FC71E}"/>
                  </a:ext>
                </a:extLst>
              </p:cNvPr>
              <p:cNvSpPr/>
              <p:nvPr/>
            </p:nvSpPr>
            <p:spPr>
              <a:xfrm>
                <a:off x="4018627" y="2072731"/>
                <a:ext cx="489394" cy="673322"/>
              </a:xfrm>
              <a:custGeom>
                <a:avLst/>
                <a:gdLst>
                  <a:gd name="connsiteX0" fmla="*/ 0 w 489394"/>
                  <a:gd name="connsiteY0" fmla="*/ 0 h 673322"/>
                  <a:gd name="connsiteX1" fmla="*/ 129635 w 489394"/>
                  <a:gd name="connsiteY1" fmla="*/ 0 h 673322"/>
                  <a:gd name="connsiteX2" fmla="*/ 129635 w 489394"/>
                  <a:gd name="connsiteY2" fmla="*/ 232124 h 673322"/>
                  <a:gd name="connsiteX3" fmla="*/ 312515 w 489394"/>
                  <a:gd name="connsiteY3" fmla="*/ 0 h 673322"/>
                  <a:gd name="connsiteX4" fmla="*/ 466534 w 489394"/>
                  <a:gd name="connsiteY4" fmla="*/ 0 h 673322"/>
                  <a:gd name="connsiteX5" fmla="*/ 231267 w 489394"/>
                  <a:gd name="connsiteY5" fmla="*/ 300514 h 673322"/>
                  <a:gd name="connsiteX6" fmla="*/ 489395 w 489394"/>
                  <a:gd name="connsiteY6" fmla="*/ 673322 h 673322"/>
                  <a:gd name="connsiteX7" fmla="*/ 337375 w 489394"/>
                  <a:gd name="connsiteY7" fmla="*/ 673322 h 673322"/>
                  <a:gd name="connsiteX8" fmla="*/ 129730 w 489394"/>
                  <a:gd name="connsiteY8" fmla="*/ 374142 h 673322"/>
                  <a:gd name="connsiteX9" fmla="*/ 129730 w 489394"/>
                  <a:gd name="connsiteY9" fmla="*/ 673322 h 673322"/>
                  <a:gd name="connsiteX10" fmla="*/ 95 w 489394"/>
                  <a:gd name="connsiteY10" fmla="*/ 673322 h 673322"/>
                  <a:gd name="connsiteX11" fmla="*/ 95 w 489394"/>
                  <a:gd name="connsiteY11" fmla="*/ 0 h 673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9394" h="673322">
                    <a:moveTo>
                      <a:pt x="0" y="0"/>
                    </a:moveTo>
                    <a:lnTo>
                      <a:pt x="129635" y="0"/>
                    </a:lnTo>
                    <a:lnTo>
                      <a:pt x="129635" y="232124"/>
                    </a:lnTo>
                    <a:lnTo>
                      <a:pt x="312515" y="0"/>
                    </a:lnTo>
                    <a:lnTo>
                      <a:pt x="466534" y="0"/>
                    </a:lnTo>
                    <a:lnTo>
                      <a:pt x="231267" y="300514"/>
                    </a:lnTo>
                    <a:lnTo>
                      <a:pt x="489395" y="673322"/>
                    </a:lnTo>
                    <a:lnTo>
                      <a:pt x="337375" y="673322"/>
                    </a:lnTo>
                    <a:lnTo>
                      <a:pt x="129730" y="374142"/>
                    </a:lnTo>
                    <a:lnTo>
                      <a:pt x="129730" y="673322"/>
                    </a:lnTo>
                    <a:lnTo>
                      <a:pt x="95" y="673322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14E3C930-5083-27AA-D104-070721EEEA4E}"/>
                  </a:ext>
                </a:extLst>
              </p:cNvPr>
              <p:cNvSpPr/>
              <p:nvPr/>
            </p:nvSpPr>
            <p:spPr>
              <a:xfrm>
                <a:off x="5251923" y="2055871"/>
                <a:ext cx="423576" cy="707516"/>
              </a:xfrm>
              <a:custGeom>
                <a:avLst/>
                <a:gdLst>
                  <a:gd name="connsiteX0" fmla="*/ 411861 w 423576"/>
                  <a:gd name="connsiteY0" fmla="*/ 108299 h 707516"/>
                  <a:gd name="connsiteX1" fmla="*/ 316897 w 423576"/>
                  <a:gd name="connsiteY1" fmla="*/ 192119 h 707516"/>
                  <a:gd name="connsiteX2" fmla="*/ 215075 w 423576"/>
                  <a:gd name="connsiteY2" fmla="*/ 122492 h 707516"/>
                  <a:gd name="connsiteX3" fmla="*/ 173736 w 423576"/>
                  <a:gd name="connsiteY3" fmla="*/ 136017 h 707516"/>
                  <a:gd name="connsiteX4" fmla="*/ 157639 w 423576"/>
                  <a:gd name="connsiteY4" fmla="*/ 166497 h 707516"/>
                  <a:gd name="connsiteX5" fmla="*/ 169069 w 423576"/>
                  <a:gd name="connsiteY5" fmla="*/ 198596 h 707516"/>
                  <a:gd name="connsiteX6" fmla="*/ 263081 w 423576"/>
                  <a:gd name="connsiteY6" fmla="*/ 285179 h 707516"/>
                  <a:gd name="connsiteX7" fmla="*/ 352044 w 423576"/>
                  <a:gd name="connsiteY7" fmla="*/ 362617 h 707516"/>
                  <a:gd name="connsiteX8" fmla="*/ 407289 w 423576"/>
                  <a:gd name="connsiteY8" fmla="*/ 437959 h 707516"/>
                  <a:gd name="connsiteX9" fmla="*/ 423577 w 423576"/>
                  <a:gd name="connsiteY9" fmla="*/ 516541 h 707516"/>
                  <a:gd name="connsiteX10" fmla="*/ 366236 w 423576"/>
                  <a:gd name="connsiteY10" fmla="*/ 653510 h 707516"/>
                  <a:gd name="connsiteX11" fmla="*/ 216789 w 423576"/>
                  <a:gd name="connsiteY11" fmla="*/ 707517 h 707516"/>
                  <a:gd name="connsiteX12" fmla="*/ 91440 w 423576"/>
                  <a:gd name="connsiteY12" fmla="*/ 672275 h 707516"/>
                  <a:gd name="connsiteX13" fmla="*/ 0 w 423576"/>
                  <a:gd name="connsiteY13" fmla="*/ 561404 h 707516"/>
                  <a:gd name="connsiteX14" fmla="*/ 107823 w 423576"/>
                  <a:gd name="connsiteY14" fmla="*/ 496348 h 707516"/>
                  <a:gd name="connsiteX15" fmla="*/ 219742 w 423576"/>
                  <a:gd name="connsiteY15" fmla="*/ 585692 h 707516"/>
                  <a:gd name="connsiteX16" fmla="*/ 275273 w 423576"/>
                  <a:gd name="connsiteY16" fmla="*/ 566452 h 707516"/>
                  <a:gd name="connsiteX17" fmla="*/ 297752 w 423576"/>
                  <a:gd name="connsiteY17" fmla="*/ 522065 h 707516"/>
                  <a:gd name="connsiteX18" fmla="*/ 280797 w 423576"/>
                  <a:gd name="connsiteY18" fmla="*/ 476250 h 707516"/>
                  <a:gd name="connsiteX19" fmla="*/ 206026 w 423576"/>
                  <a:gd name="connsiteY19" fmla="*/ 406146 h 707516"/>
                  <a:gd name="connsiteX20" fmla="*/ 63818 w 423576"/>
                  <a:gd name="connsiteY20" fmla="*/ 267653 h 707516"/>
                  <a:gd name="connsiteX21" fmla="*/ 31718 w 423576"/>
                  <a:gd name="connsiteY21" fmla="*/ 170307 h 707516"/>
                  <a:gd name="connsiteX22" fmla="*/ 85154 w 423576"/>
                  <a:gd name="connsiteY22" fmla="*/ 50101 h 707516"/>
                  <a:gd name="connsiteX23" fmla="*/ 216979 w 423576"/>
                  <a:gd name="connsiteY23" fmla="*/ 0 h 707516"/>
                  <a:gd name="connsiteX24" fmla="*/ 312992 w 423576"/>
                  <a:gd name="connsiteY24" fmla="*/ 23336 h 707516"/>
                  <a:gd name="connsiteX25" fmla="*/ 411766 w 423576"/>
                  <a:gd name="connsiteY25" fmla="*/ 108490 h 707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23576" h="707516">
                    <a:moveTo>
                      <a:pt x="411861" y="108299"/>
                    </a:moveTo>
                    <a:lnTo>
                      <a:pt x="316897" y="192119"/>
                    </a:lnTo>
                    <a:cubicBezTo>
                      <a:pt x="283559" y="145733"/>
                      <a:pt x="249650" y="122492"/>
                      <a:pt x="215075" y="122492"/>
                    </a:cubicBezTo>
                    <a:cubicBezTo>
                      <a:pt x="198215" y="122492"/>
                      <a:pt x="184500" y="126968"/>
                      <a:pt x="173736" y="136017"/>
                    </a:cubicBezTo>
                    <a:cubicBezTo>
                      <a:pt x="162973" y="145066"/>
                      <a:pt x="157639" y="155162"/>
                      <a:pt x="157639" y="166497"/>
                    </a:cubicBezTo>
                    <a:cubicBezTo>
                      <a:pt x="157639" y="177832"/>
                      <a:pt x="161449" y="188500"/>
                      <a:pt x="169069" y="198596"/>
                    </a:cubicBezTo>
                    <a:cubicBezTo>
                      <a:pt x="179451" y="212026"/>
                      <a:pt x="210788" y="240887"/>
                      <a:pt x="263081" y="285179"/>
                    </a:cubicBezTo>
                    <a:cubicBezTo>
                      <a:pt x="312039" y="326136"/>
                      <a:pt x="341662" y="351854"/>
                      <a:pt x="352044" y="362617"/>
                    </a:cubicBezTo>
                    <a:cubicBezTo>
                      <a:pt x="378047" y="388906"/>
                      <a:pt x="396431" y="413957"/>
                      <a:pt x="407289" y="437959"/>
                    </a:cubicBezTo>
                    <a:cubicBezTo>
                      <a:pt x="418148" y="461963"/>
                      <a:pt x="423577" y="488061"/>
                      <a:pt x="423577" y="516541"/>
                    </a:cubicBezTo>
                    <a:cubicBezTo>
                      <a:pt x="423577" y="571786"/>
                      <a:pt x="404432" y="617411"/>
                      <a:pt x="366236" y="653510"/>
                    </a:cubicBezTo>
                    <a:cubicBezTo>
                      <a:pt x="328041" y="689515"/>
                      <a:pt x="278225" y="707517"/>
                      <a:pt x="216789" y="707517"/>
                    </a:cubicBezTo>
                    <a:cubicBezTo>
                      <a:pt x="168783" y="707517"/>
                      <a:pt x="126968" y="695801"/>
                      <a:pt x="91440" y="672275"/>
                    </a:cubicBezTo>
                    <a:cubicBezTo>
                      <a:pt x="55817" y="648748"/>
                      <a:pt x="25337" y="611791"/>
                      <a:pt x="0" y="561404"/>
                    </a:cubicBezTo>
                    <a:lnTo>
                      <a:pt x="107823" y="496348"/>
                    </a:lnTo>
                    <a:cubicBezTo>
                      <a:pt x="140208" y="555879"/>
                      <a:pt x="177546" y="585692"/>
                      <a:pt x="219742" y="585692"/>
                    </a:cubicBezTo>
                    <a:cubicBezTo>
                      <a:pt x="241745" y="585692"/>
                      <a:pt x="260223" y="579311"/>
                      <a:pt x="275273" y="566452"/>
                    </a:cubicBezTo>
                    <a:cubicBezTo>
                      <a:pt x="290322" y="553593"/>
                      <a:pt x="297752" y="538829"/>
                      <a:pt x="297752" y="522065"/>
                    </a:cubicBezTo>
                    <a:cubicBezTo>
                      <a:pt x="297752" y="506825"/>
                      <a:pt x="292132" y="491490"/>
                      <a:pt x="280797" y="476250"/>
                    </a:cubicBezTo>
                    <a:cubicBezTo>
                      <a:pt x="269462" y="461010"/>
                      <a:pt x="244602" y="437674"/>
                      <a:pt x="206026" y="406146"/>
                    </a:cubicBezTo>
                    <a:cubicBezTo>
                      <a:pt x="132588" y="346329"/>
                      <a:pt x="85249" y="300133"/>
                      <a:pt x="63818" y="267653"/>
                    </a:cubicBezTo>
                    <a:cubicBezTo>
                      <a:pt x="42386" y="235172"/>
                      <a:pt x="31718" y="202692"/>
                      <a:pt x="31718" y="170307"/>
                    </a:cubicBezTo>
                    <a:cubicBezTo>
                      <a:pt x="31718" y="123634"/>
                      <a:pt x="49530" y="83534"/>
                      <a:pt x="85154" y="50101"/>
                    </a:cubicBezTo>
                    <a:cubicBezTo>
                      <a:pt x="120777" y="16669"/>
                      <a:pt x="164687" y="0"/>
                      <a:pt x="216979" y="0"/>
                    </a:cubicBezTo>
                    <a:cubicBezTo>
                      <a:pt x="250603" y="0"/>
                      <a:pt x="282607" y="7810"/>
                      <a:pt x="312992" y="23336"/>
                    </a:cubicBezTo>
                    <a:cubicBezTo>
                      <a:pt x="343376" y="38957"/>
                      <a:pt x="376333" y="67342"/>
                      <a:pt x="411766" y="10849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5312419F-4C9F-BEBF-6E65-C48459FF9598}"/>
                  </a:ext>
                </a:extLst>
              </p:cNvPr>
              <p:cNvSpPr/>
              <p:nvPr/>
            </p:nvSpPr>
            <p:spPr>
              <a:xfrm>
                <a:off x="6508366" y="2072731"/>
                <a:ext cx="489679" cy="673226"/>
              </a:xfrm>
              <a:custGeom>
                <a:avLst/>
                <a:gdLst>
                  <a:gd name="connsiteX0" fmla="*/ 0 w 489679"/>
                  <a:gd name="connsiteY0" fmla="*/ 0 h 673226"/>
                  <a:gd name="connsiteX1" fmla="*/ 135826 w 489679"/>
                  <a:gd name="connsiteY1" fmla="*/ 0 h 673226"/>
                  <a:gd name="connsiteX2" fmla="*/ 305181 w 489679"/>
                  <a:gd name="connsiteY2" fmla="*/ 19907 h 673226"/>
                  <a:gd name="connsiteX3" fmla="*/ 381381 w 489679"/>
                  <a:gd name="connsiteY3" fmla="*/ 86011 h 673226"/>
                  <a:gd name="connsiteX4" fmla="*/ 410242 w 489679"/>
                  <a:gd name="connsiteY4" fmla="*/ 195358 h 673226"/>
                  <a:gd name="connsiteX5" fmla="*/ 378428 w 489679"/>
                  <a:gd name="connsiteY5" fmla="*/ 306324 h 673226"/>
                  <a:gd name="connsiteX6" fmla="*/ 282511 w 489679"/>
                  <a:gd name="connsiteY6" fmla="*/ 373856 h 673226"/>
                  <a:gd name="connsiteX7" fmla="*/ 489680 w 489679"/>
                  <a:gd name="connsiteY7" fmla="*/ 673227 h 673226"/>
                  <a:gd name="connsiteX8" fmla="*/ 349472 w 489679"/>
                  <a:gd name="connsiteY8" fmla="*/ 673227 h 673226"/>
                  <a:gd name="connsiteX9" fmla="*/ 150400 w 489679"/>
                  <a:gd name="connsiteY9" fmla="*/ 388049 h 673226"/>
                  <a:gd name="connsiteX10" fmla="*/ 128301 w 489679"/>
                  <a:gd name="connsiteY10" fmla="*/ 388049 h 673226"/>
                  <a:gd name="connsiteX11" fmla="*/ 128301 w 489679"/>
                  <a:gd name="connsiteY11" fmla="*/ 673227 h 673226"/>
                  <a:gd name="connsiteX12" fmla="*/ 95 w 489679"/>
                  <a:gd name="connsiteY12" fmla="*/ 673227 h 673226"/>
                  <a:gd name="connsiteX13" fmla="*/ 95 w 489679"/>
                  <a:gd name="connsiteY13" fmla="*/ 0 h 673226"/>
                  <a:gd name="connsiteX14" fmla="*/ 128206 w 489679"/>
                  <a:gd name="connsiteY14" fmla="*/ 263176 h 673226"/>
                  <a:gd name="connsiteX15" fmla="*/ 178784 w 489679"/>
                  <a:gd name="connsiteY15" fmla="*/ 263176 h 673226"/>
                  <a:gd name="connsiteX16" fmla="*/ 262985 w 489679"/>
                  <a:gd name="connsiteY16" fmla="*/ 247078 h 673226"/>
                  <a:gd name="connsiteX17" fmla="*/ 286035 w 489679"/>
                  <a:gd name="connsiteY17" fmla="*/ 193834 h 673226"/>
                  <a:gd name="connsiteX18" fmla="*/ 274605 w 489679"/>
                  <a:gd name="connsiteY18" fmla="*/ 155448 h 673226"/>
                  <a:gd name="connsiteX19" fmla="*/ 244030 w 489679"/>
                  <a:gd name="connsiteY19" fmla="*/ 132016 h 673226"/>
                  <a:gd name="connsiteX20" fmla="*/ 173736 w 489679"/>
                  <a:gd name="connsiteY20" fmla="*/ 124873 h 673226"/>
                  <a:gd name="connsiteX21" fmla="*/ 128206 w 489679"/>
                  <a:gd name="connsiteY21" fmla="*/ 124873 h 673226"/>
                  <a:gd name="connsiteX22" fmla="*/ 128206 w 489679"/>
                  <a:gd name="connsiteY22" fmla="*/ 263081 h 673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9679" h="673226">
                    <a:moveTo>
                      <a:pt x="0" y="0"/>
                    </a:moveTo>
                    <a:lnTo>
                      <a:pt x="135826" y="0"/>
                    </a:lnTo>
                    <a:cubicBezTo>
                      <a:pt x="210217" y="0"/>
                      <a:pt x="273653" y="6667"/>
                      <a:pt x="305181" y="19907"/>
                    </a:cubicBezTo>
                    <a:cubicBezTo>
                      <a:pt x="336709" y="33147"/>
                      <a:pt x="362140" y="55245"/>
                      <a:pt x="381381" y="86011"/>
                    </a:cubicBezTo>
                    <a:cubicBezTo>
                      <a:pt x="400621" y="116872"/>
                      <a:pt x="410242" y="153257"/>
                      <a:pt x="410242" y="195358"/>
                    </a:cubicBezTo>
                    <a:cubicBezTo>
                      <a:pt x="410242" y="239649"/>
                      <a:pt x="399669" y="276606"/>
                      <a:pt x="378428" y="306324"/>
                    </a:cubicBezTo>
                    <a:cubicBezTo>
                      <a:pt x="357188" y="336042"/>
                      <a:pt x="325278" y="358616"/>
                      <a:pt x="282511" y="373856"/>
                    </a:cubicBezTo>
                    <a:lnTo>
                      <a:pt x="489680" y="673227"/>
                    </a:lnTo>
                    <a:lnTo>
                      <a:pt x="349472" y="673227"/>
                    </a:lnTo>
                    <a:lnTo>
                      <a:pt x="150400" y="388049"/>
                    </a:lnTo>
                    <a:lnTo>
                      <a:pt x="128301" y="388049"/>
                    </a:lnTo>
                    <a:lnTo>
                      <a:pt x="128301" y="673227"/>
                    </a:lnTo>
                    <a:lnTo>
                      <a:pt x="95" y="673227"/>
                    </a:lnTo>
                    <a:lnTo>
                      <a:pt x="95" y="0"/>
                    </a:lnTo>
                    <a:close/>
                    <a:moveTo>
                      <a:pt x="128206" y="263176"/>
                    </a:moveTo>
                    <a:lnTo>
                      <a:pt x="178784" y="263176"/>
                    </a:lnTo>
                    <a:cubicBezTo>
                      <a:pt x="219551" y="263176"/>
                      <a:pt x="247650" y="257842"/>
                      <a:pt x="262985" y="247078"/>
                    </a:cubicBezTo>
                    <a:cubicBezTo>
                      <a:pt x="278320" y="236411"/>
                      <a:pt x="286035" y="218599"/>
                      <a:pt x="286035" y="193834"/>
                    </a:cubicBezTo>
                    <a:cubicBezTo>
                      <a:pt x="286035" y="179165"/>
                      <a:pt x="282226" y="166402"/>
                      <a:pt x="274605" y="155448"/>
                    </a:cubicBezTo>
                    <a:cubicBezTo>
                      <a:pt x="266985" y="144589"/>
                      <a:pt x="256794" y="136779"/>
                      <a:pt x="244030" y="132016"/>
                    </a:cubicBezTo>
                    <a:cubicBezTo>
                      <a:pt x="231267" y="127254"/>
                      <a:pt x="207836" y="124873"/>
                      <a:pt x="173736" y="124873"/>
                    </a:cubicBezTo>
                    <a:lnTo>
                      <a:pt x="128206" y="124873"/>
                    </a:lnTo>
                    <a:lnTo>
                      <a:pt x="128206" y="263081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B64DA47A-2142-8B6D-7EFE-03C279D99D27}"/>
                  </a:ext>
                </a:extLst>
              </p:cNvPr>
              <p:cNvSpPr/>
              <p:nvPr/>
            </p:nvSpPr>
            <p:spPr>
              <a:xfrm>
                <a:off x="3107370" y="2057109"/>
                <a:ext cx="704659" cy="704659"/>
              </a:xfrm>
              <a:custGeom>
                <a:avLst/>
                <a:gdLst>
                  <a:gd name="connsiteX0" fmla="*/ 352330 w 704659"/>
                  <a:gd name="connsiteY0" fmla="*/ 0 h 704659"/>
                  <a:gd name="connsiteX1" fmla="*/ 0 w 704659"/>
                  <a:gd name="connsiteY1" fmla="*/ 352330 h 704659"/>
                  <a:gd name="connsiteX2" fmla="*/ 352330 w 704659"/>
                  <a:gd name="connsiteY2" fmla="*/ 704660 h 704659"/>
                  <a:gd name="connsiteX3" fmla="*/ 704660 w 704659"/>
                  <a:gd name="connsiteY3" fmla="*/ 352330 h 704659"/>
                  <a:gd name="connsiteX4" fmla="*/ 352330 w 704659"/>
                  <a:gd name="connsiteY4" fmla="*/ 0 h 704659"/>
                  <a:gd name="connsiteX5" fmla="*/ 353187 w 704659"/>
                  <a:gd name="connsiteY5" fmla="*/ 575501 h 704659"/>
                  <a:gd name="connsiteX6" fmla="*/ 130016 w 704659"/>
                  <a:gd name="connsiteY6" fmla="*/ 352330 h 704659"/>
                  <a:gd name="connsiteX7" fmla="*/ 353187 w 704659"/>
                  <a:gd name="connsiteY7" fmla="*/ 129159 h 704659"/>
                  <a:gd name="connsiteX8" fmla="*/ 576358 w 704659"/>
                  <a:gd name="connsiteY8" fmla="*/ 352330 h 704659"/>
                  <a:gd name="connsiteX9" fmla="*/ 353187 w 704659"/>
                  <a:gd name="connsiteY9" fmla="*/ 575501 h 704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4659" h="704659">
                    <a:moveTo>
                      <a:pt x="352330" y="0"/>
                    </a:moveTo>
                    <a:cubicBezTo>
                      <a:pt x="157734" y="0"/>
                      <a:pt x="0" y="157734"/>
                      <a:pt x="0" y="352330"/>
                    </a:cubicBezTo>
                    <a:cubicBezTo>
                      <a:pt x="0" y="546926"/>
                      <a:pt x="157734" y="704660"/>
                      <a:pt x="352330" y="704660"/>
                    </a:cubicBezTo>
                    <a:cubicBezTo>
                      <a:pt x="546926" y="704660"/>
                      <a:pt x="704660" y="546926"/>
                      <a:pt x="704660" y="352330"/>
                    </a:cubicBezTo>
                    <a:cubicBezTo>
                      <a:pt x="704660" y="157734"/>
                      <a:pt x="546926" y="0"/>
                      <a:pt x="352330" y="0"/>
                    </a:cubicBezTo>
                    <a:close/>
                    <a:moveTo>
                      <a:pt x="353187" y="575501"/>
                    </a:moveTo>
                    <a:cubicBezTo>
                      <a:pt x="229934" y="575501"/>
                      <a:pt x="130016" y="475583"/>
                      <a:pt x="130016" y="352330"/>
                    </a:cubicBezTo>
                    <a:cubicBezTo>
                      <a:pt x="130016" y="229076"/>
                      <a:pt x="229934" y="129159"/>
                      <a:pt x="353187" y="129159"/>
                    </a:cubicBezTo>
                    <a:cubicBezTo>
                      <a:pt x="476441" y="129159"/>
                      <a:pt x="576358" y="229076"/>
                      <a:pt x="576358" y="352330"/>
                    </a:cubicBezTo>
                    <a:cubicBezTo>
                      <a:pt x="576358" y="475583"/>
                      <a:pt x="476441" y="575501"/>
                      <a:pt x="353187" y="575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448958D0-0FA7-25D9-40C1-23388D9C55C1}"/>
                  </a:ext>
                </a:extLst>
              </p:cNvPr>
              <p:cNvSpPr/>
              <p:nvPr/>
            </p:nvSpPr>
            <p:spPr>
              <a:xfrm>
                <a:off x="5872763" y="2072731"/>
                <a:ext cx="409956" cy="673322"/>
              </a:xfrm>
              <a:custGeom>
                <a:avLst/>
                <a:gdLst>
                  <a:gd name="connsiteX0" fmla="*/ 393383 w 409956"/>
                  <a:gd name="connsiteY0" fmla="*/ 0 h 673322"/>
                  <a:gd name="connsiteX1" fmla="*/ 16573 w 409956"/>
                  <a:gd name="connsiteY1" fmla="*/ 0 h 673322"/>
                  <a:gd name="connsiteX2" fmla="*/ 0 w 409956"/>
                  <a:gd name="connsiteY2" fmla="*/ 0 h 673322"/>
                  <a:gd name="connsiteX3" fmla="*/ 0 w 409956"/>
                  <a:gd name="connsiteY3" fmla="*/ 126397 h 673322"/>
                  <a:gd name="connsiteX4" fmla="*/ 16573 w 409956"/>
                  <a:gd name="connsiteY4" fmla="*/ 126397 h 673322"/>
                  <a:gd name="connsiteX5" fmla="*/ 140589 w 409956"/>
                  <a:gd name="connsiteY5" fmla="*/ 126397 h 673322"/>
                  <a:gd name="connsiteX6" fmla="*/ 140589 w 409956"/>
                  <a:gd name="connsiteY6" fmla="*/ 673322 h 673322"/>
                  <a:gd name="connsiteX7" fmla="*/ 270606 w 409956"/>
                  <a:gd name="connsiteY7" fmla="*/ 673322 h 673322"/>
                  <a:gd name="connsiteX8" fmla="*/ 270606 w 409956"/>
                  <a:gd name="connsiteY8" fmla="*/ 126397 h 673322"/>
                  <a:gd name="connsiteX9" fmla="*/ 393383 w 409956"/>
                  <a:gd name="connsiteY9" fmla="*/ 126397 h 673322"/>
                  <a:gd name="connsiteX10" fmla="*/ 409956 w 409956"/>
                  <a:gd name="connsiteY10" fmla="*/ 126397 h 673322"/>
                  <a:gd name="connsiteX11" fmla="*/ 409956 w 409956"/>
                  <a:gd name="connsiteY11" fmla="*/ 0 h 673322"/>
                  <a:gd name="connsiteX12" fmla="*/ 393383 w 409956"/>
                  <a:gd name="connsiteY12" fmla="*/ 0 h 673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9956" h="673322">
                    <a:moveTo>
                      <a:pt x="393383" y="0"/>
                    </a:moveTo>
                    <a:lnTo>
                      <a:pt x="16573" y="0"/>
                    </a:lnTo>
                    <a:lnTo>
                      <a:pt x="0" y="0"/>
                    </a:lnTo>
                    <a:lnTo>
                      <a:pt x="0" y="126397"/>
                    </a:lnTo>
                    <a:lnTo>
                      <a:pt x="16573" y="126397"/>
                    </a:lnTo>
                    <a:lnTo>
                      <a:pt x="140589" y="126397"/>
                    </a:lnTo>
                    <a:lnTo>
                      <a:pt x="140589" y="673322"/>
                    </a:lnTo>
                    <a:lnTo>
                      <a:pt x="270606" y="673322"/>
                    </a:lnTo>
                    <a:lnTo>
                      <a:pt x="270606" y="126397"/>
                    </a:lnTo>
                    <a:lnTo>
                      <a:pt x="393383" y="126397"/>
                    </a:lnTo>
                    <a:lnTo>
                      <a:pt x="409956" y="126397"/>
                    </a:lnTo>
                    <a:lnTo>
                      <a:pt x="409956" y="0"/>
                    </a:lnTo>
                    <a:lnTo>
                      <a:pt x="39338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B0F48CE2-959B-A2BF-BE57-D2D7FB40F22E}"/>
                  </a:ext>
                </a:extLst>
              </p:cNvPr>
              <p:cNvSpPr/>
              <p:nvPr/>
            </p:nvSpPr>
            <p:spPr>
              <a:xfrm>
                <a:off x="7855487" y="2057109"/>
                <a:ext cx="195281" cy="190311"/>
              </a:xfrm>
              <a:custGeom>
                <a:avLst/>
                <a:gdLst>
                  <a:gd name="connsiteX0" fmla="*/ 24765 w 168401"/>
                  <a:gd name="connsiteY0" fmla="*/ 23622 h 164115"/>
                  <a:gd name="connsiteX1" fmla="*/ 84297 w 168401"/>
                  <a:gd name="connsiteY1" fmla="*/ 0 h 164115"/>
                  <a:gd name="connsiteX2" fmla="*/ 143828 w 168401"/>
                  <a:gd name="connsiteY2" fmla="*/ 23622 h 164115"/>
                  <a:gd name="connsiteX3" fmla="*/ 168402 w 168401"/>
                  <a:gd name="connsiteY3" fmla="*/ 82201 h 164115"/>
                  <a:gd name="connsiteX4" fmla="*/ 143637 w 168401"/>
                  <a:gd name="connsiteY4" fmla="*/ 140494 h 164115"/>
                  <a:gd name="connsiteX5" fmla="*/ 84201 w 168401"/>
                  <a:gd name="connsiteY5" fmla="*/ 164116 h 164115"/>
                  <a:gd name="connsiteX6" fmla="*/ 24765 w 168401"/>
                  <a:gd name="connsiteY6" fmla="*/ 140494 h 164115"/>
                  <a:gd name="connsiteX7" fmla="*/ 0 w 168401"/>
                  <a:gd name="connsiteY7" fmla="*/ 82201 h 164115"/>
                  <a:gd name="connsiteX8" fmla="*/ 24575 w 168401"/>
                  <a:gd name="connsiteY8" fmla="*/ 23622 h 164115"/>
                  <a:gd name="connsiteX9" fmla="*/ 42767 w 168401"/>
                  <a:gd name="connsiteY9" fmla="*/ 123825 h 164115"/>
                  <a:gd name="connsiteX10" fmla="*/ 84391 w 168401"/>
                  <a:gd name="connsiteY10" fmla="*/ 140970 h 164115"/>
                  <a:gd name="connsiteX11" fmla="*/ 126111 w 168401"/>
                  <a:gd name="connsiteY11" fmla="*/ 123825 h 164115"/>
                  <a:gd name="connsiteX12" fmla="*/ 143733 w 168401"/>
                  <a:gd name="connsiteY12" fmla="*/ 82201 h 164115"/>
                  <a:gd name="connsiteX13" fmla="*/ 126111 w 168401"/>
                  <a:gd name="connsiteY13" fmla="*/ 40481 h 164115"/>
                  <a:gd name="connsiteX14" fmla="*/ 84391 w 168401"/>
                  <a:gd name="connsiteY14" fmla="*/ 23146 h 164115"/>
                  <a:gd name="connsiteX15" fmla="*/ 42767 w 168401"/>
                  <a:gd name="connsiteY15" fmla="*/ 40481 h 164115"/>
                  <a:gd name="connsiteX16" fmla="*/ 25241 w 168401"/>
                  <a:gd name="connsiteY16" fmla="*/ 82201 h 164115"/>
                  <a:gd name="connsiteX17" fmla="*/ 42767 w 168401"/>
                  <a:gd name="connsiteY17" fmla="*/ 123825 h 164115"/>
                  <a:gd name="connsiteX18" fmla="*/ 116014 w 168401"/>
                  <a:gd name="connsiteY18" fmla="*/ 71342 h 164115"/>
                  <a:gd name="connsiteX19" fmla="*/ 104490 w 168401"/>
                  <a:gd name="connsiteY19" fmla="*/ 90773 h 164115"/>
                  <a:gd name="connsiteX20" fmla="*/ 119349 w 168401"/>
                  <a:gd name="connsiteY20" fmla="*/ 113252 h 164115"/>
                  <a:gd name="connsiteX21" fmla="*/ 96203 w 168401"/>
                  <a:gd name="connsiteY21" fmla="*/ 113252 h 164115"/>
                  <a:gd name="connsiteX22" fmla="*/ 84963 w 168401"/>
                  <a:gd name="connsiteY22" fmla="*/ 95059 h 164115"/>
                  <a:gd name="connsiteX23" fmla="*/ 76676 w 168401"/>
                  <a:gd name="connsiteY23" fmla="*/ 95059 h 164115"/>
                  <a:gd name="connsiteX24" fmla="*/ 76676 w 168401"/>
                  <a:gd name="connsiteY24" fmla="*/ 113252 h 164115"/>
                  <a:gd name="connsiteX25" fmla="*/ 57531 w 168401"/>
                  <a:gd name="connsiteY25" fmla="*/ 113252 h 164115"/>
                  <a:gd name="connsiteX26" fmla="*/ 57531 w 168401"/>
                  <a:gd name="connsiteY26" fmla="*/ 46577 h 164115"/>
                  <a:gd name="connsiteX27" fmla="*/ 87249 w 168401"/>
                  <a:gd name="connsiteY27" fmla="*/ 46577 h 164115"/>
                  <a:gd name="connsiteX28" fmla="*/ 108204 w 168401"/>
                  <a:gd name="connsiteY28" fmla="*/ 53340 h 164115"/>
                  <a:gd name="connsiteX29" fmla="*/ 115919 w 168401"/>
                  <a:gd name="connsiteY29" fmla="*/ 71342 h 164115"/>
                  <a:gd name="connsiteX30" fmla="*/ 76771 w 168401"/>
                  <a:gd name="connsiteY30" fmla="*/ 78962 h 164115"/>
                  <a:gd name="connsiteX31" fmla="*/ 86963 w 168401"/>
                  <a:gd name="connsiteY31" fmla="*/ 78962 h 164115"/>
                  <a:gd name="connsiteX32" fmla="*/ 96203 w 168401"/>
                  <a:gd name="connsiteY32" fmla="*/ 71056 h 164115"/>
                  <a:gd name="connsiteX33" fmla="*/ 86963 w 168401"/>
                  <a:gd name="connsiteY33" fmla="*/ 63437 h 164115"/>
                  <a:gd name="connsiteX34" fmla="*/ 76771 w 168401"/>
                  <a:gd name="connsiteY34" fmla="*/ 63437 h 164115"/>
                  <a:gd name="connsiteX35" fmla="*/ 76771 w 168401"/>
                  <a:gd name="connsiteY35" fmla="*/ 78962 h 16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8401" h="164115">
                    <a:moveTo>
                      <a:pt x="24765" y="23622"/>
                    </a:moveTo>
                    <a:cubicBezTo>
                      <a:pt x="41148" y="7906"/>
                      <a:pt x="61056" y="0"/>
                      <a:pt x="84297" y="0"/>
                    </a:cubicBezTo>
                    <a:cubicBezTo>
                      <a:pt x="107537" y="0"/>
                      <a:pt x="127445" y="7906"/>
                      <a:pt x="143828" y="23622"/>
                    </a:cubicBezTo>
                    <a:cubicBezTo>
                      <a:pt x="160211" y="39338"/>
                      <a:pt x="168402" y="58864"/>
                      <a:pt x="168402" y="82201"/>
                    </a:cubicBezTo>
                    <a:cubicBezTo>
                      <a:pt x="168402" y="105537"/>
                      <a:pt x="160115" y="124682"/>
                      <a:pt x="143637" y="140494"/>
                    </a:cubicBezTo>
                    <a:cubicBezTo>
                      <a:pt x="127159" y="156210"/>
                      <a:pt x="107347" y="164116"/>
                      <a:pt x="84201" y="164116"/>
                    </a:cubicBezTo>
                    <a:cubicBezTo>
                      <a:pt x="61056" y="164116"/>
                      <a:pt x="41339" y="156210"/>
                      <a:pt x="24765" y="140494"/>
                    </a:cubicBezTo>
                    <a:cubicBezTo>
                      <a:pt x="8287" y="124777"/>
                      <a:pt x="0" y="105346"/>
                      <a:pt x="0" y="82201"/>
                    </a:cubicBezTo>
                    <a:cubicBezTo>
                      <a:pt x="0" y="59055"/>
                      <a:pt x="8191" y="39338"/>
                      <a:pt x="24575" y="23622"/>
                    </a:cubicBezTo>
                    <a:close/>
                    <a:moveTo>
                      <a:pt x="42767" y="123825"/>
                    </a:moveTo>
                    <a:cubicBezTo>
                      <a:pt x="54388" y="135255"/>
                      <a:pt x="68294" y="140970"/>
                      <a:pt x="84391" y="140970"/>
                    </a:cubicBezTo>
                    <a:cubicBezTo>
                      <a:pt x="100489" y="140970"/>
                      <a:pt x="114395" y="135255"/>
                      <a:pt x="126111" y="123825"/>
                    </a:cubicBezTo>
                    <a:cubicBezTo>
                      <a:pt x="137922" y="112395"/>
                      <a:pt x="143733" y="98489"/>
                      <a:pt x="143733" y="82201"/>
                    </a:cubicBezTo>
                    <a:cubicBezTo>
                      <a:pt x="143733" y="65913"/>
                      <a:pt x="137827" y="52006"/>
                      <a:pt x="126111" y="40481"/>
                    </a:cubicBezTo>
                    <a:cubicBezTo>
                      <a:pt x="114300" y="28956"/>
                      <a:pt x="100393" y="23146"/>
                      <a:pt x="84391" y="23146"/>
                    </a:cubicBezTo>
                    <a:cubicBezTo>
                      <a:pt x="68389" y="23146"/>
                      <a:pt x="54483" y="28956"/>
                      <a:pt x="42767" y="40481"/>
                    </a:cubicBezTo>
                    <a:cubicBezTo>
                      <a:pt x="31147" y="52006"/>
                      <a:pt x="25241" y="65913"/>
                      <a:pt x="25241" y="82201"/>
                    </a:cubicBezTo>
                    <a:cubicBezTo>
                      <a:pt x="25241" y="98489"/>
                      <a:pt x="31052" y="112300"/>
                      <a:pt x="42767" y="123825"/>
                    </a:cubicBezTo>
                    <a:close/>
                    <a:moveTo>
                      <a:pt x="116014" y="71342"/>
                    </a:moveTo>
                    <a:cubicBezTo>
                      <a:pt x="116014" y="79915"/>
                      <a:pt x="112205" y="86392"/>
                      <a:pt x="104490" y="90773"/>
                    </a:cubicBezTo>
                    <a:lnTo>
                      <a:pt x="119349" y="113252"/>
                    </a:lnTo>
                    <a:lnTo>
                      <a:pt x="96203" y="113252"/>
                    </a:lnTo>
                    <a:lnTo>
                      <a:pt x="84963" y="95059"/>
                    </a:lnTo>
                    <a:lnTo>
                      <a:pt x="76676" y="95059"/>
                    </a:lnTo>
                    <a:lnTo>
                      <a:pt x="76676" y="113252"/>
                    </a:lnTo>
                    <a:lnTo>
                      <a:pt x="57531" y="113252"/>
                    </a:lnTo>
                    <a:lnTo>
                      <a:pt x="57531" y="46577"/>
                    </a:lnTo>
                    <a:lnTo>
                      <a:pt x="87249" y="46577"/>
                    </a:lnTo>
                    <a:cubicBezTo>
                      <a:pt x="96012" y="46577"/>
                      <a:pt x="103061" y="48863"/>
                      <a:pt x="108204" y="53340"/>
                    </a:cubicBezTo>
                    <a:cubicBezTo>
                      <a:pt x="113348" y="57817"/>
                      <a:pt x="115919" y="63817"/>
                      <a:pt x="115919" y="71342"/>
                    </a:cubicBezTo>
                    <a:close/>
                    <a:moveTo>
                      <a:pt x="76771" y="78962"/>
                    </a:moveTo>
                    <a:lnTo>
                      <a:pt x="86963" y="78962"/>
                    </a:lnTo>
                    <a:cubicBezTo>
                      <a:pt x="93155" y="78962"/>
                      <a:pt x="96203" y="76295"/>
                      <a:pt x="96203" y="71056"/>
                    </a:cubicBezTo>
                    <a:cubicBezTo>
                      <a:pt x="96203" y="65818"/>
                      <a:pt x="93155" y="63437"/>
                      <a:pt x="86963" y="63437"/>
                    </a:cubicBezTo>
                    <a:lnTo>
                      <a:pt x="76771" y="63437"/>
                    </a:lnTo>
                    <a:lnTo>
                      <a:pt x="76771" y="7896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80" name="그래픽 20">
                <a:extLst>
                  <a:ext uri="{FF2B5EF4-FFF2-40B4-BE49-F238E27FC236}">
                    <a16:creationId xmlns:a16="http://schemas.microsoft.com/office/drawing/2014/main" id="{BA3D749A-4DAE-52CC-7F46-2407C939845A}"/>
                  </a:ext>
                </a:extLst>
              </p:cNvPr>
              <p:cNvGrpSpPr/>
              <p:nvPr/>
            </p:nvGrpSpPr>
            <p:grpSpPr>
              <a:xfrm>
                <a:off x="910428" y="1736992"/>
                <a:ext cx="1851559" cy="1347004"/>
                <a:chOff x="910428" y="1736992"/>
                <a:chExt cx="1851559" cy="1347004"/>
              </a:xfrm>
              <a:solidFill>
                <a:schemeClr val="bg1"/>
              </a:solidFill>
            </p:grpSpPr>
            <p:sp>
              <p:nvSpPr>
                <p:cNvPr id="81" name="자유형: 도형 80">
                  <a:extLst>
                    <a:ext uri="{FF2B5EF4-FFF2-40B4-BE49-F238E27FC236}">
                      <a16:creationId xmlns:a16="http://schemas.microsoft.com/office/drawing/2014/main" id="{C1F9B5CD-9EE4-9272-D5B0-F5DCC6B3B7C0}"/>
                    </a:ext>
                  </a:extLst>
                </p:cNvPr>
                <p:cNvSpPr/>
                <p:nvPr/>
              </p:nvSpPr>
              <p:spPr>
                <a:xfrm>
                  <a:off x="910428" y="2438423"/>
                  <a:ext cx="1078596" cy="645573"/>
                </a:xfrm>
                <a:custGeom>
                  <a:avLst/>
                  <a:gdLst>
                    <a:gd name="connsiteX0" fmla="*/ 628079 w 1078596"/>
                    <a:gd name="connsiteY0" fmla="*/ 239907 h 645573"/>
                    <a:gd name="connsiteX1" fmla="*/ 8573 w 1078596"/>
                    <a:gd name="connsiteY1" fmla="*/ 173899 h 645573"/>
                    <a:gd name="connsiteX2" fmla="*/ 8287 w 1078596"/>
                    <a:gd name="connsiteY2" fmla="*/ 97318 h 645573"/>
                    <a:gd name="connsiteX3" fmla="*/ 670560 w 1078596"/>
                    <a:gd name="connsiteY3" fmla="*/ 284770 h 645573"/>
                    <a:gd name="connsiteX4" fmla="*/ 935736 w 1078596"/>
                    <a:gd name="connsiteY4" fmla="*/ 575854 h 645573"/>
                    <a:gd name="connsiteX5" fmla="*/ 1078230 w 1078596"/>
                    <a:gd name="connsiteY5" fmla="*/ 476032 h 645573"/>
                    <a:gd name="connsiteX6" fmla="*/ 1045655 w 1078596"/>
                    <a:gd name="connsiteY6" fmla="*/ 128750 h 645573"/>
                    <a:gd name="connsiteX7" fmla="*/ 628174 w 1078596"/>
                    <a:gd name="connsiteY7" fmla="*/ 239812 h 645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596" h="645573">
                      <a:moveTo>
                        <a:pt x="628079" y="239907"/>
                      </a:moveTo>
                      <a:cubicBezTo>
                        <a:pt x="628079" y="239907"/>
                        <a:pt x="91916" y="346873"/>
                        <a:pt x="8573" y="173899"/>
                      </a:cubicBezTo>
                      <a:cubicBezTo>
                        <a:pt x="-2953" y="149896"/>
                        <a:pt x="-2667" y="121607"/>
                        <a:pt x="8287" y="97318"/>
                      </a:cubicBezTo>
                      <a:cubicBezTo>
                        <a:pt x="47339" y="10259"/>
                        <a:pt x="210788" y="-136807"/>
                        <a:pt x="670560" y="284770"/>
                      </a:cubicBezTo>
                      <a:lnTo>
                        <a:pt x="935736" y="575854"/>
                      </a:lnTo>
                      <a:cubicBezTo>
                        <a:pt x="935736" y="575854"/>
                        <a:pt x="1086993" y="786261"/>
                        <a:pt x="1078230" y="476032"/>
                      </a:cubicBezTo>
                      <a:cubicBezTo>
                        <a:pt x="1069467" y="165803"/>
                        <a:pt x="1045655" y="128750"/>
                        <a:pt x="1045655" y="128750"/>
                      </a:cubicBezTo>
                      <a:lnTo>
                        <a:pt x="628174" y="2398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2" name="자유형: 도형 81">
                  <a:extLst>
                    <a:ext uri="{FF2B5EF4-FFF2-40B4-BE49-F238E27FC236}">
                      <a16:creationId xmlns:a16="http://schemas.microsoft.com/office/drawing/2014/main" id="{F0C28A69-0B7D-2EBA-0C71-8F71D5258FA0}"/>
                    </a:ext>
                  </a:extLst>
                </p:cNvPr>
                <p:cNvSpPr/>
                <p:nvPr/>
              </p:nvSpPr>
              <p:spPr>
                <a:xfrm>
                  <a:off x="1881589" y="1736992"/>
                  <a:ext cx="880399" cy="957799"/>
                </a:xfrm>
                <a:custGeom>
                  <a:avLst/>
                  <a:gdLst>
                    <a:gd name="connsiteX0" fmla="*/ 486832 w 880399"/>
                    <a:gd name="connsiteY0" fmla="*/ 756172 h 957799"/>
                    <a:gd name="connsiteX1" fmla="*/ 74399 w 880399"/>
                    <a:gd name="connsiteY1" fmla="*/ 830181 h 957799"/>
                    <a:gd name="connsiteX2" fmla="*/ 2962 w 880399"/>
                    <a:gd name="connsiteY2" fmla="*/ 239060 h 957799"/>
                    <a:gd name="connsiteX3" fmla="*/ 174697 w 880399"/>
                    <a:gd name="connsiteY3" fmla="*/ 119045 h 957799"/>
                    <a:gd name="connsiteX4" fmla="*/ 497309 w 880399"/>
                    <a:gd name="connsiteY4" fmla="*/ 784176 h 957799"/>
                    <a:gd name="connsiteX5" fmla="*/ 804871 w 880399"/>
                    <a:gd name="connsiteY5" fmla="*/ 955245 h 957799"/>
                    <a:gd name="connsiteX6" fmla="*/ 844972 w 880399"/>
                    <a:gd name="connsiteY6" fmla="*/ 844564 h 957799"/>
                    <a:gd name="connsiteX7" fmla="*/ 486832 w 880399"/>
                    <a:gd name="connsiteY7" fmla="*/ 756077 h 957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399" h="957799">
                      <a:moveTo>
                        <a:pt x="486832" y="756172"/>
                      </a:moveTo>
                      <a:lnTo>
                        <a:pt x="74399" y="830181"/>
                      </a:lnTo>
                      <a:cubicBezTo>
                        <a:pt x="74399" y="830181"/>
                        <a:pt x="10486" y="383364"/>
                        <a:pt x="2962" y="239060"/>
                      </a:cubicBezTo>
                      <a:cubicBezTo>
                        <a:pt x="-4563" y="94756"/>
                        <a:pt x="-12088" y="-146512"/>
                        <a:pt x="174697" y="119045"/>
                      </a:cubicBezTo>
                      <a:cubicBezTo>
                        <a:pt x="361483" y="384602"/>
                        <a:pt x="485593" y="761220"/>
                        <a:pt x="497309" y="784176"/>
                      </a:cubicBezTo>
                      <a:cubicBezTo>
                        <a:pt x="509025" y="807131"/>
                        <a:pt x="614371" y="980772"/>
                        <a:pt x="804871" y="955245"/>
                      </a:cubicBezTo>
                      <a:cubicBezTo>
                        <a:pt x="804871" y="955245"/>
                        <a:pt x="943651" y="938195"/>
                        <a:pt x="844972" y="844564"/>
                      </a:cubicBezTo>
                      <a:cubicBezTo>
                        <a:pt x="746388" y="750933"/>
                        <a:pt x="651900" y="745790"/>
                        <a:pt x="486832" y="756077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4741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1B9D85E6-9F9E-ADBF-0A35-67FC109BFA95}"/>
              </a:ext>
            </a:extLst>
          </p:cNvPr>
          <p:cNvSpPr txBox="1">
            <a:spLocks/>
          </p:cNvSpPr>
          <p:nvPr/>
        </p:nvSpPr>
        <p:spPr>
          <a:xfrm>
            <a:off x="587375" y="623900"/>
            <a:ext cx="3513782" cy="4431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1139ED">
                    <a:lumMod val="60000"/>
                    <a:lumOff val="40000"/>
                  </a:srgbClr>
                </a:solidFill>
                <a:effectLst/>
                <a:uLnTx/>
                <a:uFillTx/>
                <a:latin typeface="Pretendard ExtraBold"/>
                <a:ea typeface="Pretendard ExtraBold"/>
                <a:cs typeface="+mj-cs"/>
              </a:rPr>
              <a:t>Table of </a:t>
            </a:r>
            <a:r>
              <a:rPr kumimoji="0" lang="en-US" altLang="ko-KR" sz="3200" b="0" i="0" u="none" strike="noStrike" kern="1200" cap="none" spc="0" normalizeH="0" baseline="0" noProof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1139ED">
                    <a:lumMod val="60000"/>
                    <a:lumOff val="40000"/>
                  </a:srgbClr>
                </a:solidFill>
                <a:effectLst/>
                <a:uLnTx/>
                <a:uFillTx/>
                <a:latin typeface="Pretendard ExtraBold"/>
                <a:ea typeface="Pretendard ExtraBold"/>
                <a:cs typeface="+mj-cs"/>
              </a:rPr>
              <a:t>Contents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4E1A853-78BB-166E-DF46-A5211D1A57F9}"/>
              </a:ext>
            </a:extLst>
          </p:cNvPr>
          <p:cNvGrpSpPr/>
          <p:nvPr/>
        </p:nvGrpSpPr>
        <p:grpSpPr>
          <a:xfrm>
            <a:off x="587375" y="2801626"/>
            <a:ext cx="4975225" cy="3351603"/>
            <a:chOff x="587375" y="2969577"/>
            <a:chExt cx="4975225" cy="335160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FF21723-4EB4-44D4-A783-D09FDD13CB1F}"/>
                </a:ext>
              </a:extLst>
            </p:cNvPr>
            <p:cNvSpPr txBox="1"/>
            <p:nvPr/>
          </p:nvSpPr>
          <p:spPr>
            <a:xfrm>
              <a:off x="587375" y="2969577"/>
              <a:ext cx="1311307" cy="369332"/>
            </a:xfrm>
            <a:prstGeom prst="rect">
              <a:avLst/>
            </a:prstGeom>
            <a:noFill/>
          </p:spPr>
          <p:txBody>
            <a:bodyPr wrap="none" lIns="0" tIns="0" rIns="108000" bIns="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400" b="1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Pretendard"/>
                  <a:ea typeface="Pretendard"/>
                </a:rPr>
                <a:t>1</a:t>
              </a:r>
              <a:r>
                <a:rPr kumimoji="0" lang="en-US" altLang="ko-KR" sz="2400" b="1" i="0" u="none" strike="noStrike" kern="1200" cap="none" spc="0" normalizeH="0" baseline="0" noProof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Pretendard"/>
                  <a:ea typeface="Pretendard"/>
                  <a:cs typeface="+mn-cs"/>
                </a:rPr>
                <a:t>. Needs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015E585-0938-D381-99D4-4E87F225B2D8}"/>
                </a:ext>
              </a:extLst>
            </p:cNvPr>
            <p:cNvSpPr txBox="1"/>
            <p:nvPr/>
          </p:nvSpPr>
          <p:spPr>
            <a:xfrm>
              <a:off x="940266" y="3503915"/>
              <a:ext cx="4603284" cy="5970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61950" marR="0" lvl="0" indent="-361950" algn="l" defTabSz="914400" rtl="0" eaLnBrk="1" fontAlgn="auto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6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1139ED">
                      <a:lumMod val="60000"/>
                      <a:lumOff val="40000"/>
                    </a:srgbClr>
                  </a:solidFill>
                  <a:latin typeface="Pretendard"/>
                  <a:ea typeface="Pretendard"/>
                </a:rPr>
                <a:t>1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1139E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Pretendard"/>
                  <a:ea typeface="Pretendard"/>
                  <a:cs typeface="+mn-cs"/>
                </a:rPr>
                <a:t>.1 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Pretendard"/>
                  <a:ea typeface="Pretendard"/>
                  <a:cs typeface="+mn-cs"/>
                </a:rPr>
                <a:t> 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Pretendard"/>
                  <a:ea typeface="Pretendard"/>
                  <a:cs typeface="+mn-cs"/>
                </a:rPr>
                <a:t>배포 최적화</a:t>
              </a:r>
              <a:endParaRPr kumimoji="0" lang="en-US" altLang="ko-KR" sz="1600" b="0" i="0" u="none" strike="noStrike" kern="1200" cap="none" spc="0" normalizeH="0" baseline="0" noProof="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retendard"/>
                <a:ea typeface="Pretendard"/>
                <a:cs typeface="+mn-cs"/>
              </a:endParaRPr>
            </a:p>
            <a:p>
              <a:pPr marL="361950" marR="0" lvl="0" indent="-361950" algn="l" defTabSz="914400" rtl="0" eaLnBrk="1" fontAlgn="auto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6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1139ED">
                      <a:lumMod val="60000"/>
                      <a:lumOff val="40000"/>
                    </a:srgbClr>
                  </a:solidFill>
                  <a:latin typeface="Pretendard"/>
                  <a:ea typeface="Pretendard"/>
                </a:rPr>
                <a:t>1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1139E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Pretendard"/>
                  <a:ea typeface="Pretendard"/>
                  <a:cs typeface="+mn-cs"/>
                </a:rPr>
                <a:t>.2  </a:t>
              </a:r>
              <a:r>
                <a:rPr lang="ko-KR" altLang="en-US" sz="16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Pretendard"/>
                  <a:ea typeface="Pretendard"/>
                </a:rPr>
                <a:t>효율성</a:t>
              </a:r>
              <a:endParaRPr kumimoji="0" lang="en-US" altLang="ko-KR" sz="1600" b="0" i="0" u="none" strike="noStrike" kern="1200" cap="none" spc="0" normalizeH="0" baseline="0" noProof="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retendard"/>
                <a:ea typeface="Pretendard"/>
                <a:cs typeface="+mn-cs"/>
              </a:endParaRP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ED8E2E05-0E9D-730F-0194-C88744EA8D15}"/>
                </a:ext>
              </a:extLst>
            </p:cNvPr>
            <p:cNvGrpSpPr/>
            <p:nvPr/>
          </p:nvGrpSpPr>
          <p:grpSpPr>
            <a:xfrm>
              <a:off x="587375" y="4438781"/>
              <a:ext cx="4975225" cy="1882399"/>
              <a:chOff x="6480175" y="1932927"/>
              <a:chExt cx="4975225" cy="188239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C82CF4-FB5A-5BA8-7C9C-AAB49B8B6C27}"/>
                  </a:ext>
                </a:extLst>
              </p:cNvPr>
              <p:cNvSpPr txBox="1"/>
              <p:nvPr/>
            </p:nvSpPr>
            <p:spPr>
              <a:xfrm>
                <a:off x="6480175" y="1932927"/>
                <a:ext cx="4825089" cy="369332"/>
              </a:xfrm>
              <a:prstGeom prst="rect">
                <a:avLst/>
              </a:prstGeom>
              <a:noFill/>
            </p:spPr>
            <p:txBody>
              <a:bodyPr wrap="none" lIns="0" tIns="0" rIns="10800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latin typeface="Pretendard"/>
                    <a:ea typeface="Pretendard"/>
                  </a:rPr>
                  <a:t>2</a:t>
                </a:r>
                <a:r>
                  <a:rPr kumimoji="0" lang="en-US" altLang="ko-KR" sz="2400" b="1" i="0" u="none" strike="noStrike" kern="1200" cap="none" spc="0" normalizeH="0" baseline="0" noProof="0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retendard"/>
                    <a:ea typeface="Pretendard"/>
                    <a:cs typeface="+mn-cs"/>
                  </a:rPr>
                  <a:t>. How We Addressed the Needs 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31934C-9BAC-5B49-14EC-C41803100391}"/>
                  </a:ext>
                </a:extLst>
              </p:cNvPr>
              <p:cNvSpPr txBox="1"/>
              <p:nvPr/>
            </p:nvSpPr>
            <p:spPr>
              <a:xfrm>
                <a:off x="6852116" y="2467265"/>
                <a:ext cx="4603284" cy="13480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600" dirty="0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solidFill>
                      <a:srgbClr val="1139ED">
                        <a:lumMod val="60000"/>
                        <a:lumOff val="40000"/>
                      </a:srgbClr>
                    </a:solidFill>
                    <a:latin typeface="Pretendard"/>
                    <a:ea typeface="Pretendard"/>
                  </a:rPr>
                  <a:t>2</a:t>
                </a:r>
                <a:r>
                  <a:rPr kumimoji="0" lang="en-US" altLang="ko-KR" sz="1600" b="0" i="0" u="none" strike="noStrike" kern="1200" cap="none" spc="0" normalizeH="0" baseline="0" noProof="0" dirty="0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solidFill>
                      <a:srgbClr val="1139E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Pretendard"/>
                    <a:ea typeface="Pretendard"/>
                    <a:cs typeface="+mn-cs"/>
                  </a:rPr>
                  <a:t>.1 </a:t>
                </a:r>
                <a:r>
                  <a:rPr lang="ko-KR" altLang="en-US" sz="1600" dirty="0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latin typeface="Pretendard"/>
                    <a:ea typeface="Pretendard"/>
                  </a:rPr>
                  <a:t> 오케스트로 자동화</a:t>
                </a:r>
                <a:r>
                  <a:rPr kumimoji="0" lang="en-US" altLang="ko-KR" sz="1600" b="0" i="0" u="none" strike="noStrike" kern="1200" cap="none" spc="0" normalizeH="0" baseline="0" noProof="0" dirty="0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retendard"/>
                    <a:ea typeface="Pretendard"/>
                    <a:cs typeface="+mn-cs"/>
                  </a:rPr>
                  <a:t>, Contra-PAM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600" dirty="0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solidFill>
                      <a:srgbClr val="1139ED">
                        <a:lumMod val="60000"/>
                        <a:lumOff val="40000"/>
                      </a:srgbClr>
                    </a:solidFill>
                    <a:latin typeface="Pretendard"/>
                    <a:ea typeface="Pretendard"/>
                  </a:rPr>
                  <a:t>2</a:t>
                </a:r>
                <a:r>
                  <a:rPr kumimoji="0" lang="en-US" altLang="ko-KR" sz="1600" b="0" i="0" u="none" strike="noStrike" kern="1200" cap="none" spc="0" normalizeH="0" baseline="0" noProof="0" dirty="0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solidFill>
                      <a:srgbClr val="1139E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Pretendard"/>
                    <a:ea typeface="Pretendard"/>
                    <a:cs typeface="+mn-cs"/>
                  </a:rPr>
                  <a:t>.2 </a:t>
                </a:r>
                <a:r>
                  <a:rPr kumimoji="0" lang="en-US" altLang="ko-KR" sz="1600" b="0" i="0" u="none" strike="noStrike" kern="1200" cap="none" spc="0" normalizeH="0" baseline="0" noProof="0" dirty="0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retendard"/>
                    <a:ea typeface="Pretendard"/>
                    <a:cs typeface="+mn-cs"/>
                  </a:rPr>
                  <a:t> </a:t>
                </a:r>
                <a:r>
                  <a:rPr kumimoji="0" lang="ko-KR" altLang="en-US" sz="1600" b="0" i="0" u="none" strike="noStrike" kern="1200" cap="none" spc="0" normalizeH="0" baseline="0" noProof="0" dirty="0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retendard"/>
                    <a:ea typeface="Pretendard"/>
                    <a:cs typeface="+mn-cs"/>
                  </a:rPr>
                  <a:t>배포 자동화</a:t>
                </a:r>
                <a:endParaRPr kumimoji="0" lang="en-US" altLang="ko-KR" sz="1600" b="0" i="0" u="none" strike="noStrike" kern="1200" cap="none" spc="0" normalizeH="0" baseline="0" noProof="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Pretendard"/>
                  <a:ea typeface="Pretendard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600" dirty="0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solidFill>
                      <a:srgbClr val="1139ED">
                        <a:lumMod val="60000"/>
                        <a:lumOff val="40000"/>
                      </a:srgbClr>
                    </a:solidFill>
                    <a:latin typeface="Pretendard"/>
                    <a:ea typeface="Pretendard"/>
                  </a:rPr>
                  <a:t>2</a:t>
                </a:r>
                <a:r>
                  <a:rPr kumimoji="0" lang="en-US" altLang="ko-KR" sz="1600" b="0" i="0" u="none" strike="noStrike" kern="1200" cap="none" spc="0" normalizeH="0" baseline="0" noProof="0" dirty="0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solidFill>
                      <a:srgbClr val="1139E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Pretendard"/>
                    <a:ea typeface="Pretendard"/>
                    <a:cs typeface="+mn-cs"/>
                  </a:rPr>
                  <a:t>.3 </a:t>
                </a:r>
                <a:r>
                  <a:rPr kumimoji="0" lang="en-US" altLang="ko-KR" sz="1600" b="0" i="0" u="none" strike="noStrike" kern="1200" cap="none" spc="0" normalizeH="0" baseline="0" noProof="0" dirty="0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retendard"/>
                    <a:ea typeface="Pretendard"/>
                    <a:cs typeface="+mn-cs"/>
                  </a:rPr>
                  <a:t> </a:t>
                </a:r>
                <a:r>
                  <a:rPr kumimoji="0" lang="ko-KR" altLang="en-US" sz="1600" b="0" i="0" u="none" strike="noStrike" kern="1200" cap="none" spc="0" normalizeH="0" baseline="0" noProof="0" dirty="0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retendard"/>
                    <a:ea typeface="Pretendard"/>
                    <a:cs typeface="+mn-cs"/>
                  </a:rPr>
                  <a:t>운영 자동화</a:t>
                </a:r>
                <a:endParaRPr lang="en-US" altLang="ko-KR" sz="16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Pretendard"/>
                  <a:ea typeface="Pretendard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600" dirty="0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solidFill>
                      <a:srgbClr val="1139ED">
                        <a:lumMod val="60000"/>
                        <a:lumOff val="40000"/>
                      </a:srgbClr>
                    </a:solidFill>
                    <a:latin typeface="Pretendard"/>
                    <a:ea typeface="Pretendard"/>
                  </a:rPr>
                  <a:t>2</a:t>
                </a:r>
                <a:r>
                  <a:rPr kumimoji="0" lang="en-US" altLang="ko-KR" sz="1600" b="0" i="0" u="none" strike="noStrike" kern="1200" cap="none" spc="0" normalizeH="0" baseline="0" noProof="0" dirty="0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solidFill>
                      <a:srgbClr val="1139E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Pretendard"/>
                    <a:ea typeface="Pretendard"/>
                    <a:cs typeface="+mn-cs"/>
                  </a:rPr>
                  <a:t>.4 </a:t>
                </a:r>
                <a:r>
                  <a:rPr kumimoji="0" lang="en-US" altLang="ko-KR" sz="1600" b="0" i="0" u="none" strike="noStrike" kern="1200" cap="none" spc="0" normalizeH="0" baseline="0" noProof="0" dirty="0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retendard"/>
                    <a:ea typeface="Pretendard"/>
                    <a:cs typeface="+mn-cs"/>
                  </a:rPr>
                  <a:t> </a:t>
                </a:r>
                <a:r>
                  <a:rPr kumimoji="0" lang="ko-KR" altLang="en-US" sz="1600" b="0" i="0" u="none" strike="noStrike" kern="1200" cap="none" spc="0" normalizeH="0" baseline="0" noProof="0" dirty="0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retendard"/>
                    <a:ea typeface="Pretendard"/>
                    <a:cs typeface="+mn-cs"/>
                  </a:rPr>
                  <a:t>보안 자동화</a:t>
                </a:r>
                <a:endParaRPr kumimoji="0" lang="en-US" altLang="ko-KR" sz="1600" b="0" i="0" u="none" strike="noStrike" kern="1200" cap="none" spc="0" normalizeH="0" baseline="0" noProof="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Pretendard"/>
                  <a:ea typeface="Pretendard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16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15601C-625C-F99C-F33F-0690F56E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635760"/>
            <a:ext cx="5248232" cy="387798"/>
          </a:xfrm>
        </p:spPr>
        <p:txBody>
          <a:bodyPr/>
          <a:lstStyle/>
          <a:p>
            <a:r>
              <a:rPr lang="en-US" altLang="ko-KR" dirty="0"/>
              <a:t>Why Automated Deployment? 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0A108-9D24-4F23-C762-017F60AE74EB}"/>
              </a:ext>
            </a:extLst>
          </p:cNvPr>
          <p:cNvSpPr txBox="1"/>
          <p:nvPr/>
        </p:nvSpPr>
        <p:spPr>
          <a:xfrm>
            <a:off x="587375" y="1215632"/>
            <a:ext cx="1093887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OpenStack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및 기반 클라우드 서비스를 구현하고 프로비저닝을 하려면 다양한 담당 관리자 간의 복잡한 의사 결정 필요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복잡한 플랫폼인 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OpenStack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은 구축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프로비저닝 및 운영 관리를 위한 전문 지식 필요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285750" indent="-285750" algn="l">
              <a:buFontTx/>
              <a:buChar char="-"/>
            </a:pP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46121EE-4A60-A542-6B71-A2A4DCB21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452" y="2600627"/>
            <a:ext cx="9130724" cy="368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B1EBDE-AAC3-8BCA-A7D9-FB587FE3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635760"/>
            <a:ext cx="5168081" cy="387798"/>
          </a:xfrm>
        </p:spPr>
        <p:txBody>
          <a:bodyPr/>
          <a:lstStyle/>
          <a:p>
            <a:r>
              <a:rPr lang="en-US" altLang="ko-KR" dirty="0"/>
              <a:t>Why Automated Deployment?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7085EC-1B72-82BE-DF67-1B1BBE39F23B}"/>
              </a:ext>
            </a:extLst>
          </p:cNvPr>
          <p:cNvSpPr txBox="1"/>
          <p:nvPr/>
        </p:nvSpPr>
        <p:spPr>
          <a:xfrm>
            <a:off x="587375" y="1681827"/>
            <a:ext cx="10938878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효율성 향상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: 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관리자가 인프라의 중요한 측면에 집중 할 수 있도록 수동으로 반복작업 수행 할 필요 없음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통일성 향상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: 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사전 구성된 표준화된 아키텍처를 통해 구성시 휴먼 에러를 방지 및 구성 오류를 최소화 함으로써 인프라 환경 전체의 일관성 보장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확장성 및 유연성 향상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: 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고객이 필요에 따라 일관된 방식으로 자원 리소스를 확장하거나 축소 할 수 있도록 지원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효율적인 버전 관리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: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IAC(Infrastructure as Code)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를 활용하여 변경사항 관리</a:t>
            </a:r>
            <a:r>
              <a:rPr lang="en-US" altLang="ko-KR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롤백 및 복구 기능 제공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기술 인력에 대한 의존도 완화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: </a:t>
            </a:r>
            <a:r>
              <a:rPr lang="ko-KR" altLang="en-US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사전 정의된 워크플로우를 통해 운영관점에 복잡성 최소화</a:t>
            </a:r>
            <a:endParaRPr lang="en-US" altLang="ko-KR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9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15601C-625C-F99C-F33F-0690F56E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635760"/>
            <a:ext cx="3573094" cy="387798"/>
          </a:xfrm>
        </p:spPr>
        <p:txBody>
          <a:bodyPr/>
          <a:lstStyle/>
          <a:p>
            <a:r>
              <a:rPr lang="en-US" altLang="ko-KR" dirty="0"/>
              <a:t>Okestro-Automation</a:t>
            </a:r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632CAF9A-B556-A594-3869-038430699F12}"/>
              </a:ext>
            </a:extLst>
          </p:cNvPr>
          <p:cNvGrpSpPr/>
          <p:nvPr/>
        </p:nvGrpSpPr>
        <p:grpSpPr>
          <a:xfrm>
            <a:off x="1016791" y="1379026"/>
            <a:ext cx="10158417" cy="3625970"/>
            <a:chOff x="1016723" y="1864139"/>
            <a:chExt cx="10158417" cy="362597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2FB593-72BC-483C-E81A-F1BC8FDA293D}"/>
                </a:ext>
              </a:extLst>
            </p:cNvPr>
            <p:cNvSpPr txBox="1"/>
            <p:nvPr/>
          </p:nvSpPr>
          <p:spPr>
            <a:xfrm>
              <a:off x="1626852" y="5182332"/>
              <a:ext cx="146514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Deployment</a:t>
              </a:r>
              <a:endParaRPr lang="ko-KR" alt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F51916-89C8-7F70-47A7-8F7DF8ABCABC}"/>
                </a:ext>
              </a:extLst>
            </p:cNvPr>
            <p:cNvSpPr txBox="1"/>
            <p:nvPr/>
          </p:nvSpPr>
          <p:spPr>
            <a:xfrm>
              <a:off x="5493745" y="5182332"/>
              <a:ext cx="120225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Operation</a:t>
              </a:r>
              <a:endParaRPr lang="ko-KR" alt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9DD18F-0B69-116C-13D4-779425E5DC9B}"/>
                </a:ext>
              </a:extLst>
            </p:cNvPr>
            <p:cNvSpPr txBox="1"/>
            <p:nvPr/>
          </p:nvSpPr>
          <p:spPr>
            <a:xfrm>
              <a:off x="9326497" y="5182332"/>
              <a:ext cx="100989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Security</a:t>
              </a:r>
              <a:endParaRPr lang="ko-KR" alt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9C389BB8-DDED-9174-A474-EB956C444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723" y="1884653"/>
              <a:ext cx="2685406" cy="2886560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E6337ED1-9AF4-B2C2-A6CA-805B2BCBC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87746" y="1864537"/>
              <a:ext cx="2687394" cy="2893730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8A6FEBE3-C8E8-9806-7052-A8523E7EF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52165" y="1882139"/>
              <a:ext cx="2685406" cy="2891588"/>
            </a:xfrm>
            <a:prstGeom prst="rect">
              <a:avLst/>
            </a:prstGeom>
          </p:spPr>
        </p:pic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52CEF7E3-90F7-BC35-A78F-CBBC0FD6AE35}"/>
                </a:ext>
              </a:extLst>
            </p:cNvPr>
            <p:cNvCxnSpPr/>
            <p:nvPr/>
          </p:nvCxnSpPr>
          <p:spPr>
            <a:xfrm>
              <a:off x="4227147" y="1864139"/>
              <a:ext cx="0" cy="3105829"/>
            </a:xfrm>
            <a:prstGeom prst="line">
              <a:avLst/>
            </a:prstGeom>
            <a:ln>
              <a:solidFill>
                <a:schemeClr val="accent1">
                  <a:alpha val="3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0A60A34B-3FEF-9D9D-E358-59B57F102645}"/>
                </a:ext>
              </a:extLst>
            </p:cNvPr>
            <p:cNvCxnSpPr/>
            <p:nvPr/>
          </p:nvCxnSpPr>
          <p:spPr>
            <a:xfrm>
              <a:off x="7962589" y="1864139"/>
              <a:ext cx="0" cy="3105829"/>
            </a:xfrm>
            <a:prstGeom prst="line">
              <a:avLst/>
            </a:prstGeom>
            <a:ln>
              <a:solidFill>
                <a:schemeClr val="accent1">
                  <a:alpha val="3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B0FB37B-88A4-C4AE-D034-B68EC518F84B}"/>
              </a:ext>
            </a:extLst>
          </p:cNvPr>
          <p:cNvSpPr txBox="1"/>
          <p:nvPr/>
        </p:nvSpPr>
        <p:spPr>
          <a:xfrm>
            <a:off x="572946" y="5266251"/>
            <a:ext cx="3573094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OS 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설치 및 구성</a:t>
            </a:r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OpenStack 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구축 및 프로비저닝</a:t>
            </a:r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플러그인을 통한 다양한 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HW,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Storage,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SDN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통합 배포</a:t>
            </a:r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유동적인 고가용성 및 클러스터링 배포</a:t>
            </a:r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285750" indent="-285750" algn="l">
              <a:buFontTx/>
              <a:buChar char="-"/>
            </a:pPr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BB9891-218F-8334-3FF8-DBC0C80FB9A6}"/>
              </a:ext>
            </a:extLst>
          </p:cNvPr>
          <p:cNvSpPr txBox="1"/>
          <p:nvPr/>
        </p:nvSpPr>
        <p:spPr>
          <a:xfrm>
            <a:off x="4389563" y="5266251"/>
            <a:ext cx="3573094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ko-KR" altLang="en-US" sz="16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가상머신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관리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. via internal port</a:t>
            </a:r>
          </a:p>
          <a:p>
            <a:pPr marL="285750" indent="-285750" algn="l">
              <a:buFontTx/>
              <a:buChar char="-"/>
            </a:pP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실시간 마이그레이션 및 버전 업그레이드</a:t>
            </a:r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로그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메트릭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하이퍼바이저 모니터링 </a:t>
            </a:r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장애 감지 및 복구</a:t>
            </a:r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algn="l"/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EC0515-1C4B-7446-0495-732C452CF527}"/>
              </a:ext>
            </a:extLst>
          </p:cNvPr>
          <p:cNvSpPr txBox="1"/>
          <p:nvPr/>
        </p:nvSpPr>
        <p:spPr>
          <a:xfrm>
            <a:off x="8290317" y="5266251"/>
            <a:ext cx="357309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CVE/CCE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자동 패치 적용</a:t>
            </a:r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TLS 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적용된 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OpenStack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에 대하여 주기적인 인증서 갱신</a:t>
            </a:r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정책의 의한 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Openstack 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플랫폼 계정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,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 패스워드 변경 및 적용</a:t>
            </a:r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설정 파일 암호화</a:t>
            </a:r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9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15601C-625C-F99C-F33F-0690F56E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635760"/>
            <a:ext cx="5299528" cy="387798"/>
          </a:xfrm>
        </p:spPr>
        <p:txBody>
          <a:bodyPr/>
          <a:lstStyle/>
          <a:p>
            <a:r>
              <a:rPr lang="en-US" altLang="ko-KR" dirty="0"/>
              <a:t>Okestro-Automation Overview</a:t>
            </a:r>
            <a:endParaRPr lang="ko-KR" altLang="en-US" dirty="0"/>
          </a:p>
        </p:txBody>
      </p:sp>
      <p:sp>
        <p:nvSpPr>
          <p:cNvPr id="292" name="사각형: 둥근 모서리 291">
            <a:extLst>
              <a:ext uri="{FF2B5EF4-FFF2-40B4-BE49-F238E27FC236}">
                <a16:creationId xmlns:a16="http://schemas.microsoft.com/office/drawing/2014/main" id="{25B3AB48-74BC-F1A4-EF25-345E32066004}"/>
              </a:ext>
            </a:extLst>
          </p:cNvPr>
          <p:cNvSpPr/>
          <p:nvPr/>
        </p:nvSpPr>
        <p:spPr>
          <a:xfrm>
            <a:off x="9188173" y="3033715"/>
            <a:ext cx="2416451" cy="725485"/>
          </a:xfrm>
          <a:prstGeom prst="roundRect">
            <a:avLst>
              <a:gd name="adj" fmla="val 12405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4" name="사다리꼴 273">
            <a:extLst>
              <a:ext uri="{FF2B5EF4-FFF2-40B4-BE49-F238E27FC236}">
                <a16:creationId xmlns:a16="http://schemas.microsoft.com/office/drawing/2014/main" id="{C572CFB0-82F1-7C6C-5DD9-87B3C6ADFAB5}"/>
              </a:ext>
            </a:extLst>
          </p:cNvPr>
          <p:cNvSpPr/>
          <p:nvPr/>
        </p:nvSpPr>
        <p:spPr>
          <a:xfrm>
            <a:off x="587375" y="3542509"/>
            <a:ext cx="11017250" cy="945039"/>
          </a:xfrm>
          <a:prstGeom prst="trapezoid">
            <a:avLst>
              <a:gd name="adj" fmla="val 522133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1"/>
            <a:tileRect/>
          </a:gradFill>
          <a:ln w="15875"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100000">
                  <a:schemeClr val="accent4">
                    <a:lumMod val="60000"/>
                    <a:lumOff val="40000"/>
                    <a:alpha val="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D5E5365-DB38-ADFF-B528-9A8C723B9781}"/>
              </a:ext>
            </a:extLst>
          </p:cNvPr>
          <p:cNvGrpSpPr/>
          <p:nvPr/>
        </p:nvGrpSpPr>
        <p:grpSpPr>
          <a:xfrm>
            <a:off x="3453469" y="1668007"/>
            <a:ext cx="934551" cy="889824"/>
            <a:chOff x="8675032" y="1896028"/>
            <a:chExt cx="865745" cy="824312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DB835B3F-FC52-8E6C-345D-075DC304B190}"/>
                </a:ext>
              </a:extLst>
            </p:cNvPr>
            <p:cNvSpPr/>
            <p:nvPr/>
          </p:nvSpPr>
          <p:spPr>
            <a:xfrm>
              <a:off x="8822666" y="1896028"/>
              <a:ext cx="570468" cy="570466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0E128A-C02D-EDD2-09B3-38E3B0476B8F}"/>
                </a:ext>
              </a:extLst>
            </p:cNvPr>
            <p:cNvSpPr txBox="1"/>
            <p:nvPr/>
          </p:nvSpPr>
          <p:spPr>
            <a:xfrm>
              <a:off x="8675032" y="2549270"/>
              <a:ext cx="865745" cy="17107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Cloud</a:t>
              </a:r>
              <a:r>
                <a:rPr lang="ko-KR" altLang="en-US" sz="1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altLang="ko-KR" sz="1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Admin</a:t>
              </a:r>
              <a:endPara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3C51898C-E3B6-AF45-C8EC-114AF737E9EC}"/>
                </a:ext>
              </a:extLst>
            </p:cNvPr>
            <p:cNvSpPr/>
            <p:nvPr/>
          </p:nvSpPr>
          <p:spPr>
            <a:xfrm flipH="1">
              <a:off x="9117110" y="2221529"/>
              <a:ext cx="217623" cy="123825"/>
            </a:xfrm>
            <a:custGeom>
              <a:avLst/>
              <a:gdLst>
                <a:gd name="connsiteX0" fmla="*/ 306332 w 698501"/>
                <a:gd name="connsiteY0" fmla="*/ 0 h 397438"/>
                <a:gd name="connsiteX1" fmla="*/ 434261 w 698501"/>
                <a:gd name="connsiteY1" fmla="*/ 52990 h 397438"/>
                <a:gd name="connsiteX2" fmla="*/ 468771 w 698501"/>
                <a:gd name="connsiteY2" fmla="*/ 104175 h 397438"/>
                <a:gd name="connsiteX3" fmla="*/ 472531 w 698501"/>
                <a:gd name="connsiteY3" fmla="*/ 101640 h 397438"/>
                <a:gd name="connsiteX4" fmla="*/ 513417 w 698501"/>
                <a:gd name="connsiteY4" fmla="*/ 93385 h 397438"/>
                <a:gd name="connsiteX5" fmla="*/ 610203 w 698501"/>
                <a:gd name="connsiteY5" fmla="*/ 157539 h 397438"/>
                <a:gd name="connsiteX6" fmla="*/ 617190 w 698501"/>
                <a:gd name="connsiteY6" fmla="*/ 192149 h 397438"/>
                <a:gd name="connsiteX7" fmla="*/ 634348 w 698501"/>
                <a:gd name="connsiteY7" fmla="*/ 195613 h 397438"/>
                <a:gd name="connsiteX8" fmla="*/ 698501 w 698501"/>
                <a:gd name="connsiteY8" fmla="*/ 292398 h 397438"/>
                <a:gd name="connsiteX9" fmla="*/ 698500 w 698501"/>
                <a:gd name="connsiteY9" fmla="*/ 292398 h 397438"/>
                <a:gd name="connsiteX10" fmla="*/ 593460 w 698501"/>
                <a:gd name="connsiteY10" fmla="*/ 397438 h 397438"/>
                <a:gd name="connsiteX11" fmla="*/ 105040 w 698501"/>
                <a:gd name="connsiteY11" fmla="*/ 397437 h 397438"/>
                <a:gd name="connsiteX12" fmla="*/ 8255 w 698501"/>
                <a:gd name="connsiteY12" fmla="*/ 333283 h 397438"/>
                <a:gd name="connsiteX13" fmla="*/ 0 w 698501"/>
                <a:gd name="connsiteY13" fmla="*/ 292398 h 397438"/>
                <a:gd name="connsiteX14" fmla="*/ 8255 w 698501"/>
                <a:gd name="connsiteY14" fmla="*/ 251512 h 397438"/>
                <a:gd name="connsiteX15" fmla="*/ 105040 w 698501"/>
                <a:gd name="connsiteY15" fmla="*/ 187358 h 397438"/>
                <a:gd name="connsiteX16" fmla="*/ 126714 w 698501"/>
                <a:gd name="connsiteY16" fmla="*/ 187358 h 397438"/>
                <a:gd name="connsiteX17" fmla="*/ 125414 w 698501"/>
                <a:gd name="connsiteY17" fmla="*/ 180918 h 397438"/>
                <a:gd name="connsiteX18" fmla="*/ 306332 w 698501"/>
                <a:gd name="connsiteY18" fmla="*/ 0 h 3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8501" h="397438">
                  <a:moveTo>
                    <a:pt x="306332" y="0"/>
                  </a:moveTo>
                  <a:cubicBezTo>
                    <a:pt x="356291" y="0"/>
                    <a:pt x="401521" y="20250"/>
                    <a:pt x="434261" y="52990"/>
                  </a:cubicBezTo>
                  <a:lnTo>
                    <a:pt x="468771" y="104175"/>
                  </a:lnTo>
                  <a:lnTo>
                    <a:pt x="472531" y="101640"/>
                  </a:lnTo>
                  <a:cubicBezTo>
                    <a:pt x="485098" y="96324"/>
                    <a:pt x="498914" y="93385"/>
                    <a:pt x="513417" y="93385"/>
                  </a:cubicBezTo>
                  <a:cubicBezTo>
                    <a:pt x="556926" y="93385"/>
                    <a:pt x="594257" y="119838"/>
                    <a:pt x="610203" y="157539"/>
                  </a:cubicBezTo>
                  <a:lnTo>
                    <a:pt x="617190" y="192149"/>
                  </a:lnTo>
                  <a:lnTo>
                    <a:pt x="634348" y="195613"/>
                  </a:lnTo>
                  <a:cubicBezTo>
                    <a:pt x="672048" y="211559"/>
                    <a:pt x="698501" y="248889"/>
                    <a:pt x="698501" y="292398"/>
                  </a:cubicBezTo>
                  <a:lnTo>
                    <a:pt x="698500" y="292398"/>
                  </a:lnTo>
                  <a:cubicBezTo>
                    <a:pt x="698500" y="350410"/>
                    <a:pt x="651472" y="397438"/>
                    <a:pt x="593460" y="397438"/>
                  </a:cubicBezTo>
                  <a:lnTo>
                    <a:pt x="105040" y="397437"/>
                  </a:lnTo>
                  <a:cubicBezTo>
                    <a:pt x="61531" y="397437"/>
                    <a:pt x="24201" y="370984"/>
                    <a:pt x="8255" y="333283"/>
                  </a:cubicBezTo>
                  <a:lnTo>
                    <a:pt x="0" y="292398"/>
                  </a:lnTo>
                  <a:lnTo>
                    <a:pt x="8255" y="251512"/>
                  </a:lnTo>
                  <a:cubicBezTo>
                    <a:pt x="24201" y="213811"/>
                    <a:pt x="61531" y="187358"/>
                    <a:pt x="105040" y="187358"/>
                  </a:cubicBezTo>
                  <a:lnTo>
                    <a:pt x="126714" y="187358"/>
                  </a:lnTo>
                  <a:lnTo>
                    <a:pt x="125414" y="180918"/>
                  </a:lnTo>
                  <a:cubicBezTo>
                    <a:pt x="125414" y="81000"/>
                    <a:pt x="206414" y="0"/>
                    <a:pt x="306332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ko-KR" altLang="en-US" sz="20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8CC90563-3E2F-A9BD-2A89-A6DC25F29496}"/>
                </a:ext>
              </a:extLst>
            </p:cNvPr>
            <p:cNvSpPr/>
            <p:nvPr/>
          </p:nvSpPr>
          <p:spPr>
            <a:xfrm>
              <a:off x="8876615" y="2095588"/>
              <a:ext cx="277143" cy="157691"/>
            </a:xfrm>
            <a:custGeom>
              <a:avLst/>
              <a:gdLst>
                <a:gd name="connsiteX0" fmla="*/ 306332 w 698501"/>
                <a:gd name="connsiteY0" fmla="*/ 0 h 397438"/>
                <a:gd name="connsiteX1" fmla="*/ 434261 w 698501"/>
                <a:gd name="connsiteY1" fmla="*/ 52990 h 397438"/>
                <a:gd name="connsiteX2" fmla="*/ 468771 w 698501"/>
                <a:gd name="connsiteY2" fmla="*/ 104175 h 397438"/>
                <a:gd name="connsiteX3" fmla="*/ 472531 w 698501"/>
                <a:gd name="connsiteY3" fmla="*/ 101640 h 397438"/>
                <a:gd name="connsiteX4" fmla="*/ 513417 w 698501"/>
                <a:gd name="connsiteY4" fmla="*/ 93385 h 397438"/>
                <a:gd name="connsiteX5" fmla="*/ 610203 w 698501"/>
                <a:gd name="connsiteY5" fmla="*/ 157539 h 397438"/>
                <a:gd name="connsiteX6" fmla="*/ 617190 w 698501"/>
                <a:gd name="connsiteY6" fmla="*/ 192149 h 397438"/>
                <a:gd name="connsiteX7" fmla="*/ 634348 w 698501"/>
                <a:gd name="connsiteY7" fmla="*/ 195613 h 397438"/>
                <a:gd name="connsiteX8" fmla="*/ 698501 w 698501"/>
                <a:gd name="connsiteY8" fmla="*/ 292398 h 397438"/>
                <a:gd name="connsiteX9" fmla="*/ 698500 w 698501"/>
                <a:gd name="connsiteY9" fmla="*/ 292398 h 397438"/>
                <a:gd name="connsiteX10" fmla="*/ 593460 w 698501"/>
                <a:gd name="connsiteY10" fmla="*/ 397438 h 397438"/>
                <a:gd name="connsiteX11" fmla="*/ 105040 w 698501"/>
                <a:gd name="connsiteY11" fmla="*/ 397437 h 397438"/>
                <a:gd name="connsiteX12" fmla="*/ 8255 w 698501"/>
                <a:gd name="connsiteY12" fmla="*/ 333283 h 397438"/>
                <a:gd name="connsiteX13" fmla="*/ 0 w 698501"/>
                <a:gd name="connsiteY13" fmla="*/ 292398 h 397438"/>
                <a:gd name="connsiteX14" fmla="*/ 8255 w 698501"/>
                <a:gd name="connsiteY14" fmla="*/ 251512 h 397438"/>
                <a:gd name="connsiteX15" fmla="*/ 105040 w 698501"/>
                <a:gd name="connsiteY15" fmla="*/ 187358 h 397438"/>
                <a:gd name="connsiteX16" fmla="*/ 126714 w 698501"/>
                <a:gd name="connsiteY16" fmla="*/ 187358 h 397438"/>
                <a:gd name="connsiteX17" fmla="*/ 125414 w 698501"/>
                <a:gd name="connsiteY17" fmla="*/ 180918 h 397438"/>
                <a:gd name="connsiteX18" fmla="*/ 306332 w 698501"/>
                <a:gd name="connsiteY18" fmla="*/ 0 h 3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8501" h="397438">
                  <a:moveTo>
                    <a:pt x="306332" y="0"/>
                  </a:moveTo>
                  <a:cubicBezTo>
                    <a:pt x="356291" y="0"/>
                    <a:pt x="401521" y="20250"/>
                    <a:pt x="434261" y="52990"/>
                  </a:cubicBezTo>
                  <a:lnTo>
                    <a:pt x="468771" y="104175"/>
                  </a:lnTo>
                  <a:lnTo>
                    <a:pt x="472531" y="101640"/>
                  </a:lnTo>
                  <a:cubicBezTo>
                    <a:pt x="485098" y="96324"/>
                    <a:pt x="498914" y="93385"/>
                    <a:pt x="513417" y="93385"/>
                  </a:cubicBezTo>
                  <a:cubicBezTo>
                    <a:pt x="556926" y="93385"/>
                    <a:pt x="594257" y="119838"/>
                    <a:pt x="610203" y="157539"/>
                  </a:cubicBezTo>
                  <a:lnTo>
                    <a:pt x="617190" y="192149"/>
                  </a:lnTo>
                  <a:lnTo>
                    <a:pt x="634348" y="195613"/>
                  </a:lnTo>
                  <a:cubicBezTo>
                    <a:pt x="672048" y="211559"/>
                    <a:pt x="698501" y="248889"/>
                    <a:pt x="698501" y="292398"/>
                  </a:cubicBezTo>
                  <a:lnTo>
                    <a:pt x="698500" y="292398"/>
                  </a:lnTo>
                  <a:cubicBezTo>
                    <a:pt x="698500" y="350410"/>
                    <a:pt x="651472" y="397438"/>
                    <a:pt x="593460" y="397438"/>
                  </a:cubicBezTo>
                  <a:lnTo>
                    <a:pt x="105040" y="397437"/>
                  </a:lnTo>
                  <a:cubicBezTo>
                    <a:pt x="61531" y="397437"/>
                    <a:pt x="24201" y="370984"/>
                    <a:pt x="8255" y="333283"/>
                  </a:cubicBezTo>
                  <a:lnTo>
                    <a:pt x="0" y="292398"/>
                  </a:lnTo>
                  <a:lnTo>
                    <a:pt x="8255" y="251512"/>
                  </a:lnTo>
                  <a:cubicBezTo>
                    <a:pt x="24201" y="213811"/>
                    <a:pt x="61531" y="187358"/>
                    <a:pt x="105040" y="187358"/>
                  </a:cubicBezTo>
                  <a:lnTo>
                    <a:pt x="126714" y="187358"/>
                  </a:lnTo>
                  <a:lnTo>
                    <a:pt x="125414" y="180918"/>
                  </a:lnTo>
                  <a:cubicBezTo>
                    <a:pt x="125414" y="81000"/>
                    <a:pt x="206414" y="0"/>
                    <a:pt x="306332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ko-KR" altLang="en-US" sz="20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C33032DD-C9EB-749E-466F-58D9B0345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13851"/>
            <a:stretch>
              <a:fillRect/>
            </a:stretch>
          </p:blipFill>
          <p:spPr>
            <a:xfrm>
              <a:off x="8882278" y="2028764"/>
              <a:ext cx="429972" cy="437730"/>
            </a:xfrm>
            <a:custGeom>
              <a:avLst/>
              <a:gdLst>
                <a:gd name="connsiteX0" fmla="*/ 0 w 513390"/>
                <a:gd name="connsiteY0" fmla="*/ 0 h 522656"/>
                <a:gd name="connsiteX1" fmla="*/ 513390 w 513390"/>
                <a:gd name="connsiteY1" fmla="*/ 0 h 522656"/>
                <a:gd name="connsiteX2" fmla="*/ 513390 w 513390"/>
                <a:gd name="connsiteY2" fmla="*/ 419618 h 522656"/>
                <a:gd name="connsiteX3" fmla="*/ 510678 w 513390"/>
                <a:gd name="connsiteY3" fmla="*/ 422905 h 522656"/>
                <a:gd name="connsiteX4" fmla="*/ 269857 w 513390"/>
                <a:gd name="connsiteY4" fmla="*/ 522656 h 522656"/>
                <a:gd name="connsiteX5" fmla="*/ 29036 w 513390"/>
                <a:gd name="connsiteY5" fmla="*/ 422905 h 522656"/>
                <a:gd name="connsiteX6" fmla="*/ 0 w 513390"/>
                <a:gd name="connsiteY6" fmla="*/ 387713 h 52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390" h="522656">
                  <a:moveTo>
                    <a:pt x="0" y="0"/>
                  </a:moveTo>
                  <a:lnTo>
                    <a:pt x="513390" y="0"/>
                  </a:lnTo>
                  <a:lnTo>
                    <a:pt x="513390" y="419618"/>
                  </a:lnTo>
                  <a:lnTo>
                    <a:pt x="510678" y="422905"/>
                  </a:lnTo>
                  <a:cubicBezTo>
                    <a:pt x="449047" y="484536"/>
                    <a:pt x="363904" y="522656"/>
                    <a:pt x="269857" y="522656"/>
                  </a:cubicBezTo>
                  <a:cubicBezTo>
                    <a:pt x="175811" y="522656"/>
                    <a:pt x="90668" y="484536"/>
                    <a:pt x="29036" y="422905"/>
                  </a:cubicBezTo>
                  <a:lnTo>
                    <a:pt x="0" y="387713"/>
                  </a:lnTo>
                  <a:close/>
                </a:path>
              </a:pathLst>
            </a:custGeom>
          </p:spPr>
        </p:pic>
      </p:grpSp>
      <p:grpSp>
        <p:nvGrpSpPr>
          <p:cNvPr id="300" name="그룹 299">
            <a:extLst>
              <a:ext uri="{FF2B5EF4-FFF2-40B4-BE49-F238E27FC236}">
                <a16:creationId xmlns:a16="http://schemas.microsoft.com/office/drawing/2014/main" id="{636A8D43-A155-1CAC-E361-784DD5320CBB}"/>
              </a:ext>
            </a:extLst>
          </p:cNvPr>
          <p:cNvGrpSpPr/>
          <p:nvPr/>
        </p:nvGrpSpPr>
        <p:grpSpPr>
          <a:xfrm>
            <a:off x="7744860" y="2757665"/>
            <a:ext cx="775446" cy="960106"/>
            <a:chOff x="7935867" y="1536692"/>
            <a:chExt cx="1009350" cy="1249710"/>
          </a:xfrm>
        </p:grpSpPr>
        <p:sp>
          <p:nvSpPr>
            <p:cNvPr id="203" name="타원 202">
              <a:extLst>
                <a:ext uri="{FF2B5EF4-FFF2-40B4-BE49-F238E27FC236}">
                  <a16:creationId xmlns:a16="http://schemas.microsoft.com/office/drawing/2014/main" id="{BD49BEAE-A46B-45EA-714B-4967A74E120A}"/>
                </a:ext>
              </a:extLst>
            </p:cNvPr>
            <p:cNvSpPr/>
            <p:nvPr/>
          </p:nvSpPr>
          <p:spPr>
            <a:xfrm>
              <a:off x="8039764" y="1536692"/>
              <a:ext cx="801555" cy="801552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200" name="그림 199">
              <a:extLst>
                <a:ext uri="{FF2B5EF4-FFF2-40B4-BE49-F238E27FC236}">
                  <a16:creationId xmlns:a16="http://schemas.microsoft.com/office/drawing/2014/main" id="{12B71DE3-BD93-257D-51D1-D8F1C28CFF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3483"/>
            <a:stretch/>
          </p:blipFill>
          <p:spPr>
            <a:xfrm>
              <a:off x="8187485" y="1602645"/>
              <a:ext cx="543531" cy="659924"/>
            </a:xfrm>
            <a:prstGeom prst="rect">
              <a:avLst/>
            </a:prstGeom>
          </p:spPr>
        </p:pic>
        <p:pic>
          <p:nvPicPr>
            <p:cNvPr id="201" name="그림 200">
              <a:extLst>
                <a:ext uri="{FF2B5EF4-FFF2-40B4-BE49-F238E27FC236}">
                  <a16:creationId xmlns:a16="http://schemas.microsoft.com/office/drawing/2014/main" id="{329736CB-E41E-1B18-987F-66A6B14EC6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926"/>
            <a:stretch/>
          </p:blipFill>
          <p:spPr>
            <a:xfrm>
              <a:off x="7935867" y="2335798"/>
              <a:ext cx="1009350" cy="450604"/>
            </a:xfrm>
            <a:prstGeom prst="rect">
              <a:avLst/>
            </a:prstGeom>
          </p:spPr>
        </p:pic>
      </p:grpSp>
      <p:grpSp>
        <p:nvGrpSpPr>
          <p:cNvPr id="307" name="그룹 306">
            <a:extLst>
              <a:ext uri="{FF2B5EF4-FFF2-40B4-BE49-F238E27FC236}">
                <a16:creationId xmlns:a16="http://schemas.microsoft.com/office/drawing/2014/main" id="{DA095340-0F29-0584-96D0-1988686795D8}"/>
              </a:ext>
            </a:extLst>
          </p:cNvPr>
          <p:cNvGrpSpPr/>
          <p:nvPr/>
        </p:nvGrpSpPr>
        <p:grpSpPr>
          <a:xfrm>
            <a:off x="587375" y="4501449"/>
            <a:ext cx="11017250" cy="1591377"/>
            <a:chOff x="587375" y="4501449"/>
            <a:chExt cx="11017250" cy="1591377"/>
          </a:xfrm>
        </p:grpSpPr>
        <p:grpSp>
          <p:nvGrpSpPr>
            <p:cNvPr id="241" name="그룹 240">
              <a:extLst>
                <a:ext uri="{FF2B5EF4-FFF2-40B4-BE49-F238E27FC236}">
                  <a16:creationId xmlns:a16="http://schemas.microsoft.com/office/drawing/2014/main" id="{92CC89F5-13E8-25FD-05A3-D50E14CC46F0}"/>
                </a:ext>
              </a:extLst>
            </p:cNvPr>
            <p:cNvGrpSpPr/>
            <p:nvPr/>
          </p:nvGrpSpPr>
          <p:grpSpPr>
            <a:xfrm>
              <a:off x="587375" y="4501449"/>
              <a:ext cx="4691408" cy="1591376"/>
              <a:chOff x="1401871" y="4100990"/>
              <a:chExt cx="3947590" cy="1753482"/>
            </a:xfrm>
          </p:grpSpPr>
          <p:grpSp>
            <p:nvGrpSpPr>
              <p:cNvPr id="209" name="그룹 208">
                <a:extLst>
                  <a:ext uri="{FF2B5EF4-FFF2-40B4-BE49-F238E27FC236}">
                    <a16:creationId xmlns:a16="http://schemas.microsoft.com/office/drawing/2014/main" id="{26C4C186-6E11-6DDB-7608-BD1539D1AFFC}"/>
                  </a:ext>
                </a:extLst>
              </p:cNvPr>
              <p:cNvGrpSpPr/>
              <p:nvPr/>
            </p:nvGrpSpPr>
            <p:grpSpPr>
              <a:xfrm>
                <a:off x="1401871" y="4100990"/>
                <a:ext cx="3947590" cy="1753482"/>
                <a:chOff x="2033558" y="3914031"/>
                <a:chExt cx="3947590" cy="1753482"/>
              </a:xfrm>
            </p:grpSpPr>
            <p:sp>
              <p:nvSpPr>
                <p:cNvPr id="204" name="직사각형 203">
                  <a:extLst>
                    <a:ext uri="{FF2B5EF4-FFF2-40B4-BE49-F238E27FC236}">
                      <a16:creationId xmlns:a16="http://schemas.microsoft.com/office/drawing/2014/main" id="{CF4056E6-EE29-B243-B65F-FD76BE911DCE}"/>
                    </a:ext>
                  </a:extLst>
                </p:cNvPr>
                <p:cNvSpPr/>
                <p:nvPr/>
              </p:nvSpPr>
              <p:spPr>
                <a:xfrm>
                  <a:off x="2033558" y="3914031"/>
                  <a:ext cx="3947590" cy="175348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endParaRPr lang="ko-KR" altLang="en-US" sz="110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208" name="그룹 207">
                  <a:extLst>
                    <a:ext uri="{FF2B5EF4-FFF2-40B4-BE49-F238E27FC236}">
                      <a16:creationId xmlns:a16="http://schemas.microsoft.com/office/drawing/2014/main" id="{DE34B53F-FED8-47D5-5BAF-71D21E110F1B}"/>
                    </a:ext>
                  </a:extLst>
                </p:cNvPr>
                <p:cNvGrpSpPr/>
                <p:nvPr/>
              </p:nvGrpSpPr>
              <p:grpSpPr>
                <a:xfrm>
                  <a:off x="3434991" y="4005151"/>
                  <a:ext cx="1189102" cy="253962"/>
                  <a:chOff x="3484068" y="3996316"/>
                  <a:chExt cx="1189102" cy="253962"/>
                </a:xfrm>
              </p:grpSpPr>
              <p:pic>
                <p:nvPicPr>
                  <p:cNvPr id="205" name="Google Shape;59;p2">
                    <a:extLst>
                      <a:ext uri="{FF2B5EF4-FFF2-40B4-BE49-F238E27FC236}">
                        <a16:creationId xmlns:a16="http://schemas.microsoft.com/office/drawing/2014/main" id="{8D2FDB76-B7E2-B547-8605-4D084D096EC1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6"/>
                  <a:srcRect/>
                  <a:stretch/>
                </p:blipFill>
                <p:spPr>
                  <a:xfrm>
                    <a:off x="3484068" y="4026878"/>
                    <a:ext cx="932809" cy="223400"/>
                  </a:xfrm>
                  <a:prstGeom prst="rect">
                    <a:avLst/>
                  </a:prstGeom>
                </p:spPr>
              </p:pic>
              <p:sp>
                <p:nvSpPr>
                  <p:cNvPr id="207" name="TextBox 206">
                    <a:extLst>
                      <a:ext uri="{FF2B5EF4-FFF2-40B4-BE49-F238E27FC236}">
                        <a16:creationId xmlns:a16="http://schemas.microsoft.com/office/drawing/2014/main" id="{6FBE9DC7-E5D8-BB31-E1B8-97DF0C482AC1}"/>
                      </a:ext>
                    </a:extLst>
                  </p:cNvPr>
                  <p:cNvSpPr txBox="1"/>
                  <p:nvPr/>
                </p:nvSpPr>
                <p:spPr>
                  <a:xfrm>
                    <a:off x="4412544" y="3996316"/>
                    <a:ext cx="260626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altLang="ko-KR" sz="140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</a:rPr>
                      <a:t>1</a:t>
                    </a:r>
                    <a:endParaRPr lang="ko-KR" altLang="en-US" sz="140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</a:endParaRPr>
                  </a:p>
                </p:txBody>
              </p:sp>
            </p:grpSp>
          </p:grpSp>
          <p:grpSp>
            <p:nvGrpSpPr>
              <p:cNvPr id="240" name="그룹 239">
                <a:extLst>
                  <a:ext uri="{FF2B5EF4-FFF2-40B4-BE49-F238E27FC236}">
                    <a16:creationId xmlns:a16="http://schemas.microsoft.com/office/drawing/2014/main" id="{3FC7A5E2-A494-1F8A-D8EA-A904E6465983}"/>
                  </a:ext>
                </a:extLst>
              </p:cNvPr>
              <p:cNvGrpSpPr/>
              <p:nvPr/>
            </p:nvGrpSpPr>
            <p:grpSpPr>
              <a:xfrm>
                <a:off x="1583006" y="4663912"/>
                <a:ext cx="3585320" cy="1025687"/>
                <a:chOff x="1644872" y="4663912"/>
                <a:chExt cx="3585320" cy="1025687"/>
              </a:xfrm>
            </p:grpSpPr>
            <p:grpSp>
              <p:nvGrpSpPr>
                <p:cNvPr id="218" name="그룹 217">
                  <a:extLst>
                    <a:ext uri="{FF2B5EF4-FFF2-40B4-BE49-F238E27FC236}">
                      <a16:creationId xmlns:a16="http://schemas.microsoft.com/office/drawing/2014/main" id="{7EE3354B-3507-67CB-2714-BC5CCC8650A6}"/>
                    </a:ext>
                  </a:extLst>
                </p:cNvPr>
                <p:cNvGrpSpPr/>
                <p:nvPr/>
              </p:nvGrpSpPr>
              <p:grpSpPr>
                <a:xfrm>
                  <a:off x="1644872" y="4663912"/>
                  <a:ext cx="652172" cy="1025687"/>
                  <a:chOff x="2497428" y="4504886"/>
                  <a:chExt cx="652172" cy="1025687"/>
                </a:xfrm>
              </p:grpSpPr>
              <p:sp>
                <p:nvSpPr>
                  <p:cNvPr id="210" name="직사각형 209">
                    <a:extLst>
                      <a:ext uri="{FF2B5EF4-FFF2-40B4-BE49-F238E27FC236}">
                        <a16:creationId xmlns:a16="http://schemas.microsoft.com/office/drawing/2014/main" id="{DC791C86-DF5A-F6AE-F5C6-FA1CEB45D63E}"/>
                      </a:ext>
                    </a:extLst>
                  </p:cNvPr>
                  <p:cNvSpPr/>
                  <p:nvPr/>
                </p:nvSpPr>
                <p:spPr>
                  <a:xfrm>
                    <a:off x="2497428" y="4504886"/>
                    <a:ext cx="652172" cy="1025687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72000" rtlCol="0" anchor="b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ko-KR" sz="105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rPr>
                      <a:t>x86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ko-KR" sz="105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rPr>
                      <a:t>Server</a:t>
                    </a:r>
                  </a:p>
                </p:txBody>
              </p:sp>
              <p:pic>
                <p:nvPicPr>
                  <p:cNvPr id="215" name="그림 214" descr="ⓒDesigned by 홍은지 디자이너">
                    <a:extLst>
                      <a:ext uri="{FF2B5EF4-FFF2-40B4-BE49-F238E27FC236}">
                        <a16:creationId xmlns:a16="http://schemas.microsoft.com/office/drawing/2014/main" id="{DE550958-2A8D-C9D2-544C-20F5143ACF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saturation sat="33000"/>
                            </a14:imgEffect>
                            <a14:imgEffect>
                              <a14:brightnessContrast bright="-23000" contrast="59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25281" y="4616396"/>
                    <a:ext cx="196465" cy="4371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8" name="그룹 227">
                  <a:extLst>
                    <a:ext uri="{FF2B5EF4-FFF2-40B4-BE49-F238E27FC236}">
                      <a16:creationId xmlns:a16="http://schemas.microsoft.com/office/drawing/2014/main" id="{B0FA3905-017A-D90D-F94F-C708F950F16E}"/>
                    </a:ext>
                  </a:extLst>
                </p:cNvPr>
                <p:cNvGrpSpPr/>
                <p:nvPr/>
              </p:nvGrpSpPr>
              <p:grpSpPr>
                <a:xfrm>
                  <a:off x="2378159" y="4663912"/>
                  <a:ext cx="652172" cy="1025687"/>
                  <a:chOff x="2497428" y="4504886"/>
                  <a:chExt cx="652172" cy="1025687"/>
                </a:xfrm>
              </p:grpSpPr>
              <p:sp>
                <p:nvSpPr>
                  <p:cNvPr id="229" name="직사각형 228">
                    <a:extLst>
                      <a:ext uri="{FF2B5EF4-FFF2-40B4-BE49-F238E27FC236}">
                        <a16:creationId xmlns:a16="http://schemas.microsoft.com/office/drawing/2014/main" id="{9F97483A-A62F-AC1E-1045-D7C09338D628}"/>
                      </a:ext>
                    </a:extLst>
                  </p:cNvPr>
                  <p:cNvSpPr/>
                  <p:nvPr/>
                </p:nvSpPr>
                <p:spPr>
                  <a:xfrm>
                    <a:off x="2497428" y="4504886"/>
                    <a:ext cx="652172" cy="1025687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72000" rtlCol="0" anchor="b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ko-KR" sz="105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rPr>
                      <a:t>x86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ko-KR" sz="105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rPr>
                      <a:t>Server</a:t>
                    </a:r>
                  </a:p>
                </p:txBody>
              </p:sp>
              <p:pic>
                <p:nvPicPr>
                  <p:cNvPr id="230" name="그림 229" descr="ⓒDesigned by 홍은지 디자이너">
                    <a:extLst>
                      <a:ext uri="{FF2B5EF4-FFF2-40B4-BE49-F238E27FC236}">
                        <a16:creationId xmlns:a16="http://schemas.microsoft.com/office/drawing/2014/main" id="{15773A47-A989-4109-CAD8-59D6B1FD04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saturation sat="33000"/>
                            </a14:imgEffect>
                            <a14:imgEffect>
                              <a14:brightnessContrast bright="-23000" contrast="59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25281" y="4616396"/>
                    <a:ext cx="196465" cy="4371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1" name="그룹 230">
                  <a:extLst>
                    <a:ext uri="{FF2B5EF4-FFF2-40B4-BE49-F238E27FC236}">
                      <a16:creationId xmlns:a16="http://schemas.microsoft.com/office/drawing/2014/main" id="{1372B894-E071-11B0-A3FA-72624D2115BC}"/>
                    </a:ext>
                  </a:extLst>
                </p:cNvPr>
                <p:cNvGrpSpPr/>
                <p:nvPr/>
              </p:nvGrpSpPr>
              <p:grpSpPr>
                <a:xfrm>
                  <a:off x="3111446" y="4663912"/>
                  <a:ext cx="652172" cy="1025687"/>
                  <a:chOff x="2497428" y="4504886"/>
                  <a:chExt cx="652172" cy="1025687"/>
                </a:xfrm>
              </p:grpSpPr>
              <p:sp>
                <p:nvSpPr>
                  <p:cNvPr id="232" name="직사각형 231">
                    <a:extLst>
                      <a:ext uri="{FF2B5EF4-FFF2-40B4-BE49-F238E27FC236}">
                        <a16:creationId xmlns:a16="http://schemas.microsoft.com/office/drawing/2014/main" id="{D10DF8B1-2E93-4841-F4C3-5BE025C42E05}"/>
                      </a:ext>
                    </a:extLst>
                  </p:cNvPr>
                  <p:cNvSpPr/>
                  <p:nvPr/>
                </p:nvSpPr>
                <p:spPr>
                  <a:xfrm>
                    <a:off x="2497428" y="4504886"/>
                    <a:ext cx="652172" cy="1025687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72000" rtlCol="0" anchor="b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ko-KR" sz="105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rPr>
                      <a:t>x86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ko-KR" sz="105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rPr>
                      <a:t>Server</a:t>
                    </a:r>
                  </a:p>
                </p:txBody>
              </p:sp>
              <p:pic>
                <p:nvPicPr>
                  <p:cNvPr id="233" name="그림 232" descr="ⓒDesigned by 홍은지 디자이너">
                    <a:extLst>
                      <a:ext uri="{FF2B5EF4-FFF2-40B4-BE49-F238E27FC236}">
                        <a16:creationId xmlns:a16="http://schemas.microsoft.com/office/drawing/2014/main" id="{3D9B537A-AD03-DAB1-7C94-EFB6E1F9D4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saturation sat="33000"/>
                            </a14:imgEffect>
                            <a14:imgEffect>
                              <a14:brightnessContrast bright="-23000" contrast="59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25281" y="4616396"/>
                    <a:ext cx="196465" cy="4371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4" name="그룹 233">
                  <a:extLst>
                    <a:ext uri="{FF2B5EF4-FFF2-40B4-BE49-F238E27FC236}">
                      <a16:creationId xmlns:a16="http://schemas.microsoft.com/office/drawing/2014/main" id="{E2FA2F93-285E-0CE2-9F8C-9E324E752BA5}"/>
                    </a:ext>
                  </a:extLst>
                </p:cNvPr>
                <p:cNvGrpSpPr/>
                <p:nvPr/>
              </p:nvGrpSpPr>
              <p:grpSpPr>
                <a:xfrm>
                  <a:off x="3844733" y="4663912"/>
                  <a:ext cx="652172" cy="1025687"/>
                  <a:chOff x="2497428" y="4504886"/>
                  <a:chExt cx="652172" cy="1025687"/>
                </a:xfrm>
              </p:grpSpPr>
              <p:sp>
                <p:nvSpPr>
                  <p:cNvPr id="235" name="직사각형 234">
                    <a:extLst>
                      <a:ext uri="{FF2B5EF4-FFF2-40B4-BE49-F238E27FC236}">
                        <a16:creationId xmlns:a16="http://schemas.microsoft.com/office/drawing/2014/main" id="{CE959DDB-BEE7-DEC8-024C-3F73267068D5}"/>
                      </a:ext>
                    </a:extLst>
                  </p:cNvPr>
                  <p:cNvSpPr/>
                  <p:nvPr/>
                </p:nvSpPr>
                <p:spPr>
                  <a:xfrm>
                    <a:off x="2497428" y="4504886"/>
                    <a:ext cx="652172" cy="1025687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72000" rtlCol="0" anchor="b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ko-KR" sz="105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rPr>
                      <a:t>x86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ko-KR" sz="105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rPr>
                      <a:t>Server</a:t>
                    </a:r>
                  </a:p>
                </p:txBody>
              </p:sp>
              <p:pic>
                <p:nvPicPr>
                  <p:cNvPr id="236" name="그림 235" descr="ⓒDesigned by 홍은지 디자이너">
                    <a:extLst>
                      <a:ext uri="{FF2B5EF4-FFF2-40B4-BE49-F238E27FC236}">
                        <a16:creationId xmlns:a16="http://schemas.microsoft.com/office/drawing/2014/main" id="{D8DCBD8F-A13E-A0AD-C989-DDF8068CDD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saturation sat="33000"/>
                            </a14:imgEffect>
                            <a14:imgEffect>
                              <a14:brightnessContrast bright="-23000" contrast="59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25281" y="4616396"/>
                    <a:ext cx="196465" cy="4371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7" name="그룹 236">
                  <a:extLst>
                    <a:ext uri="{FF2B5EF4-FFF2-40B4-BE49-F238E27FC236}">
                      <a16:creationId xmlns:a16="http://schemas.microsoft.com/office/drawing/2014/main" id="{DF3AEBC1-C939-2F04-37AC-667B25085167}"/>
                    </a:ext>
                  </a:extLst>
                </p:cNvPr>
                <p:cNvGrpSpPr/>
                <p:nvPr/>
              </p:nvGrpSpPr>
              <p:grpSpPr>
                <a:xfrm>
                  <a:off x="4578020" y="4663912"/>
                  <a:ext cx="652172" cy="1025687"/>
                  <a:chOff x="2497428" y="4504886"/>
                  <a:chExt cx="652172" cy="1025687"/>
                </a:xfrm>
              </p:grpSpPr>
              <p:sp>
                <p:nvSpPr>
                  <p:cNvPr id="238" name="직사각형 237">
                    <a:extLst>
                      <a:ext uri="{FF2B5EF4-FFF2-40B4-BE49-F238E27FC236}">
                        <a16:creationId xmlns:a16="http://schemas.microsoft.com/office/drawing/2014/main" id="{5E533E37-E6E5-E826-E6E4-E888DE7E29E1}"/>
                      </a:ext>
                    </a:extLst>
                  </p:cNvPr>
                  <p:cNvSpPr/>
                  <p:nvPr/>
                </p:nvSpPr>
                <p:spPr>
                  <a:xfrm>
                    <a:off x="2497428" y="4504886"/>
                    <a:ext cx="652172" cy="1025687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72000" rtlCol="0" anchor="b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ko-KR" sz="105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rPr>
                      <a:t>x86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ko-KR" sz="105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rPr>
                      <a:t>Server</a:t>
                    </a:r>
                  </a:p>
                </p:txBody>
              </p:sp>
              <p:pic>
                <p:nvPicPr>
                  <p:cNvPr id="239" name="그림 238" descr="ⓒDesigned by 홍은지 디자이너">
                    <a:extLst>
                      <a:ext uri="{FF2B5EF4-FFF2-40B4-BE49-F238E27FC236}">
                        <a16:creationId xmlns:a16="http://schemas.microsoft.com/office/drawing/2014/main" id="{F63E8FF8-9AA1-9330-2801-0E2CE466AB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saturation sat="33000"/>
                            </a14:imgEffect>
                            <a14:imgEffect>
                              <a14:brightnessContrast bright="-23000" contrast="59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25281" y="4616396"/>
                    <a:ext cx="196465" cy="4371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42" name="그룹 241">
              <a:extLst>
                <a:ext uri="{FF2B5EF4-FFF2-40B4-BE49-F238E27FC236}">
                  <a16:creationId xmlns:a16="http://schemas.microsoft.com/office/drawing/2014/main" id="{9239FD21-1421-EF7E-0515-85C9BCFCBED9}"/>
                </a:ext>
              </a:extLst>
            </p:cNvPr>
            <p:cNvGrpSpPr/>
            <p:nvPr/>
          </p:nvGrpSpPr>
          <p:grpSpPr>
            <a:xfrm>
              <a:off x="6913217" y="4501450"/>
              <a:ext cx="4691408" cy="1591376"/>
              <a:chOff x="1401871" y="4100991"/>
              <a:chExt cx="3947590" cy="1753482"/>
            </a:xfrm>
          </p:grpSpPr>
          <p:sp>
            <p:nvSpPr>
              <p:cNvPr id="260" name="직사각형 259">
                <a:extLst>
                  <a:ext uri="{FF2B5EF4-FFF2-40B4-BE49-F238E27FC236}">
                    <a16:creationId xmlns:a16="http://schemas.microsoft.com/office/drawing/2014/main" id="{9004A49D-8312-951C-AC31-988763371D01}"/>
                  </a:ext>
                </a:extLst>
              </p:cNvPr>
              <p:cNvSpPr/>
              <p:nvPr/>
            </p:nvSpPr>
            <p:spPr>
              <a:xfrm>
                <a:off x="1401871" y="4100991"/>
                <a:ext cx="3947590" cy="175348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 sz="11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244" name="그룹 243">
                <a:extLst>
                  <a:ext uri="{FF2B5EF4-FFF2-40B4-BE49-F238E27FC236}">
                    <a16:creationId xmlns:a16="http://schemas.microsoft.com/office/drawing/2014/main" id="{D2982F86-63D7-7D4E-5B78-8A90026372D2}"/>
                  </a:ext>
                </a:extLst>
              </p:cNvPr>
              <p:cNvGrpSpPr/>
              <p:nvPr/>
            </p:nvGrpSpPr>
            <p:grpSpPr>
              <a:xfrm>
                <a:off x="1583006" y="4663912"/>
                <a:ext cx="3585320" cy="1025687"/>
                <a:chOff x="1644872" y="4663912"/>
                <a:chExt cx="3585320" cy="1025687"/>
              </a:xfrm>
            </p:grpSpPr>
            <p:grpSp>
              <p:nvGrpSpPr>
                <p:cNvPr id="245" name="그룹 244">
                  <a:extLst>
                    <a:ext uri="{FF2B5EF4-FFF2-40B4-BE49-F238E27FC236}">
                      <a16:creationId xmlns:a16="http://schemas.microsoft.com/office/drawing/2014/main" id="{A3706880-F510-6D0A-1F28-E7EBED3138F6}"/>
                    </a:ext>
                  </a:extLst>
                </p:cNvPr>
                <p:cNvGrpSpPr/>
                <p:nvPr/>
              </p:nvGrpSpPr>
              <p:grpSpPr>
                <a:xfrm>
                  <a:off x="1644872" y="4663912"/>
                  <a:ext cx="652172" cy="1025687"/>
                  <a:chOff x="2497428" y="4504886"/>
                  <a:chExt cx="652172" cy="1025687"/>
                </a:xfrm>
              </p:grpSpPr>
              <p:sp>
                <p:nvSpPr>
                  <p:cNvPr id="258" name="직사각형 257">
                    <a:extLst>
                      <a:ext uri="{FF2B5EF4-FFF2-40B4-BE49-F238E27FC236}">
                        <a16:creationId xmlns:a16="http://schemas.microsoft.com/office/drawing/2014/main" id="{0793E4A4-90F4-97F9-9EC5-5DC7461249C2}"/>
                      </a:ext>
                    </a:extLst>
                  </p:cNvPr>
                  <p:cNvSpPr/>
                  <p:nvPr/>
                </p:nvSpPr>
                <p:spPr>
                  <a:xfrm>
                    <a:off x="2497428" y="4504886"/>
                    <a:ext cx="652172" cy="1025687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72000" rtlCol="0" anchor="b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ko-KR" sz="105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rPr>
                      <a:t>x86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ko-KR" sz="105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rPr>
                      <a:t>Server</a:t>
                    </a:r>
                  </a:p>
                </p:txBody>
              </p:sp>
              <p:pic>
                <p:nvPicPr>
                  <p:cNvPr id="259" name="그림 258" descr="ⓒDesigned by 홍은지 디자이너">
                    <a:extLst>
                      <a:ext uri="{FF2B5EF4-FFF2-40B4-BE49-F238E27FC236}">
                        <a16:creationId xmlns:a16="http://schemas.microsoft.com/office/drawing/2014/main" id="{27AA4AE2-9B4F-637B-EF2B-C42D7A9668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saturation sat="33000"/>
                            </a14:imgEffect>
                            <a14:imgEffect>
                              <a14:brightnessContrast bright="-23000" contrast="59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25281" y="4616396"/>
                    <a:ext cx="196465" cy="4371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6" name="그룹 245">
                  <a:extLst>
                    <a:ext uri="{FF2B5EF4-FFF2-40B4-BE49-F238E27FC236}">
                      <a16:creationId xmlns:a16="http://schemas.microsoft.com/office/drawing/2014/main" id="{52E2B61E-8FFE-1B9D-1D77-0ADD8D0FB8F8}"/>
                    </a:ext>
                  </a:extLst>
                </p:cNvPr>
                <p:cNvGrpSpPr/>
                <p:nvPr/>
              </p:nvGrpSpPr>
              <p:grpSpPr>
                <a:xfrm>
                  <a:off x="2378159" y="4663912"/>
                  <a:ext cx="652172" cy="1025687"/>
                  <a:chOff x="2497428" y="4504886"/>
                  <a:chExt cx="652172" cy="1025687"/>
                </a:xfrm>
              </p:grpSpPr>
              <p:sp>
                <p:nvSpPr>
                  <p:cNvPr id="256" name="직사각형 255">
                    <a:extLst>
                      <a:ext uri="{FF2B5EF4-FFF2-40B4-BE49-F238E27FC236}">
                        <a16:creationId xmlns:a16="http://schemas.microsoft.com/office/drawing/2014/main" id="{24549F7E-9A1E-8507-858C-626502C3319A}"/>
                      </a:ext>
                    </a:extLst>
                  </p:cNvPr>
                  <p:cNvSpPr/>
                  <p:nvPr/>
                </p:nvSpPr>
                <p:spPr>
                  <a:xfrm>
                    <a:off x="2497428" y="4504886"/>
                    <a:ext cx="652172" cy="1025687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72000" rtlCol="0" anchor="b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ko-KR" sz="105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rPr>
                      <a:t>x86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ko-KR" sz="105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rPr>
                      <a:t>Server</a:t>
                    </a:r>
                  </a:p>
                </p:txBody>
              </p:sp>
              <p:pic>
                <p:nvPicPr>
                  <p:cNvPr id="257" name="그림 256" descr="ⓒDesigned by 홍은지 디자이너">
                    <a:extLst>
                      <a:ext uri="{FF2B5EF4-FFF2-40B4-BE49-F238E27FC236}">
                        <a16:creationId xmlns:a16="http://schemas.microsoft.com/office/drawing/2014/main" id="{108C19BF-43DC-7F98-23B4-04817BD2F1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saturation sat="33000"/>
                            </a14:imgEffect>
                            <a14:imgEffect>
                              <a14:brightnessContrast bright="-23000" contrast="59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25281" y="4616396"/>
                    <a:ext cx="196465" cy="4371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7" name="그룹 246">
                  <a:extLst>
                    <a:ext uri="{FF2B5EF4-FFF2-40B4-BE49-F238E27FC236}">
                      <a16:creationId xmlns:a16="http://schemas.microsoft.com/office/drawing/2014/main" id="{EA021F98-21A1-1CAC-C604-B59D854D07C9}"/>
                    </a:ext>
                  </a:extLst>
                </p:cNvPr>
                <p:cNvGrpSpPr/>
                <p:nvPr/>
              </p:nvGrpSpPr>
              <p:grpSpPr>
                <a:xfrm>
                  <a:off x="3111445" y="4663912"/>
                  <a:ext cx="652172" cy="1025687"/>
                  <a:chOff x="2497428" y="4504886"/>
                  <a:chExt cx="652172" cy="1025687"/>
                </a:xfrm>
              </p:grpSpPr>
              <p:sp>
                <p:nvSpPr>
                  <p:cNvPr id="254" name="직사각형 253">
                    <a:extLst>
                      <a:ext uri="{FF2B5EF4-FFF2-40B4-BE49-F238E27FC236}">
                        <a16:creationId xmlns:a16="http://schemas.microsoft.com/office/drawing/2014/main" id="{CF368FD7-AD59-D756-C3CB-DBD12B5A6E89}"/>
                      </a:ext>
                    </a:extLst>
                  </p:cNvPr>
                  <p:cNvSpPr/>
                  <p:nvPr/>
                </p:nvSpPr>
                <p:spPr>
                  <a:xfrm>
                    <a:off x="2497428" y="4504886"/>
                    <a:ext cx="652172" cy="1025687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72000" rtlCol="0" anchor="b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ko-KR" sz="105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rPr>
                      <a:t>x86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ko-KR" sz="105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rPr>
                      <a:t>Server</a:t>
                    </a:r>
                  </a:p>
                </p:txBody>
              </p:sp>
              <p:pic>
                <p:nvPicPr>
                  <p:cNvPr id="255" name="그림 254" descr="ⓒDesigned by 홍은지 디자이너">
                    <a:extLst>
                      <a:ext uri="{FF2B5EF4-FFF2-40B4-BE49-F238E27FC236}">
                        <a16:creationId xmlns:a16="http://schemas.microsoft.com/office/drawing/2014/main" id="{B7415FD2-6E71-DCF0-4059-8E156D5688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saturation sat="33000"/>
                            </a14:imgEffect>
                            <a14:imgEffect>
                              <a14:brightnessContrast bright="-23000" contrast="59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25281" y="4616396"/>
                    <a:ext cx="196465" cy="4371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8" name="그룹 247">
                  <a:extLst>
                    <a:ext uri="{FF2B5EF4-FFF2-40B4-BE49-F238E27FC236}">
                      <a16:creationId xmlns:a16="http://schemas.microsoft.com/office/drawing/2014/main" id="{E825142C-5666-7BF3-D11E-C3693C304159}"/>
                    </a:ext>
                  </a:extLst>
                </p:cNvPr>
                <p:cNvGrpSpPr/>
                <p:nvPr/>
              </p:nvGrpSpPr>
              <p:grpSpPr>
                <a:xfrm>
                  <a:off x="3844731" y="4663912"/>
                  <a:ext cx="652172" cy="1025687"/>
                  <a:chOff x="2497428" y="4504886"/>
                  <a:chExt cx="652172" cy="1025687"/>
                </a:xfrm>
              </p:grpSpPr>
              <p:sp>
                <p:nvSpPr>
                  <p:cNvPr id="252" name="직사각형 251">
                    <a:extLst>
                      <a:ext uri="{FF2B5EF4-FFF2-40B4-BE49-F238E27FC236}">
                        <a16:creationId xmlns:a16="http://schemas.microsoft.com/office/drawing/2014/main" id="{2C9ED3C6-8575-D60C-A261-B1E78DC6C13F}"/>
                      </a:ext>
                    </a:extLst>
                  </p:cNvPr>
                  <p:cNvSpPr/>
                  <p:nvPr/>
                </p:nvSpPr>
                <p:spPr>
                  <a:xfrm>
                    <a:off x="2497428" y="4504886"/>
                    <a:ext cx="652172" cy="1025687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72000" rtlCol="0" anchor="b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ko-KR" sz="105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rPr>
                      <a:t>x86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ko-KR" sz="105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rPr>
                      <a:t>Server</a:t>
                    </a:r>
                  </a:p>
                </p:txBody>
              </p:sp>
              <p:pic>
                <p:nvPicPr>
                  <p:cNvPr id="253" name="그림 252" descr="ⓒDesigned by 홍은지 디자이너">
                    <a:extLst>
                      <a:ext uri="{FF2B5EF4-FFF2-40B4-BE49-F238E27FC236}">
                        <a16:creationId xmlns:a16="http://schemas.microsoft.com/office/drawing/2014/main" id="{14BC4609-F7F2-8327-A968-9D6AB7ACA85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saturation sat="33000"/>
                            </a14:imgEffect>
                            <a14:imgEffect>
                              <a14:brightnessContrast bright="-23000" contrast="59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25281" y="4616396"/>
                    <a:ext cx="196465" cy="4371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9" name="그룹 248">
                  <a:extLst>
                    <a:ext uri="{FF2B5EF4-FFF2-40B4-BE49-F238E27FC236}">
                      <a16:creationId xmlns:a16="http://schemas.microsoft.com/office/drawing/2014/main" id="{D22B6385-D4E8-EEDE-14A1-CACA4E402359}"/>
                    </a:ext>
                  </a:extLst>
                </p:cNvPr>
                <p:cNvGrpSpPr/>
                <p:nvPr/>
              </p:nvGrpSpPr>
              <p:grpSpPr>
                <a:xfrm>
                  <a:off x="4578020" y="4663912"/>
                  <a:ext cx="652172" cy="1025687"/>
                  <a:chOff x="2497428" y="4504886"/>
                  <a:chExt cx="652172" cy="1025687"/>
                </a:xfrm>
              </p:grpSpPr>
              <p:sp>
                <p:nvSpPr>
                  <p:cNvPr id="250" name="직사각형 249">
                    <a:extLst>
                      <a:ext uri="{FF2B5EF4-FFF2-40B4-BE49-F238E27FC236}">
                        <a16:creationId xmlns:a16="http://schemas.microsoft.com/office/drawing/2014/main" id="{5B09AE10-926E-190B-FB43-2008E40C99E8}"/>
                      </a:ext>
                    </a:extLst>
                  </p:cNvPr>
                  <p:cNvSpPr/>
                  <p:nvPr/>
                </p:nvSpPr>
                <p:spPr>
                  <a:xfrm>
                    <a:off x="2497428" y="4504886"/>
                    <a:ext cx="652172" cy="1025687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72000" rtlCol="0" anchor="b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ko-KR" sz="105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rPr>
                      <a:t>x86</a:t>
                    </a:r>
                  </a:p>
                  <a:p>
                    <a:pPr algn="ctr">
                      <a:lnSpc>
                        <a:spcPct val="90000"/>
                      </a:lnSpc>
                    </a:pPr>
                    <a:r>
                      <a:rPr lang="en-US" altLang="ko-KR" sz="105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rPr>
                      <a:t>Server</a:t>
                    </a:r>
                  </a:p>
                </p:txBody>
              </p:sp>
              <p:pic>
                <p:nvPicPr>
                  <p:cNvPr id="251" name="그림 250" descr="ⓒDesigned by 홍은지 디자이너">
                    <a:extLst>
                      <a:ext uri="{FF2B5EF4-FFF2-40B4-BE49-F238E27FC236}">
                        <a16:creationId xmlns:a16="http://schemas.microsoft.com/office/drawing/2014/main" id="{7C42957D-CAE3-4405-39B0-C587C7177A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saturation sat="33000"/>
                            </a14:imgEffect>
                            <a14:imgEffect>
                              <a14:brightnessContrast bright="-23000" contrast="59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25281" y="4616396"/>
                    <a:ext cx="196465" cy="437100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5DD09E80-94B6-8147-082B-BB4E85743FF7}"/>
              </a:ext>
            </a:extLst>
          </p:cNvPr>
          <p:cNvGrpSpPr/>
          <p:nvPr/>
        </p:nvGrpSpPr>
        <p:grpSpPr>
          <a:xfrm>
            <a:off x="3624074" y="3781089"/>
            <a:ext cx="4943852" cy="428445"/>
            <a:chOff x="3682730" y="3781089"/>
            <a:chExt cx="4943852" cy="428445"/>
          </a:xfrm>
        </p:grpSpPr>
        <p:sp>
          <p:nvSpPr>
            <p:cNvPr id="276" name="화살표: 오른쪽 275">
              <a:extLst>
                <a:ext uri="{FF2B5EF4-FFF2-40B4-BE49-F238E27FC236}">
                  <a16:creationId xmlns:a16="http://schemas.microsoft.com/office/drawing/2014/main" id="{68ADCD16-70FD-54ED-920B-E9BEF6C843F3}"/>
                </a:ext>
              </a:extLst>
            </p:cNvPr>
            <p:cNvSpPr/>
            <p:nvPr/>
          </p:nvSpPr>
          <p:spPr>
            <a:xfrm rot="664633">
              <a:off x="6670846" y="3789924"/>
              <a:ext cx="1955736" cy="419610"/>
            </a:xfrm>
            <a:prstGeom prst="rightArrow">
              <a:avLst>
                <a:gd name="adj1" fmla="val 57850"/>
                <a:gd name="adj2" fmla="val 50000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1000"/>
                  </a:schemeClr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16000" tIns="0" rIns="0" bIns="0" rtlCol="0" anchor="ctr"/>
            <a:lstStyle/>
            <a:p>
              <a:pPr algn="ctr"/>
              <a:r>
                <a:rPr lang="en-US" altLang="ko-KR" sz="11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Deployment</a:t>
              </a:r>
            </a:p>
          </p:txBody>
        </p:sp>
        <p:sp>
          <p:nvSpPr>
            <p:cNvPr id="277" name="화살표: 오른쪽 276">
              <a:extLst>
                <a:ext uri="{FF2B5EF4-FFF2-40B4-BE49-F238E27FC236}">
                  <a16:creationId xmlns:a16="http://schemas.microsoft.com/office/drawing/2014/main" id="{EF21BB2A-200E-4270-6F0A-702D89EC3445}"/>
                </a:ext>
              </a:extLst>
            </p:cNvPr>
            <p:cNvSpPr/>
            <p:nvPr/>
          </p:nvSpPr>
          <p:spPr>
            <a:xfrm rot="20935367" flipH="1">
              <a:off x="3682730" y="3781089"/>
              <a:ext cx="1955734" cy="419610"/>
            </a:xfrm>
            <a:prstGeom prst="rightArrow">
              <a:avLst>
                <a:gd name="adj1" fmla="val 57850"/>
                <a:gd name="adj2" fmla="val 50000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1000"/>
                  </a:schemeClr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16000" tIns="0" rIns="0" bIns="0" rtlCol="0" anchor="ctr"/>
            <a:lstStyle/>
            <a:p>
              <a:pPr algn="ctr"/>
              <a:r>
                <a:rPr lang="en-US" altLang="ko-KR" sz="11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Deployment</a:t>
              </a:r>
            </a:p>
          </p:txBody>
        </p:sp>
      </p:grpSp>
      <p:grpSp>
        <p:nvGrpSpPr>
          <p:cNvPr id="320" name="그룹 319">
            <a:extLst>
              <a:ext uri="{FF2B5EF4-FFF2-40B4-BE49-F238E27FC236}">
                <a16:creationId xmlns:a16="http://schemas.microsoft.com/office/drawing/2014/main" id="{2CEE1080-9FB9-DEC5-5FF3-2BFD98059A26}"/>
              </a:ext>
            </a:extLst>
          </p:cNvPr>
          <p:cNvGrpSpPr/>
          <p:nvPr/>
        </p:nvGrpSpPr>
        <p:grpSpPr>
          <a:xfrm>
            <a:off x="5237480" y="2932926"/>
            <a:ext cx="1717040" cy="1717040"/>
            <a:chOff x="5368455" y="3063901"/>
            <a:chExt cx="1455090" cy="1455090"/>
          </a:xfrm>
        </p:grpSpPr>
        <p:sp>
          <p:nvSpPr>
            <p:cNvPr id="280" name="타원 279">
              <a:extLst>
                <a:ext uri="{FF2B5EF4-FFF2-40B4-BE49-F238E27FC236}">
                  <a16:creationId xmlns:a16="http://schemas.microsoft.com/office/drawing/2014/main" id="{732EED4A-1ECA-564D-03B9-82B50BF3BDC2}"/>
                </a:ext>
              </a:extLst>
            </p:cNvPr>
            <p:cNvSpPr/>
            <p:nvPr/>
          </p:nvSpPr>
          <p:spPr>
            <a:xfrm>
              <a:off x="5368455" y="3063901"/>
              <a:ext cx="1455090" cy="1455090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39600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altLang="ko-KR" sz="14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20" name="타원 219">
              <a:extLst>
                <a:ext uri="{FF2B5EF4-FFF2-40B4-BE49-F238E27FC236}">
                  <a16:creationId xmlns:a16="http://schemas.microsoft.com/office/drawing/2014/main" id="{EFEB29F7-6A27-0913-7B2E-933BEFEA0150}"/>
                </a:ext>
              </a:extLst>
            </p:cNvPr>
            <p:cNvSpPr/>
            <p:nvPr/>
          </p:nvSpPr>
          <p:spPr>
            <a:xfrm>
              <a:off x="5517945" y="3213391"/>
              <a:ext cx="1156110" cy="1156110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53000">
                  <a:schemeClr val="accent4"/>
                </a:gs>
              </a:gsLst>
              <a:lin ang="2700000" scaled="1"/>
              <a:tileRect/>
            </a:gradFill>
            <a:ln w="9525"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32400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altLang="ko-KR" sz="140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Okestro</a:t>
              </a:r>
              <a:br>
                <a:rPr lang="en-US" altLang="ko-KR" sz="140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</a:br>
              <a:r>
                <a:rPr lang="en-US" altLang="ko-KR" sz="140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Automation</a:t>
              </a:r>
            </a:p>
          </p:txBody>
        </p:sp>
        <p:grpSp>
          <p:nvGrpSpPr>
            <p:cNvPr id="221" name="그룹 220">
              <a:extLst>
                <a:ext uri="{FF2B5EF4-FFF2-40B4-BE49-F238E27FC236}">
                  <a16:creationId xmlns:a16="http://schemas.microsoft.com/office/drawing/2014/main" id="{B13B2A1B-17A0-F349-26B6-18D26F3B3F29}"/>
                </a:ext>
              </a:extLst>
            </p:cNvPr>
            <p:cNvGrpSpPr/>
            <p:nvPr/>
          </p:nvGrpSpPr>
          <p:grpSpPr>
            <a:xfrm>
              <a:off x="5930305" y="3381007"/>
              <a:ext cx="358963" cy="323941"/>
              <a:chOff x="10724305" y="1824038"/>
              <a:chExt cx="290256" cy="261937"/>
            </a:xfrm>
          </p:grpSpPr>
          <p:sp>
            <p:nvSpPr>
              <p:cNvPr id="222" name="Freeform 767" descr="ⓒDesigned by 홍은지 디자이너">
                <a:extLst>
                  <a:ext uri="{FF2B5EF4-FFF2-40B4-BE49-F238E27FC236}">
                    <a16:creationId xmlns:a16="http://schemas.microsoft.com/office/drawing/2014/main" id="{A23E11DC-B369-AB1F-0C5B-F9F4DFE413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24305" y="1855600"/>
                <a:ext cx="222167" cy="230375"/>
              </a:xfrm>
              <a:custGeom>
                <a:avLst/>
                <a:gdLst>
                  <a:gd name="T0" fmla="*/ 5 w 194"/>
                  <a:gd name="T1" fmla="*/ 74 h 171"/>
                  <a:gd name="T2" fmla="*/ 106 w 194"/>
                  <a:gd name="T3" fmla="*/ 106 h 171"/>
                  <a:gd name="T4" fmla="*/ 110 w 194"/>
                  <a:gd name="T5" fmla="*/ 106 h 171"/>
                  <a:gd name="T6" fmla="*/ 171 w 194"/>
                  <a:gd name="T7" fmla="*/ 79 h 171"/>
                  <a:gd name="T8" fmla="*/ 193 w 194"/>
                  <a:gd name="T9" fmla="*/ 48 h 171"/>
                  <a:gd name="T10" fmla="*/ 193 w 194"/>
                  <a:gd name="T11" fmla="*/ 47 h 171"/>
                  <a:gd name="T12" fmla="*/ 193 w 194"/>
                  <a:gd name="T13" fmla="*/ 33 h 171"/>
                  <a:gd name="T14" fmla="*/ 189 w 194"/>
                  <a:gd name="T15" fmla="*/ 27 h 171"/>
                  <a:gd name="T16" fmla="*/ 87 w 194"/>
                  <a:gd name="T17" fmla="*/ 0 h 171"/>
                  <a:gd name="T18" fmla="*/ 81 w 194"/>
                  <a:gd name="T19" fmla="*/ 2 h 171"/>
                  <a:gd name="T20" fmla="*/ 79 w 194"/>
                  <a:gd name="T21" fmla="*/ 7 h 171"/>
                  <a:gd name="T22" fmla="*/ 62 w 194"/>
                  <a:gd name="T23" fmla="*/ 37 h 171"/>
                  <a:gd name="T24" fmla="*/ 61 w 194"/>
                  <a:gd name="T25" fmla="*/ 37 h 171"/>
                  <a:gd name="T26" fmla="*/ 5 w 194"/>
                  <a:gd name="T27" fmla="*/ 63 h 171"/>
                  <a:gd name="T28" fmla="*/ 1 w 194"/>
                  <a:gd name="T29" fmla="*/ 68 h 171"/>
                  <a:gd name="T30" fmla="*/ 5 w 194"/>
                  <a:gd name="T31" fmla="*/ 74 h 171"/>
                  <a:gd name="T32" fmla="*/ 66 w 194"/>
                  <a:gd name="T33" fmla="*/ 48 h 171"/>
                  <a:gd name="T34" fmla="*/ 66 w 194"/>
                  <a:gd name="T35" fmla="*/ 48 h 171"/>
                  <a:gd name="T36" fmla="*/ 91 w 194"/>
                  <a:gd name="T37" fmla="*/ 14 h 171"/>
                  <a:gd name="T38" fmla="*/ 181 w 194"/>
                  <a:gd name="T39" fmla="*/ 38 h 171"/>
                  <a:gd name="T40" fmla="*/ 181 w 194"/>
                  <a:gd name="T41" fmla="*/ 47 h 171"/>
                  <a:gd name="T42" fmla="*/ 181 w 194"/>
                  <a:gd name="T43" fmla="*/ 48 h 171"/>
                  <a:gd name="T44" fmla="*/ 181 w 194"/>
                  <a:gd name="T45" fmla="*/ 48 h 171"/>
                  <a:gd name="T46" fmla="*/ 166 w 194"/>
                  <a:gd name="T47" fmla="*/ 68 h 171"/>
                  <a:gd name="T48" fmla="*/ 108 w 194"/>
                  <a:gd name="T49" fmla="*/ 93 h 171"/>
                  <a:gd name="T50" fmla="*/ 24 w 194"/>
                  <a:gd name="T51" fmla="*/ 67 h 171"/>
                  <a:gd name="T52" fmla="*/ 66 w 194"/>
                  <a:gd name="T53" fmla="*/ 48 h 171"/>
                  <a:gd name="T54" fmla="*/ 4 w 194"/>
                  <a:gd name="T55" fmla="*/ 104 h 171"/>
                  <a:gd name="T56" fmla="*/ 105 w 194"/>
                  <a:gd name="T57" fmla="*/ 140 h 171"/>
                  <a:gd name="T58" fmla="*/ 110 w 194"/>
                  <a:gd name="T59" fmla="*/ 139 h 171"/>
                  <a:gd name="T60" fmla="*/ 190 w 194"/>
                  <a:gd name="T61" fmla="*/ 98 h 171"/>
                  <a:gd name="T62" fmla="*/ 193 w 194"/>
                  <a:gd name="T63" fmla="*/ 90 h 171"/>
                  <a:gd name="T64" fmla="*/ 185 w 194"/>
                  <a:gd name="T65" fmla="*/ 87 h 171"/>
                  <a:gd name="T66" fmla="*/ 107 w 194"/>
                  <a:gd name="T67" fmla="*/ 127 h 171"/>
                  <a:gd name="T68" fmla="*/ 8 w 194"/>
                  <a:gd name="T69" fmla="*/ 92 h 171"/>
                  <a:gd name="T70" fmla="*/ 1 w 194"/>
                  <a:gd name="T71" fmla="*/ 96 h 171"/>
                  <a:gd name="T72" fmla="*/ 4 w 194"/>
                  <a:gd name="T73" fmla="*/ 104 h 171"/>
                  <a:gd name="T74" fmla="*/ 185 w 194"/>
                  <a:gd name="T75" fmla="*/ 119 h 171"/>
                  <a:gd name="T76" fmla="*/ 107 w 194"/>
                  <a:gd name="T77" fmla="*/ 158 h 171"/>
                  <a:gd name="T78" fmla="*/ 8 w 194"/>
                  <a:gd name="T79" fmla="*/ 124 h 171"/>
                  <a:gd name="T80" fmla="*/ 1 w 194"/>
                  <a:gd name="T81" fmla="*/ 127 h 171"/>
                  <a:gd name="T82" fmla="*/ 4 w 194"/>
                  <a:gd name="T83" fmla="*/ 135 h 171"/>
                  <a:gd name="T84" fmla="*/ 105 w 194"/>
                  <a:gd name="T85" fmla="*/ 171 h 171"/>
                  <a:gd name="T86" fmla="*/ 109 w 194"/>
                  <a:gd name="T87" fmla="*/ 170 h 171"/>
                  <a:gd name="T88" fmla="*/ 190 w 194"/>
                  <a:gd name="T89" fmla="*/ 130 h 171"/>
                  <a:gd name="T90" fmla="*/ 192 w 194"/>
                  <a:gd name="T91" fmla="*/ 121 h 171"/>
                  <a:gd name="T92" fmla="*/ 185 w 194"/>
                  <a:gd name="T93" fmla="*/ 119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4" h="171">
                    <a:moveTo>
                      <a:pt x="5" y="74"/>
                    </a:moveTo>
                    <a:cubicBezTo>
                      <a:pt x="106" y="106"/>
                      <a:pt x="106" y="106"/>
                      <a:pt x="106" y="106"/>
                    </a:cubicBezTo>
                    <a:cubicBezTo>
                      <a:pt x="108" y="106"/>
                      <a:pt x="109" y="106"/>
                      <a:pt x="110" y="106"/>
                    </a:cubicBezTo>
                    <a:cubicBezTo>
                      <a:pt x="171" y="79"/>
                      <a:pt x="171" y="79"/>
                      <a:pt x="171" y="79"/>
                    </a:cubicBezTo>
                    <a:cubicBezTo>
                      <a:pt x="192" y="70"/>
                      <a:pt x="193" y="53"/>
                      <a:pt x="193" y="48"/>
                    </a:cubicBezTo>
                    <a:cubicBezTo>
                      <a:pt x="193" y="48"/>
                      <a:pt x="193" y="48"/>
                      <a:pt x="193" y="47"/>
                    </a:cubicBezTo>
                    <a:cubicBezTo>
                      <a:pt x="193" y="47"/>
                      <a:pt x="193" y="33"/>
                      <a:pt x="193" y="33"/>
                    </a:cubicBezTo>
                    <a:cubicBezTo>
                      <a:pt x="193" y="30"/>
                      <a:pt x="191" y="28"/>
                      <a:pt x="189" y="27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5" y="0"/>
                      <a:pt x="83" y="0"/>
                      <a:pt x="81" y="2"/>
                    </a:cubicBezTo>
                    <a:cubicBezTo>
                      <a:pt x="80" y="3"/>
                      <a:pt x="79" y="5"/>
                      <a:pt x="79" y="7"/>
                    </a:cubicBezTo>
                    <a:cubicBezTo>
                      <a:pt x="82" y="29"/>
                      <a:pt x="62" y="37"/>
                      <a:pt x="62" y="37"/>
                    </a:cubicBezTo>
                    <a:cubicBezTo>
                      <a:pt x="62" y="37"/>
                      <a:pt x="62" y="37"/>
                      <a:pt x="61" y="37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2" y="64"/>
                      <a:pt x="1" y="66"/>
                      <a:pt x="1" y="68"/>
                    </a:cubicBezTo>
                    <a:cubicBezTo>
                      <a:pt x="1" y="71"/>
                      <a:pt x="3" y="73"/>
                      <a:pt x="5" y="74"/>
                    </a:cubicBezTo>
                    <a:close/>
                    <a:moveTo>
                      <a:pt x="66" y="48"/>
                    </a:moveTo>
                    <a:cubicBezTo>
                      <a:pt x="66" y="48"/>
                      <a:pt x="66" y="48"/>
                      <a:pt x="66" y="48"/>
                    </a:cubicBezTo>
                    <a:cubicBezTo>
                      <a:pt x="75" y="45"/>
                      <a:pt x="90" y="34"/>
                      <a:pt x="91" y="14"/>
                    </a:cubicBezTo>
                    <a:cubicBezTo>
                      <a:pt x="104" y="18"/>
                      <a:pt x="173" y="36"/>
                      <a:pt x="181" y="38"/>
                    </a:cubicBezTo>
                    <a:cubicBezTo>
                      <a:pt x="181" y="42"/>
                      <a:pt x="181" y="47"/>
                      <a:pt x="181" y="47"/>
                    </a:cubicBezTo>
                    <a:cubicBezTo>
                      <a:pt x="181" y="48"/>
                      <a:pt x="181" y="48"/>
                      <a:pt x="181" y="48"/>
                    </a:cubicBezTo>
                    <a:cubicBezTo>
                      <a:pt x="181" y="48"/>
                      <a:pt x="181" y="48"/>
                      <a:pt x="181" y="48"/>
                    </a:cubicBezTo>
                    <a:cubicBezTo>
                      <a:pt x="181" y="50"/>
                      <a:pt x="180" y="62"/>
                      <a:pt x="166" y="68"/>
                    </a:cubicBezTo>
                    <a:cubicBezTo>
                      <a:pt x="166" y="68"/>
                      <a:pt x="112" y="92"/>
                      <a:pt x="108" y="93"/>
                    </a:cubicBezTo>
                    <a:cubicBezTo>
                      <a:pt x="104" y="92"/>
                      <a:pt x="46" y="74"/>
                      <a:pt x="24" y="67"/>
                    </a:cubicBezTo>
                    <a:cubicBezTo>
                      <a:pt x="40" y="60"/>
                      <a:pt x="66" y="48"/>
                      <a:pt x="66" y="48"/>
                    </a:cubicBezTo>
                    <a:close/>
                    <a:moveTo>
                      <a:pt x="4" y="104"/>
                    </a:moveTo>
                    <a:cubicBezTo>
                      <a:pt x="105" y="140"/>
                      <a:pt x="105" y="140"/>
                      <a:pt x="105" y="140"/>
                    </a:cubicBezTo>
                    <a:cubicBezTo>
                      <a:pt x="107" y="140"/>
                      <a:pt x="108" y="140"/>
                      <a:pt x="110" y="139"/>
                    </a:cubicBezTo>
                    <a:cubicBezTo>
                      <a:pt x="190" y="98"/>
                      <a:pt x="190" y="98"/>
                      <a:pt x="190" y="98"/>
                    </a:cubicBezTo>
                    <a:cubicBezTo>
                      <a:pt x="193" y="97"/>
                      <a:pt x="194" y="93"/>
                      <a:pt x="193" y="90"/>
                    </a:cubicBezTo>
                    <a:cubicBezTo>
                      <a:pt x="191" y="87"/>
                      <a:pt x="188" y="86"/>
                      <a:pt x="185" y="87"/>
                    </a:cubicBezTo>
                    <a:cubicBezTo>
                      <a:pt x="185" y="87"/>
                      <a:pt x="111" y="125"/>
                      <a:pt x="107" y="127"/>
                    </a:cubicBezTo>
                    <a:cubicBezTo>
                      <a:pt x="103" y="126"/>
                      <a:pt x="8" y="92"/>
                      <a:pt x="8" y="92"/>
                    </a:cubicBezTo>
                    <a:cubicBezTo>
                      <a:pt x="5" y="91"/>
                      <a:pt x="2" y="93"/>
                      <a:pt x="1" y="96"/>
                    </a:cubicBezTo>
                    <a:cubicBezTo>
                      <a:pt x="0" y="100"/>
                      <a:pt x="1" y="103"/>
                      <a:pt x="4" y="104"/>
                    </a:cubicBezTo>
                    <a:close/>
                    <a:moveTo>
                      <a:pt x="185" y="119"/>
                    </a:moveTo>
                    <a:cubicBezTo>
                      <a:pt x="185" y="119"/>
                      <a:pt x="110" y="156"/>
                      <a:pt x="107" y="158"/>
                    </a:cubicBezTo>
                    <a:cubicBezTo>
                      <a:pt x="102" y="157"/>
                      <a:pt x="8" y="124"/>
                      <a:pt x="8" y="124"/>
                    </a:cubicBezTo>
                    <a:cubicBezTo>
                      <a:pt x="5" y="122"/>
                      <a:pt x="2" y="124"/>
                      <a:pt x="1" y="127"/>
                    </a:cubicBezTo>
                    <a:cubicBezTo>
                      <a:pt x="0" y="131"/>
                      <a:pt x="1" y="134"/>
                      <a:pt x="4" y="135"/>
                    </a:cubicBezTo>
                    <a:cubicBezTo>
                      <a:pt x="105" y="171"/>
                      <a:pt x="105" y="171"/>
                      <a:pt x="105" y="171"/>
                    </a:cubicBezTo>
                    <a:cubicBezTo>
                      <a:pt x="107" y="171"/>
                      <a:pt x="108" y="171"/>
                      <a:pt x="109" y="170"/>
                    </a:cubicBezTo>
                    <a:cubicBezTo>
                      <a:pt x="190" y="130"/>
                      <a:pt x="190" y="130"/>
                      <a:pt x="190" y="130"/>
                    </a:cubicBezTo>
                    <a:cubicBezTo>
                      <a:pt x="192" y="128"/>
                      <a:pt x="194" y="125"/>
                      <a:pt x="192" y="121"/>
                    </a:cubicBezTo>
                    <a:cubicBezTo>
                      <a:pt x="191" y="118"/>
                      <a:pt x="188" y="117"/>
                      <a:pt x="185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8883" tIns="324000" rIns="88883" bIns="44441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+mj-ea"/>
                  <a:ea typeface="+mj-ea"/>
                </a:endParaRPr>
              </a:p>
            </p:txBody>
          </p:sp>
          <p:grpSp>
            <p:nvGrpSpPr>
              <p:cNvPr id="223" name="그룹 222">
                <a:extLst>
                  <a:ext uri="{FF2B5EF4-FFF2-40B4-BE49-F238E27FC236}">
                    <a16:creationId xmlns:a16="http://schemas.microsoft.com/office/drawing/2014/main" id="{660C3699-AE36-7A96-7F72-F995905A04ED}"/>
                  </a:ext>
                </a:extLst>
              </p:cNvPr>
              <p:cNvGrpSpPr/>
              <p:nvPr/>
            </p:nvGrpSpPr>
            <p:grpSpPr>
              <a:xfrm>
                <a:off x="10871686" y="1824038"/>
                <a:ext cx="142875" cy="142875"/>
                <a:chOff x="9339136" y="1347788"/>
                <a:chExt cx="254000" cy="254000"/>
              </a:xfrm>
            </p:grpSpPr>
            <p:sp>
              <p:nvSpPr>
                <p:cNvPr id="224" name="타원 223">
                  <a:extLst>
                    <a:ext uri="{FF2B5EF4-FFF2-40B4-BE49-F238E27FC236}">
                      <a16:creationId xmlns:a16="http://schemas.microsoft.com/office/drawing/2014/main" id="{03D49117-A666-344F-D0AF-1EF99FD24018}"/>
                    </a:ext>
                  </a:extLst>
                </p:cNvPr>
                <p:cNvSpPr/>
                <p:nvPr/>
              </p:nvSpPr>
              <p:spPr>
                <a:xfrm>
                  <a:off x="9339136" y="1347788"/>
                  <a:ext cx="254000" cy="25400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324000" rIns="0" bIns="0" rtlCol="0" anchor="ctr"/>
                <a:lstStyle/>
                <a:p>
                  <a:pPr algn="ctr"/>
                  <a:endParaRPr lang="ko-KR" altLang="en-US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25" name="그룹 224">
                  <a:extLst>
                    <a:ext uri="{FF2B5EF4-FFF2-40B4-BE49-F238E27FC236}">
                      <a16:creationId xmlns:a16="http://schemas.microsoft.com/office/drawing/2014/main" id="{7B4F85F2-EBAC-D599-2C7C-9690E16E7018}"/>
                    </a:ext>
                  </a:extLst>
                </p:cNvPr>
                <p:cNvGrpSpPr/>
                <p:nvPr/>
              </p:nvGrpSpPr>
              <p:grpSpPr>
                <a:xfrm>
                  <a:off x="9388222" y="1384598"/>
                  <a:ext cx="155828" cy="180380"/>
                  <a:chOff x="657828" y="2778289"/>
                  <a:chExt cx="608340" cy="704187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226" name="Freeform 30" descr="ⓒDesigned by 홍은지 디자이너">
                    <a:extLst>
                      <a:ext uri="{FF2B5EF4-FFF2-40B4-BE49-F238E27FC236}">
                        <a16:creationId xmlns:a16="http://schemas.microsoft.com/office/drawing/2014/main" id="{8069C3BA-DDCA-7C8B-11AA-01DE09009A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700000">
                    <a:off x="728114" y="2956603"/>
                    <a:ext cx="455587" cy="596159"/>
                  </a:xfrm>
                  <a:custGeom>
                    <a:avLst/>
                    <a:gdLst>
                      <a:gd name="T0" fmla="*/ 714 w 931"/>
                      <a:gd name="T1" fmla="*/ 21 h 1215"/>
                      <a:gd name="T2" fmla="*/ 705 w 931"/>
                      <a:gd name="T3" fmla="*/ 101 h 1215"/>
                      <a:gd name="T4" fmla="*/ 815 w 931"/>
                      <a:gd name="T5" fmla="*/ 421 h 1215"/>
                      <a:gd name="T6" fmla="*/ 297 w 931"/>
                      <a:gd name="T7" fmla="*/ 941 h 1215"/>
                      <a:gd name="T8" fmla="*/ 215 w 931"/>
                      <a:gd name="T9" fmla="*/ 935 h 1215"/>
                      <a:gd name="T10" fmla="*/ 270 w 931"/>
                      <a:gd name="T11" fmla="*/ 882 h 1215"/>
                      <a:gd name="T12" fmla="*/ 270 w 931"/>
                      <a:gd name="T13" fmla="*/ 802 h 1215"/>
                      <a:gd name="T14" fmla="*/ 190 w 931"/>
                      <a:gd name="T15" fmla="*/ 802 h 1215"/>
                      <a:gd name="T16" fmla="*/ 0 w 931"/>
                      <a:gd name="T17" fmla="*/ 989 h 1215"/>
                      <a:gd name="T18" fmla="*/ 188 w 931"/>
                      <a:gd name="T19" fmla="*/ 1196 h 1215"/>
                      <a:gd name="T20" fmla="*/ 230 w 931"/>
                      <a:gd name="T21" fmla="*/ 1215 h 1215"/>
                      <a:gd name="T22" fmla="*/ 268 w 931"/>
                      <a:gd name="T23" fmla="*/ 1200 h 1215"/>
                      <a:gd name="T24" fmla="*/ 272 w 931"/>
                      <a:gd name="T25" fmla="*/ 1120 h 1215"/>
                      <a:gd name="T26" fmla="*/ 213 w 931"/>
                      <a:gd name="T27" fmla="*/ 1049 h 1215"/>
                      <a:gd name="T28" fmla="*/ 297 w 931"/>
                      <a:gd name="T29" fmla="*/ 1055 h 1215"/>
                      <a:gd name="T30" fmla="*/ 931 w 931"/>
                      <a:gd name="T31" fmla="*/ 421 h 1215"/>
                      <a:gd name="T32" fmla="*/ 796 w 931"/>
                      <a:gd name="T33" fmla="*/ 30 h 1215"/>
                      <a:gd name="T34" fmla="*/ 714 w 931"/>
                      <a:gd name="T35" fmla="*/ 21 h 12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931" h="1215">
                        <a:moveTo>
                          <a:pt x="714" y="21"/>
                        </a:moveTo>
                        <a:cubicBezTo>
                          <a:pt x="689" y="40"/>
                          <a:pt x="686" y="76"/>
                          <a:pt x="705" y="101"/>
                        </a:cubicBezTo>
                        <a:cubicBezTo>
                          <a:pt x="777" y="192"/>
                          <a:pt x="815" y="305"/>
                          <a:pt x="815" y="421"/>
                        </a:cubicBezTo>
                        <a:cubicBezTo>
                          <a:pt x="815" y="707"/>
                          <a:pt x="583" y="941"/>
                          <a:pt x="297" y="941"/>
                        </a:cubicBezTo>
                        <a:cubicBezTo>
                          <a:pt x="270" y="941"/>
                          <a:pt x="242" y="939"/>
                          <a:pt x="215" y="935"/>
                        </a:cubicBezTo>
                        <a:cubicBezTo>
                          <a:pt x="270" y="882"/>
                          <a:pt x="270" y="882"/>
                          <a:pt x="270" y="882"/>
                        </a:cubicBezTo>
                        <a:cubicBezTo>
                          <a:pt x="293" y="859"/>
                          <a:pt x="293" y="823"/>
                          <a:pt x="270" y="802"/>
                        </a:cubicBezTo>
                        <a:cubicBezTo>
                          <a:pt x="247" y="779"/>
                          <a:pt x="211" y="779"/>
                          <a:pt x="190" y="802"/>
                        </a:cubicBezTo>
                        <a:cubicBezTo>
                          <a:pt x="0" y="989"/>
                          <a:pt x="0" y="989"/>
                          <a:pt x="0" y="989"/>
                        </a:cubicBezTo>
                        <a:cubicBezTo>
                          <a:pt x="188" y="1196"/>
                          <a:pt x="188" y="1196"/>
                          <a:pt x="188" y="1196"/>
                        </a:cubicBezTo>
                        <a:cubicBezTo>
                          <a:pt x="200" y="1210"/>
                          <a:pt x="215" y="1215"/>
                          <a:pt x="230" y="1215"/>
                        </a:cubicBezTo>
                        <a:cubicBezTo>
                          <a:pt x="244" y="1215"/>
                          <a:pt x="257" y="1210"/>
                          <a:pt x="268" y="1200"/>
                        </a:cubicBezTo>
                        <a:cubicBezTo>
                          <a:pt x="291" y="1179"/>
                          <a:pt x="293" y="1143"/>
                          <a:pt x="272" y="1120"/>
                        </a:cubicBezTo>
                        <a:cubicBezTo>
                          <a:pt x="213" y="1049"/>
                          <a:pt x="213" y="1049"/>
                          <a:pt x="213" y="1049"/>
                        </a:cubicBezTo>
                        <a:cubicBezTo>
                          <a:pt x="240" y="1053"/>
                          <a:pt x="268" y="1055"/>
                          <a:pt x="297" y="1055"/>
                        </a:cubicBezTo>
                        <a:cubicBezTo>
                          <a:pt x="646" y="1055"/>
                          <a:pt x="931" y="771"/>
                          <a:pt x="931" y="421"/>
                        </a:cubicBezTo>
                        <a:cubicBezTo>
                          <a:pt x="931" y="278"/>
                          <a:pt x="884" y="143"/>
                          <a:pt x="796" y="30"/>
                        </a:cubicBezTo>
                        <a:cubicBezTo>
                          <a:pt x="775" y="6"/>
                          <a:pt x="739" y="0"/>
                          <a:pt x="714" y="2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32400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/>
                  </a:p>
                </p:txBody>
              </p:sp>
              <p:sp>
                <p:nvSpPr>
                  <p:cNvPr id="227" name="Freeform 31" descr="ⓒDesigned by 홍은지 디자이너">
                    <a:extLst>
                      <a:ext uri="{FF2B5EF4-FFF2-40B4-BE49-F238E27FC236}">
                        <a16:creationId xmlns:a16="http://schemas.microsoft.com/office/drawing/2014/main" id="{0C57EF84-4BF4-2276-405C-377104C775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700000">
                    <a:off x="745376" y="2709697"/>
                    <a:ext cx="452200" cy="589384"/>
                  </a:xfrm>
                  <a:custGeom>
                    <a:avLst/>
                    <a:gdLst>
                      <a:gd name="T0" fmla="*/ 173 w 922"/>
                      <a:gd name="T1" fmla="*/ 1202 h 1202"/>
                      <a:gd name="T2" fmla="*/ 207 w 922"/>
                      <a:gd name="T3" fmla="*/ 1190 h 1202"/>
                      <a:gd name="T4" fmla="*/ 219 w 922"/>
                      <a:gd name="T5" fmla="*/ 1110 h 1202"/>
                      <a:gd name="T6" fmla="*/ 112 w 922"/>
                      <a:gd name="T7" fmla="*/ 796 h 1202"/>
                      <a:gd name="T8" fmla="*/ 632 w 922"/>
                      <a:gd name="T9" fmla="*/ 276 h 1202"/>
                      <a:gd name="T10" fmla="*/ 706 w 922"/>
                      <a:gd name="T11" fmla="*/ 282 h 1202"/>
                      <a:gd name="T12" fmla="*/ 651 w 922"/>
                      <a:gd name="T13" fmla="*/ 335 h 1202"/>
                      <a:gd name="T14" fmla="*/ 651 w 922"/>
                      <a:gd name="T15" fmla="*/ 415 h 1202"/>
                      <a:gd name="T16" fmla="*/ 691 w 922"/>
                      <a:gd name="T17" fmla="*/ 432 h 1202"/>
                      <a:gd name="T18" fmla="*/ 731 w 922"/>
                      <a:gd name="T19" fmla="*/ 415 h 1202"/>
                      <a:gd name="T20" fmla="*/ 922 w 922"/>
                      <a:gd name="T21" fmla="*/ 228 h 1202"/>
                      <a:gd name="T22" fmla="*/ 735 w 922"/>
                      <a:gd name="T23" fmla="*/ 24 h 1202"/>
                      <a:gd name="T24" fmla="*/ 655 w 922"/>
                      <a:gd name="T25" fmla="*/ 21 h 1202"/>
                      <a:gd name="T26" fmla="*/ 651 w 922"/>
                      <a:gd name="T27" fmla="*/ 101 h 1202"/>
                      <a:gd name="T28" fmla="*/ 712 w 922"/>
                      <a:gd name="T29" fmla="*/ 167 h 1202"/>
                      <a:gd name="T30" fmla="*/ 634 w 922"/>
                      <a:gd name="T31" fmla="*/ 162 h 1202"/>
                      <a:gd name="T32" fmla="*/ 0 w 922"/>
                      <a:gd name="T33" fmla="*/ 796 h 1202"/>
                      <a:gd name="T34" fmla="*/ 129 w 922"/>
                      <a:gd name="T35" fmla="*/ 1179 h 1202"/>
                      <a:gd name="T36" fmla="*/ 173 w 922"/>
                      <a:gd name="T37" fmla="*/ 1202 h 1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922" h="1202">
                        <a:moveTo>
                          <a:pt x="173" y="1202"/>
                        </a:moveTo>
                        <a:cubicBezTo>
                          <a:pt x="184" y="1202"/>
                          <a:pt x="198" y="1198"/>
                          <a:pt x="207" y="1190"/>
                        </a:cubicBezTo>
                        <a:cubicBezTo>
                          <a:pt x="232" y="1171"/>
                          <a:pt x="238" y="1135"/>
                          <a:pt x="219" y="1110"/>
                        </a:cubicBezTo>
                        <a:cubicBezTo>
                          <a:pt x="148" y="1019"/>
                          <a:pt x="112" y="910"/>
                          <a:pt x="112" y="796"/>
                        </a:cubicBezTo>
                        <a:cubicBezTo>
                          <a:pt x="112" y="510"/>
                          <a:pt x="344" y="276"/>
                          <a:pt x="632" y="276"/>
                        </a:cubicBezTo>
                        <a:cubicBezTo>
                          <a:pt x="657" y="276"/>
                          <a:pt x="682" y="278"/>
                          <a:pt x="706" y="282"/>
                        </a:cubicBezTo>
                        <a:cubicBezTo>
                          <a:pt x="651" y="335"/>
                          <a:pt x="651" y="335"/>
                          <a:pt x="651" y="335"/>
                        </a:cubicBezTo>
                        <a:cubicBezTo>
                          <a:pt x="628" y="358"/>
                          <a:pt x="628" y="394"/>
                          <a:pt x="651" y="415"/>
                        </a:cubicBezTo>
                        <a:cubicBezTo>
                          <a:pt x="662" y="426"/>
                          <a:pt x="678" y="432"/>
                          <a:pt x="691" y="432"/>
                        </a:cubicBezTo>
                        <a:cubicBezTo>
                          <a:pt x="706" y="432"/>
                          <a:pt x="720" y="426"/>
                          <a:pt x="731" y="415"/>
                        </a:cubicBezTo>
                        <a:cubicBezTo>
                          <a:pt x="922" y="228"/>
                          <a:pt x="922" y="228"/>
                          <a:pt x="922" y="228"/>
                        </a:cubicBezTo>
                        <a:cubicBezTo>
                          <a:pt x="735" y="24"/>
                          <a:pt x="735" y="24"/>
                          <a:pt x="735" y="24"/>
                        </a:cubicBezTo>
                        <a:cubicBezTo>
                          <a:pt x="714" y="2"/>
                          <a:pt x="678" y="0"/>
                          <a:pt x="655" y="21"/>
                        </a:cubicBezTo>
                        <a:cubicBezTo>
                          <a:pt x="632" y="42"/>
                          <a:pt x="630" y="78"/>
                          <a:pt x="651" y="101"/>
                        </a:cubicBezTo>
                        <a:cubicBezTo>
                          <a:pt x="712" y="167"/>
                          <a:pt x="712" y="167"/>
                          <a:pt x="712" y="167"/>
                        </a:cubicBezTo>
                        <a:cubicBezTo>
                          <a:pt x="685" y="163"/>
                          <a:pt x="661" y="162"/>
                          <a:pt x="634" y="162"/>
                        </a:cubicBezTo>
                        <a:cubicBezTo>
                          <a:pt x="285" y="162"/>
                          <a:pt x="0" y="445"/>
                          <a:pt x="0" y="796"/>
                        </a:cubicBezTo>
                        <a:cubicBezTo>
                          <a:pt x="0" y="935"/>
                          <a:pt x="43" y="1068"/>
                          <a:pt x="129" y="1179"/>
                        </a:cubicBezTo>
                        <a:cubicBezTo>
                          <a:pt x="139" y="1194"/>
                          <a:pt x="156" y="1202"/>
                          <a:pt x="173" y="120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32400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/>
                  </a:p>
                </p:txBody>
              </p:sp>
            </p:grpSp>
          </p:grpSp>
        </p:grpSp>
      </p:grpSp>
      <p:grpSp>
        <p:nvGrpSpPr>
          <p:cNvPr id="291" name="그룹 290">
            <a:extLst>
              <a:ext uri="{FF2B5EF4-FFF2-40B4-BE49-F238E27FC236}">
                <a16:creationId xmlns:a16="http://schemas.microsoft.com/office/drawing/2014/main" id="{0B87EC4B-10B0-46DA-E565-6A7549FB084F}"/>
              </a:ext>
            </a:extLst>
          </p:cNvPr>
          <p:cNvGrpSpPr/>
          <p:nvPr/>
        </p:nvGrpSpPr>
        <p:grpSpPr>
          <a:xfrm>
            <a:off x="9352574" y="3091140"/>
            <a:ext cx="2127284" cy="580124"/>
            <a:chOff x="7302330" y="2920544"/>
            <a:chExt cx="2673634" cy="729117"/>
          </a:xfrm>
        </p:grpSpPr>
        <p:pic>
          <p:nvPicPr>
            <p:cNvPr id="288" name="Picture 6" descr="ansible - 자동화의 시작">
              <a:extLst>
                <a:ext uri="{FF2B5EF4-FFF2-40B4-BE49-F238E27FC236}">
                  <a16:creationId xmlns:a16="http://schemas.microsoft.com/office/drawing/2014/main" id="{76B989F6-BA0E-ACA9-9AC3-6584430A63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0472" y="2977426"/>
              <a:ext cx="777196" cy="615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9" name="Picture 4" descr="Terraform을 활용한 IaC 맛보기">
              <a:extLst>
                <a:ext uri="{FF2B5EF4-FFF2-40B4-BE49-F238E27FC236}">
                  <a16:creationId xmlns:a16="http://schemas.microsoft.com/office/drawing/2014/main" id="{72F57DCC-FD4E-9766-E57A-C35A50EF1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5770" y="2920544"/>
              <a:ext cx="730194" cy="729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0" name="Picture 2" descr="MaaS (Metal as a Service) 소개">
              <a:extLst>
                <a:ext uri="{FF2B5EF4-FFF2-40B4-BE49-F238E27FC236}">
                  <a16:creationId xmlns:a16="http://schemas.microsoft.com/office/drawing/2014/main" id="{FFE0A69F-EADB-50C2-62F9-4C53C65833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71" b="34071"/>
            <a:stretch/>
          </p:blipFill>
          <p:spPr bwMode="auto">
            <a:xfrm>
              <a:off x="7302330" y="3209766"/>
              <a:ext cx="781617" cy="239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93" name="직선 화살표 연결선 292">
            <a:extLst>
              <a:ext uri="{FF2B5EF4-FFF2-40B4-BE49-F238E27FC236}">
                <a16:creationId xmlns:a16="http://schemas.microsoft.com/office/drawing/2014/main" id="{178B7A9F-8240-ECDF-8BBF-A86895F88EE0}"/>
              </a:ext>
            </a:extLst>
          </p:cNvPr>
          <p:cNvCxnSpPr>
            <a:cxnSpLocks/>
          </p:cNvCxnSpPr>
          <p:nvPr/>
        </p:nvCxnSpPr>
        <p:spPr>
          <a:xfrm flipH="1">
            <a:off x="7089912" y="3396458"/>
            <a:ext cx="1943653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2" name="그룹 311">
            <a:extLst>
              <a:ext uri="{FF2B5EF4-FFF2-40B4-BE49-F238E27FC236}">
                <a16:creationId xmlns:a16="http://schemas.microsoft.com/office/drawing/2014/main" id="{4FC17048-0977-13CA-438F-A02E81031745}"/>
              </a:ext>
            </a:extLst>
          </p:cNvPr>
          <p:cNvGrpSpPr/>
          <p:nvPr/>
        </p:nvGrpSpPr>
        <p:grpSpPr>
          <a:xfrm>
            <a:off x="5563779" y="1661776"/>
            <a:ext cx="1064442" cy="856330"/>
            <a:chOff x="5563779" y="1688280"/>
            <a:chExt cx="1064442" cy="856330"/>
          </a:xfrm>
        </p:grpSpPr>
        <p:pic>
          <p:nvPicPr>
            <p:cNvPr id="304" name="그림 303">
              <a:extLst>
                <a:ext uri="{FF2B5EF4-FFF2-40B4-BE49-F238E27FC236}">
                  <a16:creationId xmlns:a16="http://schemas.microsoft.com/office/drawing/2014/main" id="{AB2E0A41-1F9C-85A6-8B1B-2C529CEF9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63779" y="1688280"/>
              <a:ext cx="1064442" cy="856330"/>
            </a:xfrm>
            <a:prstGeom prst="rect">
              <a:avLst/>
            </a:prstGeom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CCD59CC8-DA6B-644C-7389-0454F5A65A2C}"/>
                </a:ext>
              </a:extLst>
            </p:cNvPr>
            <p:cNvSpPr txBox="1"/>
            <p:nvPr/>
          </p:nvSpPr>
          <p:spPr>
            <a:xfrm>
              <a:off x="5970968" y="1869503"/>
              <a:ext cx="25006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UI</a:t>
              </a:r>
              <a:endParaRPr lang="ko-KR" alt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308" name="화살표: 오른쪽 307">
            <a:extLst>
              <a:ext uri="{FF2B5EF4-FFF2-40B4-BE49-F238E27FC236}">
                <a16:creationId xmlns:a16="http://schemas.microsoft.com/office/drawing/2014/main" id="{8F8A606B-D0DD-2839-D5AE-571ABEE496B2}"/>
              </a:ext>
            </a:extLst>
          </p:cNvPr>
          <p:cNvSpPr/>
          <p:nvPr/>
        </p:nvSpPr>
        <p:spPr>
          <a:xfrm>
            <a:off x="4302540" y="1788424"/>
            <a:ext cx="1099930" cy="419610"/>
          </a:xfrm>
          <a:prstGeom prst="rightArrow">
            <a:avLst>
              <a:gd name="adj1" fmla="val 57850"/>
              <a:gd name="adj2" fmla="val 50000"/>
            </a:avLst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69000">
                <a:schemeClr val="tx1"/>
              </a:gs>
            </a:gsLst>
            <a:lin ang="0" scaled="1"/>
            <a:tileRect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1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</a:t>
            </a:r>
          </a:p>
        </p:txBody>
      </p:sp>
      <p:sp>
        <p:nvSpPr>
          <p:cNvPr id="313" name="화살표: 오른쪽 312">
            <a:extLst>
              <a:ext uri="{FF2B5EF4-FFF2-40B4-BE49-F238E27FC236}">
                <a16:creationId xmlns:a16="http://schemas.microsoft.com/office/drawing/2014/main" id="{7F28CE04-90CB-1130-2E9D-F946CD3C57E2}"/>
              </a:ext>
            </a:extLst>
          </p:cNvPr>
          <p:cNvSpPr/>
          <p:nvPr/>
        </p:nvSpPr>
        <p:spPr>
          <a:xfrm rot="16200000" flipH="1">
            <a:off x="5818954" y="2638559"/>
            <a:ext cx="515788" cy="419610"/>
          </a:xfrm>
          <a:prstGeom prst="rightArrow">
            <a:avLst>
              <a:gd name="adj1" fmla="val 57850"/>
              <a:gd name="adj2" fmla="val 43684"/>
            </a:avLst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69000">
                <a:schemeClr val="tx1"/>
              </a:gs>
            </a:gsLst>
            <a:lin ang="0" scaled="1"/>
            <a:tileRect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rtlCol="0" anchor="ctr"/>
          <a:lstStyle/>
          <a:p>
            <a:pPr algn="ctr"/>
            <a:r>
              <a:rPr lang="en-US" altLang="ko-KR" sz="11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Execute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95CD604D-8F1C-D931-AA21-9D322950F579}"/>
              </a:ext>
            </a:extLst>
          </p:cNvPr>
          <p:cNvSpPr txBox="1"/>
          <p:nvPr/>
        </p:nvSpPr>
        <p:spPr>
          <a:xfrm>
            <a:off x="10109693" y="2804703"/>
            <a:ext cx="573409" cy="16927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lIns="72000" tIns="0" rIns="72000" bIns="0" rtlCol="0">
            <a:spAutoFit/>
          </a:bodyPr>
          <a:lstStyle/>
          <a:p>
            <a:pPr algn="ctr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Engine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316" name="직선 연결선 315">
            <a:extLst>
              <a:ext uri="{FF2B5EF4-FFF2-40B4-BE49-F238E27FC236}">
                <a16:creationId xmlns:a16="http://schemas.microsoft.com/office/drawing/2014/main" id="{6B587350-D06B-49B1-35B8-B5E09034B0A8}"/>
              </a:ext>
            </a:extLst>
          </p:cNvPr>
          <p:cNvCxnSpPr>
            <a:cxnSpLocks/>
          </p:cNvCxnSpPr>
          <p:nvPr/>
        </p:nvCxnSpPr>
        <p:spPr>
          <a:xfrm>
            <a:off x="6096000" y="4616174"/>
            <a:ext cx="0" cy="1519583"/>
          </a:xfrm>
          <a:prstGeom prst="line">
            <a:avLst/>
          </a:prstGeom>
          <a:ln>
            <a:solidFill>
              <a:schemeClr val="accent1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108F891-1345-743E-90BF-BC997E6960BD}"/>
              </a:ext>
            </a:extLst>
          </p:cNvPr>
          <p:cNvSpPr txBox="1"/>
          <p:nvPr/>
        </p:nvSpPr>
        <p:spPr>
          <a:xfrm>
            <a:off x="6821311" y="3144628"/>
            <a:ext cx="945305" cy="16927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lIns="72000" tIns="0" rIns="72000" bIns="0" rtlCol="0">
            <a:spAutoFit/>
          </a:bodyPr>
          <a:lstStyle/>
          <a:p>
            <a:pPr algn="ctr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Deployment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3" name="Google Shape;59;p2">
            <a:extLst>
              <a:ext uri="{FF2B5EF4-FFF2-40B4-BE49-F238E27FC236}">
                <a16:creationId xmlns:a16="http://schemas.microsoft.com/office/drawing/2014/main" id="{EB4EA34B-CC0E-BB45-B60E-80277821F199}"/>
              </a:ext>
            </a:extLst>
          </p:cNvPr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8798288" y="4671208"/>
            <a:ext cx="1108572" cy="202747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C1C6887D-0C2B-3540-8564-0BC5025740E1}"/>
              </a:ext>
            </a:extLst>
          </p:cNvPr>
          <p:cNvSpPr txBox="1"/>
          <p:nvPr/>
        </p:nvSpPr>
        <p:spPr>
          <a:xfrm>
            <a:off x="9901711" y="4643471"/>
            <a:ext cx="3097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</a:rPr>
              <a:t>2</a:t>
            </a:r>
            <a:endParaRPr lang="ko-KR" altLang="en-US" sz="1400" dirty="0">
              <a:ln>
                <a:solidFill>
                  <a:schemeClr val="accent1">
                    <a:alpha val="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7949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15601C-625C-F99C-F33F-0690F56E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635760"/>
            <a:ext cx="4611840" cy="387798"/>
          </a:xfrm>
        </p:spPr>
        <p:txBody>
          <a:bodyPr/>
          <a:lstStyle/>
          <a:p>
            <a:r>
              <a:rPr lang="en-US" altLang="ko-KR" dirty="0"/>
              <a:t>Okestro-Automation Layer</a:t>
            </a:r>
          </a:p>
        </p:txBody>
      </p: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6952B3A5-CAFC-96CE-0E54-F05BC66F5F6E}"/>
              </a:ext>
            </a:extLst>
          </p:cNvPr>
          <p:cNvGrpSpPr/>
          <p:nvPr/>
        </p:nvGrpSpPr>
        <p:grpSpPr>
          <a:xfrm>
            <a:off x="587514" y="1665288"/>
            <a:ext cx="11016972" cy="4427537"/>
            <a:chOff x="587514" y="1665288"/>
            <a:chExt cx="11016972" cy="4427537"/>
          </a:xfrm>
        </p:grpSpPr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id="{294147A4-0679-9D48-42B2-FF77FB087257}"/>
                </a:ext>
              </a:extLst>
            </p:cNvPr>
            <p:cNvGrpSpPr/>
            <p:nvPr/>
          </p:nvGrpSpPr>
          <p:grpSpPr>
            <a:xfrm>
              <a:off x="3286760" y="1665288"/>
              <a:ext cx="5618480" cy="4427537"/>
              <a:chOff x="3326296" y="1665288"/>
              <a:chExt cx="5539408" cy="4427537"/>
            </a:xfrm>
          </p:grpSpPr>
          <p:sp>
            <p:nvSpPr>
              <p:cNvPr id="67" name="사각형: 둥근 모서리 66">
                <a:extLst>
                  <a:ext uri="{FF2B5EF4-FFF2-40B4-BE49-F238E27FC236}">
                    <a16:creationId xmlns:a16="http://schemas.microsoft.com/office/drawing/2014/main" id="{63758A34-988F-B313-AB82-7DE0A94B567D}"/>
                  </a:ext>
                </a:extLst>
              </p:cNvPr>
              <p:cNvSpPr/>
              <p:nvPr/>
            </p:nvSpPr>
            <p:spPr>
              <a:xfrm>
                <a:off x="3326296" y="1665288"/>
                <a:ext cx="5539408" cy="4427537"/>
              </a:xfrm>
              <a:prstGeom prst="roundRect">
                <a:avLst>
                  <a:gd name="adj" fmla="val 3915"/>
                </a:avLst>
              </a:prstGeom>
              <a:noFill/>
              <a:ln w="9525">
                <a:solidFill>
                  <a:schemeClr val="bg1">
                    <a:alpha val="38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6" name="그룹 85">
                <a:extLst>
                  <a:ext uri="{FF2B5EF4-FFF2-40B4-BE49-F238E27FC236}">
                    <a16:creationId xmlns:a16="http://schemas.microsoft.com/office/drawing/2014/main" id="{3FEF8380-8D49-E8A2-3FAF-A84D99E01FD0}"/>
                  </a:ext>
                </a:extLst>
              </p:cNvPr>
              <p:cNvGrpSpPr/>
              <p:nvPr/>
            </p:nvGrpSpPr>
            <p:grpSpPr>
              <a:xfrm>
                <a:off x="3489739" y="1835108"/>
                <a:ext cx="5212522" cy="4087895"/>
                <a:chOff x="3489739" y="1933893"/>
                <a:chExt cx="5212522" cy="4087895"/>
              </a:xfrm>
            </p:grpSpPr>
            <p:sp>
              <p:nvSpPr>
                <p:cNvPr id="66" name="직사각형 65">
                  <a:extLst>
                    <a:ext uri="{FF2B5EF4-FFF2-40B4-BE49-F238E27FC236}">
                      <a16:creationId xmlns:a16="http://schemas.microsoft.com/office/drawing/2014/main" id="{6A767BBD-5F78-27C3-D9F6-BDBE544506CA}"/>
                    </a:ext>
                  </a:extLst>
                </p:cNvPr>
                <p:cNvSpPr/>
                <p:nvPr/>
              </p:nvSpPr>
              <p:spPr>
                <a:xfrm>
                  <a:off x="3489739" y="1933893"/>
                  <a:ext cx="5212522" cy="373918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altLang="ko-KR" sz="1200" b="1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APP Configuration Automation</a:t>
                  </a:r>
                  <a:endParaRPr lang="ko-KR" altLang="en-US" sz="12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직사각형 67">
                  <a:extLst>
                    <a:ext uri="{FF2B5EF4-FFF2-40B4-BE49-F238E27FC236}">
                      <a16:creationId xmlns:a16="http://schemas.microsoft.com/office/drawing/2014/main" id="{8130B827-34C3-D8CD-364E-13D8DCBAC407}"/>
                    </a:ext>
                  </a:extLst>
                </p:cNvPr>
                <p:cNvSpPr/>
                <p:nvPr/>
              </p:nvSpPr>
              <p:spPr>
                <a:xfrm>
                  <a:off x="3489739" y="2402894"/>
                  <a:ext cx="5212522" cy="373918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altLang="ko-KR" sz="1200" b="1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APP Provisioning Automation</a:t>
                  </a:r>
                  <a:endParaRPr lang="ko-KR" altLang="en-US" sz="12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직사각형 68">
                  <a:extLst>
                    <a:ext uri="{FF2B5EF4-FFF2-40B4-BE49-F238E27FC236}">
                      <a16:creationId xmlns:a16="http://schemas.microsoft.com/office/drawing/2014/main" id="{A0147C74-8F88-6178-5187-57601B2718BE}"/>
                    </a:ext>
                  </a:extLst>
                </p:cNvPr>
                <p:cNvSpPr/>
                <p:nvPr/>
              </p:nvSpPr>
              <p:spPr>
                <a:xfrm>
                  <a:off x="3489739" y="2871895"/>
                  <a:ext cx="5212522" cy="373918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altLang="ko-KR" sz="1200" b="1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OS Configuration Automation</a:t>
                  </a:r>
                  <a:endParaRPr lang="ko-KR" altLang="en-US" sz="12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" name="직사각형 72">
                  <a:extLst>
                    <a:ext uri="{FF2B5EF4-FFF2-40B4-BE49-F238E27FC236}">
                      <a16:creationId xmlns:a16="http://schemas.microsoft.com/office/drawing/2014/main" id="{6C26FE57-BC71-47A1-7B90-AFB5C81AEC26}"/>
                    </a:ext>
                  </a:extLst>
                </p:cNvPr>
                <p:cNvSpPr/>
                <p:nvPr/>
              </p:nvSpPr>
              <p:spPr>
                <a:xfrm>
                  <a:off x="3489739" y="4709868"/>
                  <a:ext cx="5212522" cy="373918"/>
                </a:xfrm>
                <a:prstGeom prst="rect">
                  <a:avLst/>
                </a:prstGeom>
                <a:solidFill>
                  <a:schemeClr val="accent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altLang="ko-KR" sz="1200" b="1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Infra S/W Deployment Automation (OpenStack)</a:t>
                  </a:r>
                  <a:endParaRPr lang="ko-KR" altLang="en-US" sz="12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84" name="그룹 83">
                  <a:extLst>
                    <a:ext uri="{FF2B5EF4-FFF2-40B4-BE49-F238E27FC236}">
                      <a16:creationId xmlns:a16="http://schemas.microsoft.com/office/drawing/2014/main" id="{86505487-3328-95B3-8B9D-A277F65141DD}"/>
                    </a:ext>
                  </a:extLst>
                </p:cNvPr>
                <p:cNvGrpSpPr/>
                <p:nvPr/>
              </p:nvGrpSpPr>
              <p:grpSpPr>
                <a:xfrm>
                  <a:off x="3489739" y="3340896"/>
                  <a:ext cx="5212522" cy="804888"/>
                  <a:chOff x="3489739" y="3338625"/>
                  <a:chExt cx="5212522" cy="804888"/>
                </a:xfrm>
              </p:grpSpPr>
              <p:sp>
                <p:nvSpPr>
                  <p:cNvPr id="70" name="직사각형 69">
                    <a:extLst>
                      <a:ext uri="{FF2B5EF4-FFF2-40B4-BE49-F238E27FC236}">
                        <a16:creationId xmlns:a16="http://schemas.microsoft.com/office/drawing/2014/main" id="{F4587D9C-53E0-E895-42A5-D6C1906129B7}"/>
                      </a:ext>
                    </a:extLst>
                  </p:cNvPr>
                  <p:cNvSpPr/>
                  <p:nvPr/>
                </p:nvSpPr>
                <p:spPr>
                  <a:xfrm>
                    <a:off x="3489739" y="3338625"/>
                    <a:ext cx="5212522" cy="804888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108000" rIns="0" bIns="0" rtlCol="0" anchor="t"/>
                  <a:lstStyle/>
                  <a:p>
                    <a:pPr algn="ctr"/>
                    <a:r>
                      <a:rPr lang="en-US" altLang="ko-KR" sz="1200" b="1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rPr>
                      <a:t>Virtual Machine Provisioning Automation</a:t>
                    </a:r>
                    <a:endParaRPr lang="ko-KR" altLang="en-US" sz="1200" b="1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79" name="그룹 78">
                    <a:extLst>
                      <a:ext uri="{FF2B5EF4-FFF2-40B4-BE49-F238E27FC236}">
                        <a16:creationId xmlns:a16="http://schemas.microsoft.com/office/drawing/2014/main" id="{5FE60EA9-C31E-7C52-4836-2249F9C987FE}"/>
                      </a:ext>
                    </a:extLst>
                  </p:cNvPr>
                  <p:cNvGrpSpPr/>
                  <p:nvPr/>
                </p:nvGrpSpPr>
                <p:grpSpPr>
                  <a:xfrm>
                    <a:off x="3635513" y="3727356"/>
                    <a:ext cx="4920974" cy="288000"/>
                    <a:chOff x="3648765" y="3828956"/>
                    <a:chExt cx="5239026" cy="373918"/>
                  </a:xfrm>
                </p:grpSpPr>
                <p:sp>
                  <p:nvSpPr>
                    <p:cNvPr id="71" name="직사각형 70">
                      <a:extLst>
                        <a:ext uri="{FF2B5EF4-FFF2-40B4-BE49-F238E27FC236}">
                          <a16:creationId xmlns:a16="http://schemas.microsoft.com/office/drawing/2014/main" id="{35871A09-384A-3B33-0B8A-5576DE0CEF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48765" y="3828956"/>
                      <a:ext cx="1669774" cy="37391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0" tIns="0" rIns="0" bIns="0" rtlCol="0" anchor="ctr"/>
                    <a:lstStyle/>
                    <a:p>
                      <a:pPr algn="ctr"/>
                      <a:r>
                        <a:rPr lang="en-US" altLang="ko-KR" sz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Compute (SDC)</a:t>
                      </a:r>
                    </a:p>
                  </p:txBody>
                </p:sp>
                <p:sp>
                  <p:nvSpPr>
                    <p:cNvPr id="77" name="직사각형 76">
                      <a:extLst>
                        <a:ext uri="{FF2B5EF4-FFF2-40B4-BE49-F238E27FC236}">
                          <a16:creationId xmlns:a16="http://schemas.microsoft.com/office/drawing/2014/main" id="{7858D612-8FB7-103F-A1E0-785192B205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3391" y="3828956"/>
                      <a:ext cx="1669774" cy="37391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0" tIns="0" rIns="0" bIns="0" rtlCol="0" anchor="ctr"/>
                    <a:lstStyle/>
                    <a:p>
                      <a:pPr algn="ctr"/>
                      <a:r>
                        <a:rPr lang="en-US" altLang="ko-KR" sz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Network (SDN)</a:t>
                      </a:r>
                    </a:p>
                  </p:txBody>
                </p:sp>
                <p:sp>
                  <p:nvSpPr>
                    <p:cNvPr id="78" name="직사각형 77">
                      <a:extLst>
                        <a:ext uri="{FF2B5EF4-FFF2-40B4-BE49-F238E27FC236}">
                          <a16:creationId xmlns:a16="http://schemas.microsoft.com/office/drawing/2014/main" id="{87C6DC5A-85C6-EE91-53BA-B8BB194CC5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18017" y="3828956"/>
                      <a:ext cx="1669774" cy="37391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0" tIns="0" rIns="0" bIns="0" rtlCol="0" anchor="ctr"/>
                    <a:lstStyle/>
                    <a:p>
                      <a:pPr algn="ctr"/>
                      <a:r>
                        <a:rPr lang="en-US" altLang="ko-KR" sz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Storage</a:t>
                      </a:r>
                      <a:r>
                        <a:rPr lang="ko-KR" altLang="en-US" sz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(SDS)</a:t>
                      </a:r>
                    </a:p>
                  </p:txBody>
                </p:sp>
              </p:grpSp>
            </p:grpSp>
            <p:sp>
              <p:nvSpPr>
                <p:cNvPr id="80" name="직사각형 79">
                  <a:extLst>
                    <a:ext uri="{FF2B5EF4-FFF2-40B4-BE49-F238E27FC236}">
                      <a16:creationId xmlns:a16="http://schemas.microsoft.com/office/drawing/2014/main" id="{57AA5D53-0725-061B-3195-3676BFF5533C}"/>
                    </a:ext>
                  </a:extLst>
                </p:cNvPr>
                <p:cNvSpPr/>
                <p:nvPr/>
              </p:nvSpPr>
              <p:spPr>
                <a:xfrm>
                  <a:off x="3489739" y="4240867"/>
                  <a:ext cx="5212522" cy="373918"/>
                </a:xfrm>
                <a:prstGeom prst="rect">
                  <a:avLst/>
                </a:prstGeom>
                <a:solidFill>
                  <a:schemeClr val="accent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altLang="ko-KR" sz="1200" b="1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Infra S/W Configuration Automation (OpenStack)</a:t>
                  </a:r>
                  <a:endParaRPr lang="ko-KR" altLang="en-US" sz="12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" name="직사각형 80">
                  <a:extLst>
                    <a:ext uri="{FF2B5EF4-FFF2-40B4-BE49-F238E27FC236}">
                      <a16:creationId xmlns:a16="http://schemas.microsoft.com/office/drawing/2014/main" id="{B057BFC1-2904-5753-F067-07B39902BD5E}"/>
                    </a:ext>
                  </a:extLst>
                </p:cNvPr>
                <p:cNvSpPr/>
                <p:nvPr/>
              </p:nvSpPr>
              <p:spPr>
                <a:xfrm>
                  <a:off x="3489739" y="5178869"/>
                  <a:ext cx="5212522" cy="373918"/>
                </a:xfrm>
                <a:prstGeom prst="rect">
                  <a:avLst/>
                </a:prstGeom>
                <a:solidFill>
                  <a:schemeClr val="accent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altLang="ko-KR" sz="1200" b="1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Infra H/W Configuration Automation (OS)</a:t>
                  </a:r>
                  <a:endParaRPr lang="ko-KR" altLang="en-US" sz="12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" name="직사각형 82">
                  <a:extLst>
                    <a:ext uri="{FF2B5EF4-FFF2-40B4-BE49-F238E27FC236}">
                      <a16:creationId xmlns:a16="http://schemas.microsoft.com/office/drawing/2014/main" id="{21605396-A8F7-5094-4999-C336DC5744CC}"/>
                    </a:ext>
                  </a:extLst>
                </p:cNvPr>
                <p:cNvSpPr/>
                <p:nvPr/>
              </p:nvSpPr>
              <p:spPr>
                <a:xfrm>
                  <a:off x="3489739" y="5647870"/>
                  <a:ext cx="5212522" cy="373918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altLang="ko-KR" sz="1200" b="1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Infra H/W Deployment Automation (OS)</a:t>
                  </a:r>
                  <a:endParaRPr lang="ko-KR" altLang="en-US" sz="12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2" name="그룹 91">
              <a:extLst>
                <a:ext uri="{FF2B5EF4-FFF2-40B4-BE49-F238E27FC236}">
                  <a16:creationId xmlns:a16="http://schemas.microsoft.com/office/drawing/2014/main" id="{F5E47A24-D563-2ED5-B663-8D0EA9D4EF5A}"/>
                </a:ext>
              </a:extLst>
            </p:cNvPr>
            <p:cNvGrpSpPr/>
            <p:nvPr/>
          </p:nvGrpSpPr>
          <p:grpSpPr>
            <a:xfrm>
              <a:off x="9810889" y="2128325"/>
              <a:ext cx="1793597" cy="725485"/>
              <a:chOff x="9691757" y="2128325"/>
              <a:chExt cx="1793597" cy="725485"/>
            </a:xfrm>
          </p:grpSpPr>
          <p:sp>
            <p:nvSpPr>
              <p:cNvPr id="88" name="사각형: 둥근 모서리 87">
                <a:extLst>
                  <a:ext uri="{FF2B5EF4-FFF2-40B4-BE49-F238E27FC236}">
                    <a16:creationId xmlns:a16="http://schemas.microsoft.com/office/drawing/2014/main" id="{7BF61896-6B89-7C82-4479-06DBD8E51249}"/>
                  </a:ext>
                </a:extLst>
              </p:cNvPr>
              <p:cNvSpPr/>
              <p:nvPr/>
            </p:nvSpPr>
            <p:spPr>
              <a:xfrm>
                <a:off x="9691757" y="2128325"/>
                <a:ext cx="1793597" cy="725485"/>
              </a:xfrm>
              <a:prstGeom prst="roundRect">
                <a:avLst>
                  <a:gd name="adj" fmla="val 12405"/>
                </a:avLst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1" name="그룹 90">
                <a:extLst>
                  <a:ext uri="{FF2B5EF4-FFF2-40B4-BE49-F238E27FC236}">
                    <a16:creationId xmlns:a16="http://schemas.microsoft.com/office/drawing/2014/main" id="{E60AD9D9-D0BF-D215-B233-DB3E22A46B41}"/>
                  </a:ext>
                </a:extLst>
              </p:cNvPr>
              <p:cNvGrpSpPr/>
              <p:nvPr/>
            </p:nvGrpSpPr>
            <p:grpSpPr>
              <a:xfrm>
                <a:off x="9922000" y="2174500"/>
                <a:ext cx="1333110" cy="580124"/>
                <a:chOff x="9806608" y="2157577"/>
                <a:chExt cx="1333110" cy="580124"/>
              </a:xfrm>
            </p:grpSpPr>
            <p:pic>
              <p:nvPicPr>
                <p:cNvPr id="89" name="Picture 6" descr="ansible - 자동화의 시작">
                  <a:extLst>
                    <a:ext uri="{FF2B5EF4-FFF2-40B4-BE49-F238E27FC236}">
                      <a16:creationId xmlns:a16="http://schemas.microsoft.com/office/drawing/2014/main" id="{1F836FB8-5310-7D9A-2C69-97DE7F43E2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06608" y="2202835"/>
                  <a:ext cx="618378" cy="4896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4" descr="Terraform을 활용한 IaC 맛보기">
                  <a:extLst>
                    <a:ext uri="{FF2B5EF4-FFF2-40B4-BE49-F238E27FC236}">
                      <a16:creationId xmlns:a16="http://schemas.microsoft.com/office/drawing/2014/main" id="{3C49A62D-F092-6472-62B2-0CD2E89DD6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58737" y="2157577"/>
                  <a:ext cx="580981" cy="5801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93" name="그룹 92">
              <a:extLst>
                <a:ext uri="{FF2B5EF4-FFF2-40B4-BE49-F238E27FC236}">
                  <a16:creationId xmlns:a16="http://schemas.microsoft.com/office/drawing/2014/main" id="{8A3033A2-F8CC-554B-64A8-C016664ED1B4}"/>
                </a:ext>
              </a:extLst>
            </p:cNvPr>
            <p:cNvGrpSpPr/>
            <p:nvPr/>
          </p:nvGrpSpPr>
          <p:grpSpPr>
            <a:xfrm>
              <a:off x="9810889" y="3278706"/>
              <a:ext cx="1793597" cy="725485"/>
              <a:chOff x="9691757" y="2128325"/>
              <a:chExt cx="1793597" cy="725485"/>
            </a:xfrm>
          </p:grpSpPr>
          <p:sp>
            <p:nvSpPr>
              <p:cNvPr id="94" name="사각형: 둥근 모서리 93">
                <a:extLst>
                  <a:ext uri="{FF2B5EF4-FFF2-40B4-BE49-F238E27FC236}">
                    <a16:creationId xmlns:a16="http://schemas.microsoft.com/office/drawing/2014/main" id="{14741ACF-D413-0E20-FDC3-C19668E5968F}"/>
                  </a:ext>
                </a:extLst>
              </p:cNvPr>
              <p:cNvSpPr/>
              <p:nvPr/>
            </p:nvSpPr>
            <p:spPr>
              <a:xfrm>
                <a:off x="9691757" y="2128325"/>
                <a:ext cx="1793597" cy="725485"/>
              </a:xfrm>
              <a:prstGeom prst="roundRect">
                <a:avLst>
                  <a:gd name="adj" fmla="val 12405"/>
                </a:avLst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pic>
            <p:nvPicPr>
              <p:cNvPr id="97" name="Picture 4" descr="Terraform을 활용한 IaC 맛보기">
                <a:extLst>
                  <a:ext uri="{FF2B5EF4-FFF2-40B4-BE49-F238E27FC236}">
                    <a16:creationId xmlns:a16="http://schemas.microsoft.com/office/drawing/2014/main" id="{BE6FC167-E44A-635D-56B4-82CDCFDE3E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8065" y="2174500"/>
                <a:ext cx="580981" cy="580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8" name="그룹 97">
              <a:extLst>
                <a:ext uri="{FF2B5EF4-FFF2-40B4-BE49-F238E27FC236}">
                  <a16:creationId xmlns:a16="http://schemas.microsoft.com/office/drawing/2014/main" id="{0894F9AF-F68E-8973-CA85-2F55B9348B85}"/>
                </a:ext>
              </a:extLst>
            </p:cNvPr>
            <p:cNvGrpSpPr/>
            <p:nvPr/>
          </p:nvGrpSpPr>
          <p:grpSpPr>
            <a:xfrm>
              <a:off x="9810889" y="4435299"/>
              <a:ext cx="1793597" cy="725485"/>
              <a:chOff x="9691757" y="2128325"/>
              <a:chExt cx="1793597" cy="725485"/>
            </a:xfrm>
          </p:grpSpPr>
          <p:sp>
            <p:nvSpPr>
              <p:cNvPr id="99" name="사각형: 둥근 모서리 98">
                <a:extLst>
                  <a:ext uri="{FF2B5EF4-FFF2-40B4-BE49-F238E27FC236}">
                    <a16:creationId xmlns:a16="http://schemas.microsoft.com/office/drawing/2014/main" id="{17F20598-6669-D232-A18B-BA39009ACF3F}"/>
                  </a:ext>
                </a:extLst>
              </p:cNvPr>
              <p:cNvSpPr/>
              <p:nvPr/>
            </p:nvSpPr>
            <p:spPr>
              <a:xfrm>
                <a:off x="9691757" y="2128325"/>
                <a:ext cx="1793597" cy="725485"/>
              </a:xfrm>
              <a:prstGeom prst="roundRect">
                <a:avLst>
                  <a:gd name="adj" fmla="val 12405"/>
                </a:avLst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pic>
            <p:nvPicPr>
              <p:cNvPr id="101" name="Picture 6" descr="ansible - 자동화의 시작">
                <a:extLst>
                  <a:ext uri="{FF2B5EF4-FFF2-40B4-BE49-F238E27FC236}">
                    <a16:creationId xmlns:a16="http://schemas.microsoft.com/office/drawing/2014/main" id="{985190FD-DFE0-05C3-15F9-14C865D556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9366" y="2219758"/>
                <a:ext cx="618378" cy="4896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9" name="그룹 108">
              <a:extLst>
                <a:ext uri="{FF2B5EF4-FFF2-40B4-BE49-F238E27FC236}">
                  <a16:creationId xmlns:a16="http://schemas.microsoft.com/office/drawing/2014/main" id="{02229E19-F52A-7A49-B5F4-19993AB59745}"/>
                </a:ext>
              </a:extLst>
            </p:cNvPr>
            <p:cNvGrpSpPr/>
            <p:nvPr/>
          </p:nvGrpSpPr>
          <p:grpSpPr>
            <a:xfrm>
              <a:off x="587514" y="5542488"/>
              <a:ext cx="1793597" cy="387112"/>
              <a:chOff x="9691757" y="5563115"/>
              <a:chExt cx="1793597" cy="387112"/>
            </a:xfrm>
          </p:grpSpPr>
          <p:sp>
            <p:nvSpPr>
              <p:cNvPr id="104" name="사각형: 둥근 모서리 103">
                <a:extLst>
                  <a:ext uri="{FF2B5EF4-FFF2-40B4-BE49-F238E27FC236}">
                    <a16:creationId xmlns:a16="http://schemas.microsoft.com/office/drawing/2014/main" id="{2FBA8FFB-B672-0277-41F9-7D40F076E553}"/>
                  </a:ext>
                </a:extLst>
              </p:cNvPr>
              <p:cNvSpPr/>
              <p:nvPr/>
            </p:nvSpPr>
            <p:spPr>
              <a:xfrm>
                <a:off x="9691757" y="5563115"/>
                <a:ext cx="1793597" cy="387112"/>
              </a:xfrm>
              <a:prstGeom prst="roundRect">
                <a:avLst>
                  <a:gd name="adj" fmla="val 12405"/>
                </a:avLst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pic>
            <p:nvPicPr>
              <p:cNvPr id="108" name="Picture 2" descr="MaaS (Metal as a Service) 소개">
                <a:extLst>
                  <a:ext uri="{FF2B5EF4-FFF2-40B4-BE49-F238E27FC236}">
                    <a16:creationId xmlns:a16="http://schemas.microsoft.com/office/drawing/2014/main" id="{AA0934AF-5043-869A-C759-BC0FFFBA44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71" b="34071"/>
              <a:stretch/>
            </p:blipFill>
            <p:spPr bwMode="auto">
              <a:xfrm>
                <a:off x="10277607" y="5661388"/>
                <a:ext cx="621896" cy="1905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3" name="그룹 112">
              <a:extLst>
                <a:ext uri="{FF2B5EF4-FFF2-40B4-BE49-F238E27FC236}">
                  <a16:creationId xmlns:a16="http://schemas.microsoft.com/office/drawing/2014/main" id="{02D35E3B-4ACD-3802-7DB0-7A866B536FD1}"/>
                </a:ext>
              </a:extLst>
            </p:cNvPr>
            <p:cNvGrpSpPr/>
            <p:nvPr/>
          </p:nvGrpSpPr>
          <p:grpSpPr>
            <a:xfrm>
              <a:off x="587514" y="2766513"/>
              <a:ext cx="1793597" cy="387112"/>
              <a:chOff x="9691757" y="5563115"/>
              <a:chExt cx="1793597" cy="387112"/>
            </a:xfrm>
          </p:grpSpPr>
          <p:sp>
            <p:nvSpPr>
              <p:cNvPr id="114" name="사각형: 둥근 모서리 113">
                <a:extLst>
                  <a:ext uri="{FF2B5EF4-FFF2-40B4-BE49-F238E27FC236}">
                    <a16:creationId xmlns:a16="http://schemas.microsoft.com/office/drawing/2014/main" id="{F6BE2AAA-583D-C89C-F381-5A474B1AF7DE}"/>
                  </a:ext>
                </a:extLst>
              </p:cNvPr>
              <p:cNvSpPr/>
              <p:nvPr/>
            </p:nvSpPr>
            <p:spPr>
              <a:xfrm>
                <a:off x="9691757" y="5563115"/>
                <a:ext cx="1793597" cy="387112"/>
              </a:xfrm>
              <a:prstGeom prst="roundRect">
                <a:avLst>
                  <a:gd name="adj" fmla="val 12405"/>
                </a:avLst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pic>
            <p:nvPicPr>
              <p:cNvPr id="115" name="Picture 2">
                <a:extLst>
                  <a:ext uri="{FF2B5EF4-FFF2-40B4-BE49-F238E27FC236}">
                    <a16:creationId xmlns:a16="http://schemas.microsoft.com/office/drawing/2014/main" id="{02EFB843-2735-B948-8611-D3B6D5F00F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112" t="-1973" r="-1112" b="-1973"/>
              <a:stretch/>
            </p:blipFill>
            <p:spPr bwMode="auto">
              <a:xfrm>
                <a:off x="10100570" y="5657627"/>
                <a:ext cx="975970" cy="198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8" name="직선 화살표 연결선 117">
              <a:extLst>
                <a:ext uri="{FF2B5EF4-FFF2-40B4-BE49-F238E27FC236}">
                  <a16:creationId xmlns:a16="http://schemas.microsoft.com/office/drawing/2014/main" id="{6B2C36F4-55B6-1599-667A-084C120B9F78}"/>
                </a:ext>
              </a:extLst>
            </p:cNvPr>
            <p:cNvCxnSpPr>
              <a:stCxn id="69" idx="1"/>
              <a:endCxn id="114" idx="3"/>
            </p:cNvCxnSpPr>
            <p:nvPr/>
          </p:nvCxnSpPr>
          <p:spPr>
            <a:xfrm flipH="1">
              <a:off x="2381111" y="2960069"/>
              <a:ext cx="1071425" cy="0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화살표 연결선 118">
              <a:extLst>
                <a:ext uri="{FF2B5EF4-FFF2-40B4-BE49-F238E27FC236}">
                  <a16:creationId xmlns:a16="http://schemas.microsoft.com/office/drawing/2014/main" id="{EE952871-CBB3-01B6-4ECD-99AF3AFFB806}"/>
                </a:ext>
              </a:extLst>
            </p:cNvPr>
            <p:cNvCxnSpPr>
              <a:cxnSpLocks/>
              <a:stCxn id="83" idx="1"/>
              <a:endCxn id="104" idx="3"/>
            </p:cNvCxnSpPr>
            <p:nvPr/>
          </p:nvCxnSpPr>
          <p:spPr>
            <a:xfrm flipH="1">
              <a:off x="2381111" y="5736044"/>
              <a:ext cx="1071425" cy="0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화살표 연결선 122">
              <a:extLst>
                <a:ext uri="{FF2B5EF4-FFF2-40B4-BE49-F238E27FC236}">
                  <a16:creationId xmlns:a16="http://schemas.microsoft.com/office/drawing/2014/main" id="{F8F93BF9-BB4B-0572-F974-FFB2CEC0DF1E}"/>
                </a:ext>
              </a:extLst>
            </p:cNvPr>
            <p:cNvCxnSpPr>
              <a:cxnSpLocks/>
              <a:endCxn id="88" idx="1"/>
            </p:cNvCxnSpPr>
            <p:nvPr/>
          </p:nvCxnSpPr>
          <p:spPr>
            <a:xfrm>
              <a:off x="9240520" y="2491068"/>
              <a:ext cx="570369" cy="0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화살표 연결선 126">
              <a:extLst>
                <a:ext uri="{FF2B5EF4-FFF2-40B4-BE49-F238E27FC236}">
                  <a16:creationId xmlns:a16="http://schemas.microsoft.com/office/drawing/2014/main" id="{5B5A25DB-9848-BC83-93C8-B72D9801CEB6}"/>
                </a:ext>
              </a:extLst>
            </p:cNvPr>
            <p:cNvCxnSpPr>
              <a:cxnSpLocks/>
              <a:stCxn id="70" idx="3"/>
              <a:endCxn id="94" idx="1"/>
            </p:cNvCxnSpPr>
            <p:nvPr/>
          </p:nvCxnSpPr>
          <p:spPr>
            <a:xfrm flipV="1">
              <a:off x="8739464" y="3641449"/>
              <a:ext cx="1071425" cy="3106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화살표 연결선 133">
              <a:extLst>
                <a:ext uri="{FF2B5EF4-FFF2-40B4-BE49-F238E27FC236}">
                  <a16:creationId xmlns:a16="http://schemas.microsoft.com/office/drawing/2014/main" id="{0BD160C8-C089-929C-EE78-C9AF36F93319}"/>
                </a:ext>
              </a:extLst>
            </p:cNvPr>
            <p:cNvCxnSpPr>
              <a:cxnSpLocks/>
              <a:endCxn id="99" idx="1"/>
            </p:cNvCxnSpPr>
            <p:nvPr/>
          </p:nvCxnSpPr>
          <p:spPr>
            <a:xfrm>
              <a:off x="9235440" y="4798042"/>
              <a:ext cx="575449" cy="0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오른쪽 중괄호 135">
              <a:extLst>
                <a:ext uri="{FF2B5EF4-FFF2-40B4-BE49-F238E27FC236}">
                  <a16:creationId xmlns:a16="http://schemas.microsoft.com/office/drawing/2014/main" id="{0131A9BA-CBF7-C11E-75A3-0FEB4FD760D2}"/>
                </a:ext>
              </a:extLst>
            </p:cNvPr>
            <p:cNvSpPr/>
            <p:nvPr/>
          </p:nvSpPr>
          <p:spPr>
            <a:xfrm>
              <a:off x="8976360" y="1835108"/>
              <a:ext cx="289162" cy="1305709"/>
            </a:xfrm>
            <a:prstGeom prst="rightBrace">
              <a:avLst>
                <a:gd name="adj1" fmla="val 4951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오른쪽 중괄호 138">
              <a:extLst>
                <a:ext uri="{FF2B5EF4-FFF2-40B4-BE49-F238E27FC236}">
                  <a16:creationId xmlns:a16="http://schemas.microsoft.com/office/drawing/2014/main" id="{5C62F565-6986-C859-8078-5A1DC5D1D8EE}"/>
                </a:ext>
              </a:extLst>
            </p:cNvPr>
            <p:cNvSpPr/>
            <p:nvPr/>
          </p:nvSpPr>
          <p:spPr>
            <a:xfrm>
              <a:off x="8976360" y="4142080"/>
              <a:ext cx="289162" cy="1305709"/>
            </a:xfrm>
            <a:prstGeom prst="rightBrace">
              <a:avLst>
                <a:gd name="adj1" fmla="val 4951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94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15601C-625C-F99C-F33F-0690F56E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635760"/>
            <a:ext cx="5847755" cy="387798"/>
          </a:xfrm>
        </p:spPr>
        <p:txBody>
          <a:bodyPr/>
          <a:lstStyle/>
          <a:p>
            <a:r>
              <a:rPr lang="en-US" altLang="ko-KR" dirty="0"/>
              <a:t>Okestro-Automation Architecture</a:t>
            </a:r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08A7610-1697-D4A0-5584-992AB7A5D00C}"/>
              </a:ext>
            </a:extLst>
          </p:cNvPr>
          <p:cNvGrpSpPr/>
          <p:nvPr/>
        </p:nvGrpSpPr>
        <p:grpSpPr>
          <a:xfrm>
            <a:off x="587375" y="1458704"/>
            <a:ext cx="11020424" cy="4763536"/>
            <a:chOff x="584200" y="1435860"/>
            <a:chExt cx="11020424" cy="4763536"/>
          </a:xfrm>
        </p:grpSpPr>
        <p:sp>
          <p:nvSpPr>
            <p:cNvPr id="9" name="화살표: 오른쪽 8">
              <a:extLst>
                <a:ext uri="{FF2B5EF4-FFF2-40B4-BE49-F238E27FC236}">
                  <a16:creationId xmlns:a16="http://schemas.microsoft.com/office/drawing/2014/main" id="{C10ABC46-4B68-0B25-DEF2-1C6FE20EC67D}"/>
                </a:ext>
              </a:extLst>
            </p:cNvPr>
            <p:cNvSpPr/>
            <p:nvPr/>
          </p:nvSpPr>
          <p:spPr>
            <a:xfrm>
              <a:off x="7696036" y="3376533"/>
              <a:ext cx="2055178" cy="419610"/>
            </a:xfrm>
            <a:prstGeom prst="rightArrow">
              <a:avLst>
                <a:gd name="adj1" fmla="val 57850"/>
                <a:gd name="adj2" fmla="val 50000"/>
              </a:avLst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69000">
                  <a:schemeClr val="tx1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16000" tIns="0" rIns="0" bIns="0" rtlCol="0" anchor="ctr"/>
            <a:lstStyle/>
            <a:p>
              <a:pPr algn="ctr"/>
              <a:r>
                <a:rPr lang="en-US" altLang="ko-KR" sz="11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 Data</a:t>
              </a: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99E84AB6-5EF8-8129-3A58-AB27E73E02AC}"/>
                </a:ext>
              </a:extLst>
            </p:cNvPr>
            <p:cNvSpPr/>
            <p:nvPr/>
          </p:nvSpPr>
          <p:spPr>
            <a:xfrm>
              <a:off x="908269" y="5020732"/>
              <a:ext cx="3562424" cy="808567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144000" bIns="72000" rtlCol="0" anchor="b"/>
            <a:lstStyle/>
            <a:p>
              <a:pPr algn="ctr"/>
              <a:r>
                <a:rPr lang="en-US" altLang="ko-KR" sz="11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SDDC</a:t>
              </a:r>
              <a:endParaRPr lang="ko-KR" altLang="en-US" sz="11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64FF7B77-8311-BB46-1595-DF72F6F699F2}"/>
                </a:ext>
              </a:extLst>
            </p:cNvPr>
            <p:cNvGrpSpPr/>
            <p:nvPr/>
          </p:nvGrpSpPr>
          <p:grpSpPr>
            <a:xfrm>
              <a:off x="9814278" y="5147342"/>
              <a:ext cx="806311" cy="863155"/>
              <a:chOff x="8728360" y="1896028"/>
              <a:chExt cx="759089" cy="812605"/>
            </a:xfrm>
          </p:grpSpPr>
          <p:sp>
            <p:nvSpPr>
              <p:cNvPr id="238" name="타원 237">
                <a:extLst>
                  <a:ext uri="{FF2B5EF4-FFF2-40B4-BE49-F238E27FC236}">
                    <a16:creationId xmlns:a16="http://schemas.microsoft.com/office/drawing/2014/main" id="{A85F5589-A39A-19BE-D71B-089E0398E112}"/>
                  </a:ext>
                </a:extLst>
              </p:cNvPr>
              <p:cNvSpPr/>
              <p:nvPr/>
            </p:nvSpPr>
            <p:spPr>
              <a:xfrm>
                <a:off x="8822666" y="1896028"/>
                <a:ext cx="570468" cy="570466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 sz="16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7BD2D270-129A-04DB-FF86-936FD047D3C8}"/>
                  </a:ext>
                </a:extLst>
              </p:cNvPr>
              <p:cNvSpPr txBox="1"/>
              <p:nvPr/>
            </p:nvSpPr>
            <p:spPr>
              <a:xfrm>
                <a:off x="8728360" y="2549270"/>
                <a:ext cx="759089" cy="159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ko-KR" sz="11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Cloud Admin</a:t>
                </a:r>
                <a:endParaRPr lang="ko-KR" altLang="en-US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40" name="자유형: 도형 239">
                <a:extLst>
                  <a:ext uri="{FF2B5EF4-FFF2-40B4-BE49-F238E27FC236}">
                    <a16:creationId xmlns:a16="http://schemas.microsoft.com/office/drawing/2014/main" id="{707378ED-6DB4-EE26-3F7E-EEF6C840A262}"/>
                  </a:ext>
                </a:extLst>
              </p:cNvPr>
              <p:cNvSpPr/>
              <p:nvPr/>
            </p:nvSpPr>
            <p:spPr>
              <a:xfrm flipH="1">
                <a:off x="9117110" y="2221529"/>
                <a:ext cx="217623" cy="123825"/>
              </a:xfrm>
              <a:custGeom>
                <a:avLst/>
                <a:gdLst>
                  <a:gd name="connsiteX0" fmla="*/ 306332 w 698501"/>
                  <a:gd name="connsiteY0" fmla="*/ 0 h 397438"/>
                  <a:gd name="connsiteX1" fmla="*/ 434261 w 698501"/>
                  <a:gd name="connsiteY1" fmla="*/ 52990 h 397438"/>
                  <a:gd name="connsiteX2" fmla="*/ 468771 w 698501"/>
                  <a:gd name="connsiteY2" fmla="*/ 104175 h 397438"/>
                  <a:gd name="connsiteX3" fmla="*/ 472531 w 698501"/>
                  <a:gd name="connsiteY3" fmla="*/ 101640 h 397438"/>
                  <a:gd name="connsiteX4" fmla="*/ 513417 w 698501"/>
                  <a:gd name="connsiteY4" fmla="*/ 93385 h 397438"/>
                  <a:gd name="connsiteX5" fmla="*/ 610203 w 698501"/>
                  <a:gd name="connsiteY5" fmla="*/ 157539 h 397438"/>
                  <a:gd name="connsiteX6" fmla="*/ 617190 w 698501"/>
                  <a:gd name="connsiteY6" fmla="*/ 192149 h 397438"/>
                  <a:gd name="connsiteX7" fmla="*/ 634348 w 698501"/>
                  <a:gd name="connsiteY7" fmla="*/ 195613 h 397438"/>
                  <a:gd name="connsiteX8" fmla="*/ 698501 w 698501"/>
                  <a:gd name="connsiteY8" fmla="*/ 292398 h 397438"/>
                  <a:gd name="connsiteX9" fmla="*/ 698500 w 698501"/>
                  <a:gd name="connsiteY9" fmla="*/ 292398 h 397438"/>
                  <a:gd name="connsiteX10" fmla="*/ 593460 w 698501"/>
                  <a:gd name="connsiteY10" fmla="*/ 397438 h 397438"/>
                  <a:gd name="connsiteX11" fmla="*/ 105040 w 698501"/>
                  <a:gd name="connsiteY11" fmla="*/ 397437 h 397438"/>
                  <a:gd name="connsiteX12" fmla="*/ 8255 w 698501"/>
                  <a:gd name="connsiteY12" fmla="*/ 333283 h 397438"/>
                  <a:gd name="connsiteX13" fmla="*/ 0 w 698501"/>
                  <a:gd name="connsiteY13" fmla="*/ 292398 h 397438"/>
                  <a:gd name="connsiteX14" fmla="*/ 8255 w 698501"/>
                  <a:gd name="connsiteY14" fmla="*/ 251512 h 397438"/>
                  <a:gd name="connsiteX15" fmla="*/ 105040 w 698501"/>
                  <a:gd name="connsiteY15" fmla="*/ 187358 h 397438"/>
                  <a:gd name="connsiteX16" fmla="*/ 126714 w 698501"/>
                  <a:gd name="connsiteY16" fmla="*/ 187358 h 397438"/>
                  <a:gd name="connsiteX17" fmla="*/ 125414 w 698501"/>
                  <a:gd name="connsiteY17" fmla="*/ 180918 h 397438"/>
                  <a:gd name="connsiteX18" fmla="*/ 306332 w 698501"/>
                  <a:gd name="connsiteY18" fmla="*/ 0 h 39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98501" h="397438">
                    <a:moveTo>
                      <a:pt x="306332" y="0"/>
                    </a:moveTo>
                    <a:cubicBezTo>
                      <a:pt x="356291" y="0"/>
                      <a:pt x="401521" y="20250"/>
                      <a:pt x="434261" y="52990"/>
                    </a:cubicBezTo>
                    <a:lnTo>
                      <a:pt x="468771" y="104175"/>
                    </a:lnTo>
                    <a:lnTo>
                      <a:pt x="472531" y="101640"/>
                    </a:lnTo>
                    <a:cubicBezTo>
                      <a:pt x="485098" y="96324"/>
                      <a:pt x="498914" y="93385"/>
                      <a:pt x="513417" y="93385"/>
                    </a:cubicBezTo>
                    <a:cubicBezTo>
                      <a:pt x="556926" y="93385"/>
                      <a:pt x="594257" y="119838"/>
                      <a:pt x="610203" y="157539"/>
                    </a:cubicBezTo>
                    <a:lnTo>
                      <a:pt x="617190" y="192149"/>
                    </a:lnTo>
                    <a:lnTo>
                      <a:pt x="634348" y="195613"/>
                    </a:lnTo>
                    <a:cubicBezTo>
                      <a:pt x="672048" y="211559"/>
                      <a:pt x="698501" y="248889"/>
                      <a:pt x="698501" y="292398"/>
                    </a:cubicBezTo>
                    <a:lnTo>
                      <a:pt x="698500" y="292398"/>
                    </a:lnTo>
                    <a:cubicBezTo>
                      <a:pt x="698500" y="350410"/>
                      <a:pt x="651472" y="397438"/>
                      <a:pt x="593460" y="397438"/>
                    </a:cubicBezTo>
                    <a:lnTo>
                      <a:pt x="105040" y="397437"/>
                    </a:lnTo>
                    <a:cubicBezTo>
                      <a:pt x="61531" y="397437"/>
                      <a:pt x="24201" y="370984"/>
                      <a:pt x="8255" y="333283"/>
                    </a:cubicBezTo>
                    <a:lnTo>
                      <a:pt x="0" y="292398"/>
                    </a:lnTo>
                    <a:lnTo>
                      <a:pt x="8255" y="251512"/>
                    </a:lnTo>
                    <a:cubicBezTo>
                      <a:pt x="24201" y="213811"/>
                      <a:pt x="61531" y="187358"/>
                      <a:pt x="105040" y="187358"/>
                    </a:cubicBezTo>
                    <a:lnTo>
                      <a:pt x="126714" y="187358"/>
                    </a:lnTo>
                    <a:lnTo>
                      <a:pt x="125414" y="180918"/>
                    </a:lnTo>
                    <a:cubicBezTo>
                      <a:pt x="125414" y="81000"/>
                      <a:pt x="206414" y="0"/>
                      <a:pt x="306332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자유형: 도형 240">
                <a:extLst>
                  <a:ext uri="{FF2B5EF4-FFF2-40B4-BE49-F238E27FC236}">
                    <a16:creationId xmlns:a16="http://schemas.microsoft.com/office/drawing/2014/main" id="{333D1A4D-A2F1-E41A-FD8A-5993C6BE6A95}"/>
                  </a:ext>
                </a:extLst>
              </p:cNvPr>
              <p:cNvSpPr/>
              <p:nvPr/>
            </p:nvSpPr>
            <p:spPr>
              <a:xfrm>
                <a:off x="8876615" y="2095588"/>
                <a:ext cx="277143" cy="157691"/>
              </a:xfrm>
              <a:custGeom>
                <a:avLst/>
                <a:gdLst>
                  <a:gd name="connsiteX0" fmla="*/ 306332 w 698501"/>
                  <a:gd name="connsiteY0" fmla="*/ 0 h 397438"/>
                  <a:gd name="connsiteX1" fmla="*/ 434261 w 698501"/>
                  <a:gd name="connsiteY1" fmla="*/ 52990 h 397438"/>
                  <a:gd name="connsiteX2" fmla="*/ 468771 w 698501"/>
                  <a:gd name="connsiteY2" fmla="*/ 104175 h 397438"/>
                  <a:gd name="connsiteX3" fmla="*/ 472531 w 698501"/>
                  <a:gd name="connsiteY3" fmla="*/ 101640 h 397438"/>
                  <a:gd name="connsiteX4" fmla="*/ 513417 w 698501"/>
                  <a:gd name="connsiteY4" fmla="*/ 93385 h 397438"/>
                  <a:gd name="connsiteX5" fmla="*/ 610203 w 698501"/>
                  <a:gd name="connsiteY5" fmla="*/ 157539 h 397438"/>
                  <a:gd name="connsiteX6" fmla="*/ 617190 w 698501"/>
                  <a:gd name="connsiteY6" fmla="*/ 192149 h 397438"/>
                  <a:gd name="connsiteX7" fmla="*/ 634348 w 698501"/>
                  <a:gd name="connsiteY7" fmla="*/ 195613 h 397438"/>
                  <a:gd name="connsiteX8" fmla="*/ 698501 w 698501"/>
                  <a:gd name="connsiteY8" fmla="*/ 292398 h 397438"/>
                  <a:gd name="connsiteX9" fmla="*/ 698500 w 698501"/>
                  <a:gd name="connsiteY9" fmla="*/ 292398 h 397438"/>
                  <a:gd name="connsiteX10" fmla="*/ 593460 w 698501"/>
                  <a:gd name="connsiteY10" fmla="*/ 397438 h 397438"/>
                  <a:gd name="connsiteX11" fmla="*/ 105040 w 698501"/>
                  <a:gd name="connsiteY11" fmla="*/ 397437 h 397438"/>
                  <a:gd name="connsiteX12" fmla="*/ 8255 w 698501"/>
                  <a:gd name="connsiteY12" fmla="*/ 333283 h 397438"/>
                  <a:gd name="connsiteX13" fmla="*/ 0 w 698501"/>
                  <a:gd name="connsiteY13" fmla="*/ 292398 h 397438"/>
                  <a:gd name="connsiteX14" fmla="*/ 8255 w 698501"/>
                  <a:gd name="connsiteY14" fmla="*/ 251512 h 397438"/>
                  <a:gd name="connsiteX15" fmla="*/ 105040 w 698501"/>
                  <a:gd name="connsiteY15" fmla="*/ 187358 h 397438"/>
                  <a:gd name="connsiteX16" fmla="*/ 126714 w 698501"/>
                  <a:gd name="connsiteY16" fmla="*/ 187358 h 397438"/>
                  <a:gd name="connsiteX17" fmla="*/ 125414 w 698501"/>
                  <a:gd name="connsiteY17" fmla="*/ 180918 h 397438"/>
                  <a:gd name="connsiteX18" fmla="*/ 306332 w 698501"/>
                  <a:gd name="connsiteY18" fmla="*/ 0 h 39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98501" h="397438">
                    <a:moveTo>
                      <a:pt x="306332" y="0"/>
                    </a:moveTo>
                    <a:cubicBezTo>
                      <a:pt x="356291" y="0"/>
                      <a:pt x="401521" y="20250"/>
                      <a:pt x="434261" y="52990"/>
                    </a:cubicBezTo>
                    <a:lnTo>
                      <a:pt x="468771" y="104175"/>
                    </a:lnTo>
                    <a:lnTo>
                      <a:pt x="472531" y="101640"/>
                    </a:lnTo>
                    <a:cubicBezTo>
                      <a:pt x="485098" y="96324"/>
                      <a:pt x="498914" y="93385"/>
                      <a:pt x="513417" y="93385"/>
                    </a:cubicBezTo>
                    <a:cubicBezTo>
                      <a:pt x="556926" y="93385"/>
                      <a:pt x="594257" y="119838"/>
                      <a:pt x="610203" y="157539"/>
                    </a:cubicBezTo>
                    <a:lnTo>
                      <a:pt x="617190" y="192149"/>
                    </a:lnTo>
                    <a:lnTo>
                      <a:pt x="634348" y="195613"/>
                    </a:lnTo>
                    <a:cubicBezTo>
                      <a:pt x="672048" y="211559"/>
                      <a:pt x="698501" y="248889"/>
                      <a:pt x="698501" y="292398"/>
                    </a:cubicBezTo>
                    <a:lnTo>
                      <a:pt x="698500" y="292398"/>
                    </a:lnTo>
                    <a:cubicBezTo>
                      <a:pt x="698500" y="350410"/>
                      <a:pt x="651472" y="397438"/>
                      <a:pt x="593460" y="397438"/>
                    </a:cubicBezTo>
                    <a:lnTo>
                      <a:pt x="105040" y="397437"/>
                    </a:lnTo>
                    <a:cubicBezTo>
                      <a:pt x="61531" y="397437"/>
                      <a:pt x="24201" y="370984"/>
                      <a:pt x="8255" y="333283"/>
                    </a:cubicBezTo>
                    <a:lnTo>
                      <a:pt x="0" y="292398"/>
                    </a:lnTo>
                    <a:lnTo>
                      <a:pt x="8255" y="251512"/>
                    </a:lnTo>
                    <a:cubicBezTo>
                      <a:pt x="24201" y="213811"/>
                      <a:pt x="61531" y="187358"/>
                      <a:pt x="105040" y="187358"/>
                    </a:cubicBezTo>
                    <a:lnTo>
                      <a:pt x="126714" y="187358"/>
                    </a:lnTo>
                    <a:lnTo>
                      <a:pt x="125414" y="180918"/>
                    </a:lnTo>
                    <a:cubicBezTo>
                      <a:pt x="125414" y="81000"/>
                      <a:pt x="206414" y="0"/>
                      <a:pt x="306332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ko-KR" altLang="en-US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pic>
            <p:nvPicPr>
              <p:cNvPr id="242" name="그림 241">
                <a:extLst>
                  <a:ext uri="{FF2B5EF4-FFF2-40B4-BE49-F238E27FC236}">
                    <a16:creationId xmlns:a16="http://schemas.microsoft.com/office/drawing/2014/main" id="{D36E33B3-8AAC-138B-AAC6-F410EBBE4A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b="13851"/>
              <a:stretch>
                <a:fillRect/>
              </a:stretch>
            </p:blipFill>
            <p:spPr>
              <a:xfrm>
                <a:off x="8882278" y="2028764"/>
                <a:ext cx="429972" cy="437730"/>
              </a:xfrm>
              <a:custGeom>
                <a:avLst/>
                <a:gdLst>
                  <a:gd name="connsiteX0" fmla="*/ 0 w 513390"/>
                  <a:gd name="connsiteY0" fmla="*/ 0 h 522656"/>
                  <a:gd name="connsiteX1" fmla="*/ 513390 w 513390"/>
                  <a:gd name="connsiteY1" fmla="*/ 0 h 522656"/>
                  <a:gd name="connsiteX2" fmla="*/ 513390 w 513390"/>
                  <a:gd name="connsiteY2" fmla="*/ 419618 h 522656"/>
                  <a:gd name="connsiteX3" fmla="*/ 510678 w 513390"/>
                  <a:gd name="connsiteY3" fmla="*/ 422905 h 522656"/>
                  <a:gd name="connsiteX4" fmla="*/ 269857 w 513390"/>
                  <a:gd name="connsiteY4" fmla="*/ 522656 h 522656"/>
                  <a:gd name="connsiteX5" fmla="*/ 29036 w 513390"/>
                  <a:gd name="connsiteY5" fmla="*/ 422905 h 522656"/>
                  <a:gd name="connsiteX6" fmla="*/ 0 w 513390"/>
                  <a:gd name="connsiteY6" fmla="*/ 387713 h 522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390" h="522656">
                    <a:moveTo>
                      <a:pt x="0" y="0"/>
                    </a:moveTo>
                    <a:lnTo>
                      <a:pt x="513390" y="0"/>
                    </a:lnTo>
                    <a:lnTo>
                      <a:pt x="513390" y="419618"/>
                    </a:lnTo>
                    <a:lnTo>
                      <a:pt x="510678" y="422905"/>
                    </a:lnTo>
                    <a:cubicBezTo>
                      <a:pt x="449047" y="484536"/>
                      <a:pt x="363904" y="522656"/>
                      <a:pt x="269857" y="522656"/>
                    </a:cubicBezTo>
                    <a:cubicBezTo>
                      <a:pt x="175811" y="522656"/>
                      <a:pt x="90668" y="484536"/>
                      <a:pt x="29036" y="422905"/>
                    </a:cubicBezTo>
                    <a:lnTo>
                      <a:pt x="0" y="387713"/>
                    </a:lnTo>
                    <a:close/>
                  </a:path>
                </a:pathLst>
              </a:custGeom>
            </p:spPr>
          </p:pic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D3F713D3-0765-3982-8578-E25B88BA3F44}"/>
                </a:ext>
              </a:extLst>
            </p:cNvPr>
            <p:cNvGrpSpPr/>
            <p:nvPr/>
          </p:nvGrpSpPr>
          <p:grpSpPr>
            <a:xfrm>
              <a:off x="9808915" y="3239839"/>
              <a:ext cx="783251" cy="877231"/>
              <a:chOff x="9737395" y="3790577"/>
              <a:chExt cx="737381" cy="825857"/>
            </a:xfrm>
          </p:grpSpPr>
          <p:grpSp>
            <p:nvGrpSpPr>
              <p:cNvPr id="234" name="그룹 233">
                <a:extLst>
                  <a:ext uri="{FF2B5EF4-FFF2-40B4-BE49-F238E27FC236}">
                    <a16:creationId xmlns:a16="http://schemas.microsoft.com/office/drawing/2014/main" id="{1107000E-1D62-259A-1052-4AEBFFE8AD42}"/>
                  </a:ext>
                </a:extLst>
              </p:cNvPr>
              <p:cNvGrpSpPr/>
              <p:nvPr/>
            </p:nvGrpSpPr>
            <p:grpSpPr>
              <a:xfrm>
                <a:off x="9836742" y="3790577"/>
                <a:ext cx="570468" cy="570468"/>
                <a:chOff x="9836742" y="3743953"/>
                <a:chExt cx="570468" cy="570468"/>
              </a:xfrm>
            </p:grpSpPr>
            <p:sp>
              <p:nvSpPr>
                <p:cNvPr id="236" name="타원 235">
                  <a:extLst>
                    <a:ext uri="{FF2B5EF4-FFF2-40B4-BE49-F238E27FC236}">
                      <a16:creationId xmlns:a16="http://schemas.microsoft.com/office/drawing/2014/main" id="{503E342E-5D6A-B4D1-87AF-2117C6365D13}"/>
                    </a:ext>
                  </a:extLst>
                </p:cNvPr>
                <p:cNvSpPr/>
                <p:nvPr/>
              </p:nvSpPr>
              <p:spPr>
                <a:xfrm>
                  <a:off x="9836742" y="3743953"/>
                  <a:ext cx="570468" cy="57046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468000" rIns="0" bIns="0"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altLang="ko-KR" sz="105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237" name="Picture 2" descr="report icon에 대한 이미지 검색결과">
                  <a:extLst>
                    <a:ext uri="{FF2B5EF4-FFF2-40B4-BE49-F238E27FC236}">
                      <a16:creationId xmlns:a16="http://schemas.microsoft.com/office/drawing/2014/main" id="{AF417716-1F9D-3325-1264-3B5C5AD5A2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76056" y="3880114"/>
                  <a:ext cx="289720" cy="2897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99507475-2996-FC75-2CB0-28968BEAE95E}"/>
                  </a:ext>
                </a:extLst>
              </p:cNvPr>
              <p:cNvSpPr txBox="1"/>
              <p:nvPr/>
            </p:nvSpPr>
            <p:spPr>
              <a:xfrm>
                <a:off x="9737395" y="4447157"/>
                <a:ext cx="737381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ko-KR" sz="110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Report Tool</a:t>
                </a:r>
                <a:endParaRPr lang="ko-KR" altLang="en-US" sz="11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3572BDD9-8807-31B9-1CE9-983FA6B2FF08}"/>
                </a:ext>
              </a:extLst>
            </p:cNvPr>
            <p:cNvSpPr/>
            <p:nvPr/>
          </p:nvSpPr>
          <p:spPr>
            <a:xfrm>
              <a:off x="2041953" y="2164053"/>
              <a:ext cx="7723337" cy="304992"/>
            </a:xfrm>
            <a:custGeom>
              <a:avLst/>
              <a:gdLst>
                <a:gd name="connsiteX0" fmla="*/ 7271026 w 7271026"/>
                <a:gd name="connsiteY0" fmla="*/ 0 h 247374"/>
                <a:gd name="connsiteX1" fmla="*/ 0 w 7271026"/>
                <a:gd name="connsiteY1" fmla="*/ 0 h 247374"/>
                <a:gd name="connsiteX2" fmla="*/ 0 w 7271026"/>
                <a:gd name="connsiteY2" fmla="*/ 247374 h 24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71026" h="247374">
                  <a:moveTo>
                    <a:pt x="7271026" y="0"/>
                  </a:moveTo>
                  <a:lnTo>
                    <a:pt x="0" y="0"/>
                  </a:lnTo>
                  <a:lnTo>
                    <a:pt x="0" y="247374"/>
                  </a:ln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293A47AA-B000-93C4-AD65-99406EA0FD24}"/>
                </a:ext>
              </a:extLst>
            </p:cNvPr>
            <p:cNvSpPr/>
            <p:nvPr/>
          </p:nvSpPr>
          <p:spPr>
            <a:xfrm>
              <a:off x="8115734" y="2058391"/>
              <a:ext cx="1545570" cy="21584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9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  <a:t>Repository Version </a:t>
              </a:r>
              <a:r>
                <a:rPr lang="en-US" altLang="ko-KR" sz="900" dirty="0" err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  <a:t>Mgmt</a:t>
              </a:r>
              <a:endParaRPr lang="en-US" altLang="ko-KR" sz="9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B297A045-BCDE-B879-A8E2-549F71493D8E}"/>
                </a:ext>
              </a:extLst>
            </p:cNvPr>
            <p:cNvCxnSpPr>
              <a:cxnSpLocks/>
              <a:endCxn id="72" idx="0"/>
            </p:cNvCxnSpPr>
            <p:nvPr/>
          </p:nvCxnSpPr>
          <p:spPr>
            <a:xfrm>
              <a:off x="3524194" y="2159000"/>
              <a:ext cx="0" cy="320668"/>
            </a:xfrm>
            <a:prstGeom prst="straightConnector1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4015522E-8A2D-1150-B746-6A1BCBCA2542}"/>
                </a:ext>
              </a:extLst>
            </p:cNvPr>
            <p:cNvSpPr/>
            <p:nvPr/>
          </p:nvSpPr>
          <p:spPr>
            <a:xfrm>
              <a:off x="587375" y="1671373"/>
              <a:ext cx="9586135" cy="3645828"/>
            </a:xfrm>
            <a:custGeom>
              <a:avLst/>
              <a:gdLst>
                <a:gd name="connsiteX0" fmla="*/ 9183757 w 9183757"/>
                <a:gd name="connsiteY0" fmla="*/ 300383 h 3472070"/>
                <a:gd name="connsiteX1" fmla="*/ 9183757 w 9183757"/>
                <a:gd name="connsiteY1" fmla="*/ 0 h 3472070"/>
                <a:gd name="connsiteX2" fmla="*/ 0 w 9183757"/>
                <a:gd name="connsiteY2" fmla="*/ 0 h 3472070"/>
                <a:gd name="connsiteX3" fmla="*/ 0 w 9183757"/>
                <a:gd name="connsiteY3" fmla="*/ 3472070 h 3472070"/>
                <a:gd name="connsiteX4" fmla="*/ 424070 w 9183757"/>
                <a:gd name="connsiteY4" fmla="*/ 3472070 h 3472070"/>
                <a:gd name="connsiteX0" fmla="*/ 9183757 w 9183757"/>
                <a:gd name="connsiteY0" fmla="*/ 300383 h 3472070"/>
                <a:gd name="connsiteX1" fmla="*/ 9183757 w 9183757"/>
                <a:gd name="connsiteY1" fmla="*/ 0 h 3472070"/>
                <a:gd name="connsiteX2" fmla="*/ 0 w 9183757"/>
                <a:gd name="connsiteY2" fmla="*/ 0 h 3472070"/>
                <a:gd name="connsiteX3" fmla="*/ 0 w 9183757"/>
                <a:gd name="connsiteY3" fmla="*/ 3472070 h 3472070"/>
                <a:gd name="connsiteX4" fmla="*/ 280223 w 9183757"/>
                <a:gd name="connsiteY4" fmla="*/ 3472070 h 347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3757" h="3472070">
                  <a:moveTo>
                    <a:pt x="9183757" y="300383"/>
                  </a:moveTo>
                  <a:lnTo>
                    <a:pt x="9183757" y="0"/>
                  </a:lnTo>
                  <a:lnTo>
                    <a:pt x="0" y="0"/>
                  </a:lnTo>
                  <a:lnTo>
                    <a:pt x="0" y="3472070"/>
                  </a:lnTo>
                  <a:lnTo>
                    <a:pt x="280223" y="347207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DC72B379-0877-4047-D51C-CFEAB98F04C7}"/>
                </a:ext>
              </a:extLst>
            </p:cNvPr>
            <p:cNvCxnSpPr>
              <a:cxnSpLocks/>
              <a:endCxn id="171" idx="1"/>
            </p:cNvCxnSpPr>
            <p:nvPr/>
          </p:nvCxnSpPr>
          <p:spPr>
            <a:xfrm>
              <a:off x="592667" y="3159942"/>
              <a:ext cx="448619" cy="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0E880B0A-F9C6-ADD0-1835-2B31DB23794F}"/>
                </a:ext>
              </a:extLst>
            </p:cNvPr>
            <p:cNvSpPr/>
            <p:nvPr/>
          </p:nvSpPr>
          <p:spPr>
            <a:xfrm>
              <a:off x="8127625" y="1563341"/>
              <a:ext cx="1519677" cy="2158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9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  <a:t>NEW version Repository</a:t>
              </a:r>
            </a:p>
          </p:txBody>
        </p:sp>
        <p:sp>
          <p:nvSpPr>
            <p:cNvPr id="23" name="화살표: 위쪽 22">
              <a:extLst>
                <a:ext uri="{FF2B5EF4-FFF2-40B4-BE49-F238E27FC236}">
                  <a16:creationId xmlns:a16="http://schemas.microsoft.com/office/drawing/2014/main" id="{263C17A1-52BE-B24C-F42D-AB0CEC9080B2}"/>
                </a:ext>
              </a:extLst>
            </p:cNvPr>
            <p:cNvSpPr/>
            <p:nvPr/>
          </p:nvSpPr>
          <p:spPr>
            <a:xfrm>
              <a:off x="8772670" y="1805046"/>
              <a:ext cx="229589" cy="304991"/>
            </a:xfrm>
            <a:prstGeom prst="upArrow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69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16000" tIns="0" rIns="0" bIns="0" rtlCol="0" anchor="ctr"/>
            <a:lstStyle/>
            <a:p>
              <a:pPr algn="ctr"/>
              <a:endParaRPr lang="en-US" altLang="ko-KR" sz="11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352CF1D-69DC-80D4-FD5C-AC03E6DDE01E}"/>
                </a:ext>
              </a:extLst>
            </p:cNvPr>
            <p:cNvSpPr txBox="1"/>
            <p:nvPr/>
          </p:nvSpPr>
          <p:spPr>
            <a:xfrm>
              <a:off x="6564416" y="1435860"/>
              <a:ext cx="1461940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ko-KR" sz="10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Version</a:t>
              </a:r>
              <a:r>
                <a:rPr lang="ko-KR" altLang="en-US" sz="10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altLang="ko-KR" sz="10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update/upgrade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B36C5E-4950-D425-3B33-2E6783B310AB}"/>
                </a:ext>
              </a:extLst>
            </p:cNvPr>
            <p:cNvSpPr txBox="1"/>
            <p:nvPr/>
          </p:nvSpPr>
          <p:spPr>
            <a:xfrm>
              <a:off x="5959380" y="1976201"/>
              <a:ext cx="1987724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ko-KR" sz="10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Application/Catalog Provisioning </a:t>
              </a:r>
              <a:endParaRPr lang="ko-KR" alt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6" name="화살표: 오른쪽 25">
              <a:extLst>
                <a:ext uri="{FF2B5EF4-FFF2-40B4-BE49-F238E27FC236}">
                  <a16:creationId xmlns:a16="http://schemas.microsoft.com/office/drawing/2014/main" id="{114EC882-BF43-EB48-7FBD-8D8B2EB58953}"/>
                </a:ext>
              </a:extLst>
            </p:cNvPr>
            <p:cNvSpPr/>
            <p:nvPr/>
          </p:nvSpPr>
          <p:spPr>
            <a:xfrm rot="5400000">
              <a:off x="9706143" y="4390135"/>
              <a:ext cx="980440" cy="419610"/>
            </a:xfrm>
            <a:prstGeom prst="rightArrow">
              <a:avLst>
                <a:gd name="adj1" fmla="val 57850"/>
                <a:gd name="adj2" fmla="val 50000"/>
              </a:avLst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69000">
                  <a:schemeClr val="tx1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16000" tIns="0" rIns="0" bIns="0" rtlCol="0" anchor="ctr"/>
            <a:lstStyle/>
            <a:p>
              <a:pPr algn="ctr"/>
              <a:endParaRPr lang="en-US" altLang="ko-KR" sz="11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화살표: U자형 26">
              <a:extLst>
                <a:ext uri="{FF2B5EF4-FFF2-40B4-BE49-F238E27FC236}">
                  <a16:creationId xmlns:a16="http://schemas.microsoft.com/office/drawing/2014/main" id="{69C19848-D0C4-CCCB-2799-4F1F0C3A2DE0}"/>
                </a:ext>
              </a:extLst>
            </p:cNvPr>
            <p:cNvSpPr/>
            <p:nvPr/>
          </p:nvSpPr>
          <p:spPr>
            <a:xfrm rot="16200000" flipV="1">
              <a:off x="9454902" y="3412877"/>
              <a:ext cx="3281243" cy="1018201"/>
            </a:xfrm>
            <a:prstGeom prst="uturnArrow">
              <a:avLst>
                <a:gd name="adj1" fmla="val 22748"/>
                <a:gd name="adj2" fmla="val 23848"/>
                <a:gd name="adj3" fmla="val 25790"/>
                <a:gd name="adj4" fmla="val 0"/>
                <a:gd name="adj5" fmla="val 77419"/>
              </a:avLst>
            </a:prstGeom>
            <a:solidFill>
              <a:schemeClr val="tx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16000" tIns="0" rIns="0" bIns="0" rtlCol="0" anchor="ctr"/>
            <a:lstStyle/>
            <a:p>
              <a:pPr algn="ctr"/>
              <a:endParaRPr lang="ko-KR" altLang="en-US" sz="11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3619421D-E132-30B3-6695-80E98EDEF8BD}"/>
                </a:ext>
              </a:extLst>
            </p:cNvPr>
            <p:cNvSpPr/>
            <p:nvPr/>
          </p:nvSpPr>
          <p:spPr>
            <a:xfrm>
              <a:off x="10548012" y="5254294"/>
              <a:ext cx="751621" cy="337691"/>
            </a:xfrm>
            <a:prstGeom prst="rect">
              <a:avLst/>
            </a:prstGeom>
            <a:gradFill flip="none" rotWithShape="1">
              <a:gsLst>
                <a:gs pos="20000">
                  <a:schemeClr val="tx2">
                    <a:lumMod val="50000"/>
                  </a:schemeClr>
                </a:gs>
                <a:gs pos="100000">
                  <a:schemeClr val="tx2">
                    <a:lumMod val="50000"/>
                    <a:alpha val="0"/>
                  </a:scheme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7494EFF-6DFC-D83B-36A4-A127D1D8247B}"/>
                </a:ext>
              </a:extLst>
            </p:cNvPr>
            <p:cNvSpPr txBox="1"/>
            <p:nvPr/>
          </p:nvSpPr>
          <p:spPr>
            <a:xfrm>
              <a:off x="9686243" y="4461727"/>
              <a:ext cx="956993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sz="11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 Results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7EFA998-2BEB-07FB-2A99-901B4D9F89FA}"/>
                </a:ext>
              </a:extLst>
            </p:cNvPr>
            <p:cNvSpPr txBox="1"/>
            <p:nvPr/>
          </p:nvSpPr>
          <p:spPr>
            <a:xfrm>
              <a:off x="11418398" y="3420645"/>
              <a:ext cx="169277" cy="1433085"/>
            </a:xfrm>
            <a:prstGeom prst="rect">
              <a:avLst/>
            </a:prstGeom>
            <a:noFill/>
          </p:spPr>
          <p:txBody>
            <a:bodyPr vert="eaVert" wrap="none" lIns="0" tIns="0" rIns="0" bIns="0" rtlCol="0">
              <a:spAutoFit/>
            </a:bodyPr>
            <a:lstStyle/>
            <a:p>
              <a:r>
                <a:rPr lang="en-US" altLang="ko-KR" sz="11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Adjust Test Variables</a:t>
              </a:r>
              <a:endParaRPr lang="ko-KR" altLang="en-US" sz="11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4DD82B08-434F-BDA7-6A4E-158CC7A5D84A}"/>
                </a:ext>
              </a:extLst>
            </p:cNvPr>
            <p:cNvGrpSpPr/>
            <p:nvPr/>
          </p:nvGrpSpPr>
          <p:grpSpPr>
            <a:xfrm>
              <a:off x="4733411" y="3589026"/>
              <a:ext cx="1065598" cy="210105"/>
              <a:chOff x="4733411" y="3589026"/>
              <a:chExt cx="1065598" cy="210105"/>
            </a:xfrm>
          </p:grpSpPr>
          <p:sp>
            <p:nvSpPr>
              <p:cNvPr id="230" name="화살표: 아래쪽 229">
                <a:extLst>
                  <a:ext uri="{FF2B5EF4-FFF2-40B4-BE49-F238E27FC236}">
                    <a16:creationId xmlns:a16="http://schemas.microsoft.com/office/drawing/2014/main" id="{E1477F2B-02B1-F48D-C7E5-F4274F9ED819}"/>
                  </a:ext>
                </a:extLst>
              </p:cNvPr>
              <p:cNvSpPr/>
              <p:nvPr/>
            </p:nvSpPr>
            <p:spPr>
              <a:xfrm>
                <a:off x="4733411" y="3589026"/>
                <a:ext cx="112698" cy="210105"/>
              </a:xfrm>
              <a:prstGeom prst="downArrow">
                <a:avLst>
                  <a:gd name="adj1" fmla="val 47564"/>
                  <a:gd name="adj2" fmla="val 50000"/>
                </a:avLst>
              </a:prstGeom>
              <a:solidFill>
                <a:schemeClr val="accent6">
                  <a:lumMod val="5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 sz="1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화살표: 아래쪽 230">
                <a:extLst>
                  <a:ext uri="{FF2B5EF4-FFF2-40B4-BE49-F238E27FC236}">
                    <a16:creationId xmlns:a16="http://schemas.microsoft.com/office/drawing/2014/main" id="{A6CFC8EC-EEEF-D97C-CFCD-51B33FC01190}"/>
                  </a:ext>
                </a:extLst>
              </p:cNvPr>
              <p:cNvSpPr/>
              <p:nvPr/>
            </p:nvSpPr>
            <p:spPr>
              <a:xfrm>
                <a:off x="5209861" y="3589026"/>
                <a:ext cx="112698" cy="210105"/>
              </a:xfrm>
              <a:prstGeom prst="downArrow">
                <a:avLst>
                  <a:gd name="adj1" fmla="val 47564"/>
                  <a:gd name="adj2" fmla="val 50000"/>
                </a:avLst>
              </a:prstGeom>
              <a:solidFill>
                <a:schemeClr val="accent6">
                  <a:lumMod val="5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 sz="1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화살표: 아래쪽 231">
                <a:extLst>
                  <a:ext uri="{FF2B5EF4-FFF2-40B4-BE49-F238E27FC236}">
                    <a16:creationId xmlns:a16="http://schemas.microsoft.com/office/drawing/2014/main" id="{2DCE96CE-44B8-72D8-B41C-A8B131076F6B}"/>
                  </a:ext>
                </a:extLst>
              </p:cNvPr>
              <p:cNvSpPr/>
              <p:nvPr/>
            </p:nvSpPr>
            <p:spPr>
              <a:xfrm>
                <a:off x="5686311" y="3589026"/>
                <a:ext cx="112698" cy="210105"/>
              </a:xfrm>
              <a:prstGeom prst="downArrow">
                <a:avLst>
                  <a:gd name="adj1" fmla="val 47564"/>
                  <a:gd name="adj2" fmla="val 50000"/>
                </a:avLst>
              </a:prstGeom>
              <a:solidFill>
                <a:schemeClr val="accent6">
                  <a:lumMod val="5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ko-KR" altLang="en-US" sz="14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E0E1B99B-BBD0-6475-EDF3-1D8CB6B9DAD8}"/>
                </a:ext>
              </a:extLst>
            </p:cNvPr>
            <p:cNvSpPr/>
            <p:nvPr/>
          </p:nvSpPr>
          <p:spPr>
            <a:xfrm>
              <a:off x="6440903" y="3081916"/>
              <a:ext cx="1481782" cy="1360547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rtlCol="0" anchor="t"/>
            <a:lstStyle/>
            <a:p>
              <a:pPr algn="ctr"/>
              <a:r>
                <a:rPr lang="en-US" altLang="ko-KR" sz="105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Application Set</a:t>
              </a: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7F6E8D7B-D8CA-228E-EFCE-EF704EA92DC3}"/>
                </a:ext>
              </a:extLst>
            </p:cNvPr>
            <p:cNvSpPr/>
            <p:nvPr/>
          </p:nvSpPr>
          <p:spPr>
            <a:xfrm>
              <a:off x="6510753" y="3797032"/>
              <a:ext cx="389182" cy="58386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ko-KR" sz="8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  <a:t>WEB</a:t>
              </a:r>
              <a:br>
                <a:rPr lang="en-US" altLang="ko-KR" sz="8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</a:br>
              <a:r>
                <a:rPr lang="en-US" altLang="ko-KR" sz="8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  <a:t>Type 1</a:t>
              </a: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25017A13-D4A9-9F46-E431-FF4D60530177}"/>
                </a:ext>
              </a:extLst>
            </p:cNvPr>
            <p:cNvSpPr/>
            <p:nvPr/>
          </p:nvSpPr>
          <p:spPr>
            <a:xfrm>
              <a:off x="6987203" y="3797032"/>
              <a:ext cx="389182" cy="58386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ko-KR" sz="8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  <a:t>WEB</a:t>
              </a:r>
              <a:br>
                <a:rPr lang="en-US" altLang="ko-KR" sz="8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</a:br>
              <a:r>
                <a:rPr lang="en-US" altLang="ko-KR" sz="8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  <a:t>Type 2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1F45086C-7696-636E-BEA6-967AF6270352}"/>
                </a:ext>
              </a:extLst>
            </p:cNvPr>
            <p:cNvSpPr/>
            <p:nvPr/>
          </p:nvSpPr>
          <p:spPr>
            <a:xfrm>
              <a:off x="7463652" y="3797032"/>
              <a:ext cx="389182" cy="58386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altLang="ko-KR" sz="8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  <a:t>WEB</a:t>
              </a:r>
              <a:br>
                <a:rPr lang="en-US" altLang="ko-KR" sz="8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</a:br>
              <a:r>
                <a:rPr lang="en-US" altLang="ko-KR" sz="8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  <a:t>Type N</a:t>
              </a: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C1D6CE5D-0C6A-95F2-57EE-9F207BB93A6D}"/>
                </a:ext>
              </a:extLst>
            </p:cNvPr>
            <p:cNvSpPr/>
            <p:nvPr/>
          </p:nvSpPr>
          <p:spPr>
            <a:xfrm>
              <a:off x="6440903" y="4576233"/>
              <a:ext cx="1481782" cy="9440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rtlCol="0" anchor="t"/>
            <a:lstStyle/>
            <a:p>
              <a:pPr algn="ctr"/>
              <a:r>
                <a:rPr lang="en-US" altLang="ko-KR" sz="10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Bare-Metal </a:t>
              </a:r>
              <a:br>
                <a:rPr lang="en-US" altLang="ko-KR" sz="10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</a:br>
              <a:r>
                <a:rPr lang="en-US" altLang="ko-KR" sz="10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OpenStack Cluster</a:t>
              </a:r>
            </a:p>
          </p:txBody>
        </p:sp>
        <p:pic>
          <p:nvPicPr>
            <p:cNvPr id="37" name="그림 36" descr="ⓒDesigned by 홍은지 디자이너">
              <a:extLst>
                <a:ext uri="{FF2B5EF4-FFF2-40B4-BE49-F238E27FC236}">
                  <a16:creationId xmlns:a16="http://schemas.microsoft.com/office/drawing/2014/main" id="{B1792B87-A69B-6FA3-28E6-A0A42E4D1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  <a14:imgEffect>
                        <a14:brightnessContrast bright="-23000" contras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090" y="5080092"/>
              <a:ext cx="207281" cy="365059"/>
            </a:xfrm>
            <a:prstGeom prst="rect">
              <a:avLst/>
            </a:prstGeom>
          </p:spPr>
        </p:pic>
        <p:pic>
          <p:nvPicPr>
            <p:cNvPr id="38" name="그림 37" descr="ⓒDesigned by 홍은지 디자이너">
              <a:extLst>
                <a:ext uri="{FF2B5EF4-FFF2-40B4-BE49-F238E27FC236}">
                  <a16:creationId xmlns:a16="http://schemas.microsoft.com/office/drawing/2014/main" id="{0F39BBAA-8A01-5677-E62D-A26951D99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  <a14:imgEffect>
                        <a14:brightnessContrast bright="-23000" contras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466" y="5080092"/>
              <a:ext cx="207281" cy="365059"/>
            </a:xfrm>
            <a:prstGeom prst="rect">
              <a:avLst/>
            </a:prstGeom>
          </p:spPr>
        </p:pic>
        <p:pic>
          <p:nvPicPr>
            <p:cNvPr id="39" name="그림 38" descr="ⓒDesigned by 홍은지 디자이너">
              <a:extLst>
                <a:ext uri="{FF2B5EF4-FFF2-40B4-BE49-F238E27FC236}">
                  <a16:creationId xmlns:a16="http://schemas.microsoft.com/office/drawing/2014/main" id="{A96836C2-C2E5-1B8E-9884-E5A668AB0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  <a14:imgEffect>
                        <a14:brightnessContrast bright="-23000" contras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841" y="5080092"/>
              <a:ext cx="207281" cy="365059"/>
            </a:xfrm>
            <a:prstGeom prst="rect">
              <a:avLst/>
            </a:prstGeom>
          </p:spPr>
        </p:pic>
        <p:pic>
          <p:nvPicPr>
            <p:cNvPr id="40" name="그림 39" descr="ⓒDesigned by 홍은지 디자이너">
              <a:extLst>
                <a:ext uri="{FF2B5EF4-FFF2-40B4-BE49-F238E27FC236}">
                  <a16:creationId xmlns:a16="http://schemas.microsoft.com/office/drawing/2014/main" id="{395F7DF4-DE5E-6AD5-CA80-4C32F7CEF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  <a14:imgEffect>
                        <a14:brightnessContrast bright="-23000" contras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216" y="5080092"/>
              <a:ext cx="207281" cy="365059"/>
            </a:xfrm>
            <a:prstGeom prst="rect">
              <a:avLst/>
            </a:prstGeom>
          </p:spPr>
        </p:pic>
        <p:sp>
          <p:nvSpPr>
            <p:cNvPr id="41" name="화살표: 아래쪽 40">
              <a:extLst>
                <a:ext uri="{FF2B5EF4-FFF2-40B4-BE49-F238E27FC236}">
                  <a16:creationId xmlns:a16="http://schemas.microsoft.com/office/drawing/2014/main" id="{9606D63D-B5EB-D188-76B7-395C5C6681D1}"/>
                </a:ext>
              </a:extLst>
            </p:cNvPr>
            <p:cNvSpPr/>
            <p:nvPr/>
          </p:nvSpPr>
          <p:spPr>
            <a:xfrm>
              <a:off x="6648995" y="3589026"/>
              <a:ext cx="112698" cy="210105"/>
            </a:xfrm>
            <a:prstGeom prst="downArrow">
              <a:avLst>
                <a:gd name="adj1" fmla="val 47564"/>
                <a:gd name="adj2" fmla="val 50000"/>
              </a:avLst>
            </a:prstGeom>
            <a:solidFill>
              <a:schemeClr val="accent6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1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2" name="화살표: 아래쪽 41">
              <a:extLst>
                <a:ext uri="{FF2B5EF4-FFF2-40B4-BE49-F238E27FC236}">
                  <a16:creationId xmlns:a16="http://schemas.microsoft.com/office/drawing/2014/main" id="{3F4AB939-CA03-3150-D5B5-2CEA58C432FD}"/>
                </a:ext>
              </a:extLst>
            </p:cNvPr>
            <p:cNvSpPr/>
            <p:nvPr/>
          </p:nvSpPr>
          <p:spPr>
            <a:xfrm>
              <a:off x="7125445" y="3589026"/>
              <a:ext cx="112698" cy="210105"/>
            </a:xfrm>
            <a:prstGeom prst="downArrow">
              <a:avLst>
                <a:gd name="adj1" fmla="val 47564"/>
                <a:gd name="adj2" fmla="val 50000"/>
              </a:avLst>
            </a:prstGeom>
            <a:solidFill>
              <a:schemeClr val="accent6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1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3" name="화살표: 아래쪽 42">
              <a:extLst>
                <a:ext uri="{FF2B5EF4-FFF2-40B4-BE49-F238E27FC236}">
                  <a16:creationId xmlns:a16="http://schemas.microsoft.com/office/drawing/2014/main" id="{F465A3F9-AF6A-3C90-AAE3-0D67FE9A1EDA}"/>
                </a:ext>
              </a:extLst>
            </p:cNvPr>
            <p:cNvSpPr/>
            <p:nvPr/>
          </p:nvSpPr>
          <p:spPr>
            <a:xfrm>
              <a:off x="7601895" y="3589026"/>
              <a:ext cx="112698" cy="210105"/>
            </a:xfrm>
            <a:prstGeom prst="downArrow">
              <a:avLst>
                <a:gd name="adj1" fmla="val 47564"/>
                <a:gd name="adj2" fmla="val 50000"/>
              </a:avLst>
            </a:prstGeom>
            <a:solidFill>
              <a:schemeClr val="accent6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1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14753CC1-8E42-5F15-285F-EB8E1368CBDD}"/>
                </a:ext>
              </a:extLst>
            </p:cNvPr>
            <p:cNvSpPr/>
            <p:nvPr/>
          </p:nvSpPr>
          <p:spPr>
            <a:xfrm>
              <a:off x="6510753" y="3383185"/>
              <a:ext cx="1342082" cy="2058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10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  <a:t>Benchmark Tester</a:t>
              </a:r>
            </a:p>
          </p:txBody>
        </p:sp>
        <p:cxnSp>
          <p:nvCxnSpPr>
            <p:cNvPr id="45" name="직선 화살표 연결선 44">
              <a:extLst>
                <a:ext uri="{FF2B5EF4-FFF2-40B4-BE49-F238E27FC236}">
                  <a16:creationId xmlns:a16="http://schemas.microsoft.com/office/drawing/2014/main" id="{003AB88B-8DDF-6AF3-80FA-5D0121EDA316}"/>
                </a:ext>
              </a:extLst>
            </p:cNvPr>
            <p:cNvCxnSpPr>
              <a:cxnSpLocks/>
              <a:endCxn id="204" idx="1"/>
            </p:cNvCxnSpPr>
            <p:nvPr/>
          </p:nvCxnSpPr>
          <p:spPr>
            <a:xfrm>
              <a:off x="584200" y="4259383"/>
              <a:ext cx="457086" cy="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BFEA352D-82F0-DA08-5310-BEAC16527A2E}"/>
                </a:ext>
              </a:extLst>
            </p:cNvPr>
            <p:cNvGrpSpPr/>
            <p:nvPr/>
          </p:nvGrpSpPr>
          <p:grpSpPr>
            <a:xfrm>
              <a:off x="1041286" y="2479668"/>
              <a:ext cx="1481782" cy="3040599"/>
              <a:chOff x="1041286" y="2479668"/>
              <a:chExt cx="1481782" cy="3040599"/>
            </a:xfrm>
          </p:grpSpPr>
          <p:grpSp>
            <p:nvGrpSpPr>
              <p:cNvPr id="133" name="그룹 132">
                <a:extLst>
                  <a:ext uri="{FF2B5EF4-FFF2-40B4-BE49-F238E27FC236}">
                    <a16:creationId xmlns:a16="http://schemas.microsoft.com/office/drawing/2014/main" id="{7441EB9B-1AF0-2106-5049-F9D3101DB759}"/>
                  </a:ext>
                </a:extLst>
              </p:cNvPr>
              <p:cNvGrpSpPr/>
              <p:nvPr/>
            </p:nvGrpSpPr>
            <p:grpSpPr>
              <a:xfrm>
                <a:off x="1041286" y="2479668"/>
                <a:ext cx="1481782" cy="3040599"/>
                <a:chOff x="1041286" y="2479668"/>
                <a:chExt cx="1481782" cy="3136272"/>
              </a:xfrm>
            </p:grpSpPr>
            <p:sp>
              <p:nvSpPr>
                <p:cNvPr id="171" name="직사각형 170">
                  <a:extLst>
                    <a:ext uri="{FF2B5EF4-FFF2-40B4-BE49-F238E27FC236}">
                      <a16:creationId xmlns:a16="http://schemas.microsoft.com/office/drawing/2014/main" id="{29F22AA8-6F41-782C-2514-80B6CC1C4A53}"/>
                    </a:ext>
                  </a:extLst>
                </p:cNvPr>
                <p:cNvSpPr/>
                <p:nvPr/>
              </p:nvSpPr>
              <p:spPr>
                <a:xfrm>
                  <a:off x="1041286" y="2479668"/>
                  <a:ext cx="1481782" cy="1403357"/>
                </a:xfrm>
                <a:prstGeom prst="rect">
                  <a:avLst/>
                </a:prstGeom>
                <a:solidFill>
                  <a:schemeClr val="accent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72000" rIns="0" bIns="0" rtlCol="0" anchor="t"/>
                <a:lstStyle/>
                <a:p>
                  <a:pPr algn="ctr"/>
                  <a:r>
                    <a:rPr lang="en-US" altLang="ko-KR" sz="1050" b="1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Application Set</a:t>
                  </a:r>
                </a:p>
              </p:txBody>
            </p:sp>
            <p:sp>
              <p:nvSpPr>
                <p:cNvPr id="173" name="직사각형 172">
                  <a:extLst>
                    <a:ext uri="{FF2B5EF4-FFF2-40B4-BE49-F238E27FC236}">
                      <a16:creationId xmlns:a16="http://schemas.microsoft.com/office/drawing/2014/main" id="{374B4ACA-50A4-78AF-1635-0841F317AD17}"/>
                    </a:ext>
                  </a:extLst>
                </p:cNvPr>
                <p:cNvSpPr/>
                <p:nvPr/>
              </p:nvSpPr>
              <p:spPr>
                <a:xfrm>
                  <a:off x="1111136" y="3217285"/>
                  <a:ext cx="389182" cy="6022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altLang="ko-KR" sz="8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DB</a:t>
                  </a:r>
                  <a:br>
                    <a:rPr lang="en-US" altLang="ko-KR" sz="8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</a:br>
                  <a:r>
                    <a:rPr lang="en-US" altLang="ko-KR" sz="8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Type1</a:t>
                  </a:r>
                </a:p>
              </p:txBody>
            </p:sp>
            <p:sp>
              <p:nvSpPr>
                <p:cNvPr id="174" name="직사각형 173">
                  <a:extLst>
                    <a:ext uri="{FF2B5EF4-FFF2-40B4-BE49-F238E27FC236}">
                      <a16:creationId xmlns:a16="http://schemas.microsoft.com/office/drawing/2014/main" id="{EE21C791-08DC-3D59-80C8-6C2A8216DAE6}"/>
                    </a:ext>
                  </a:extLst>
                </p:cNvPr>
                <p:cNvSpPr/>
                <p:nvPr/>
              </p:nvSpPr>
              <p:spPr>
                <a:xfrm>
                  <a:off x="1587586" y="3217285"/>
                  <a:ext cx="389182" cy="6022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altLang="ko-KR" sz="8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DB</a:t>
                  </a:r>
                  <a:br>
                    <a:rPr lang="en-US" altLang="ko-KR" sz="8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</a:br>
                  <a:r>
                    <a:rPr lang="en-US" altLang="ko-KR" sz="8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Type 2</a:t>
                  </a:r>
                </a:p>
              </p:txBody>
            </p:sp>
            <p:sp>
              <p:nvSpPr>
                <p:cNvPr id="175" name="직사각형 174">
                  <a:extLst>
                    <a:ext uri="{FF2B5EF4-FFF2-40B4-BE49-F238E27FC236}">
                      <a16:creationId xmlns:a16="http://schemas.microsoft.com/office/drawing/2014/main" id="{0DC86050-3CF6-E266-69C2-91348495A9C7}"/>
                    </a:ext>
                  </a:extLst>
                </p:cNvPr>
                <p:cNvSpPr/>
                <p:nvPr/>
              </p:nvSpPr>
              <p:spPr>
                <a:xfrm>
                  <a:off x="2064035" y="3217285"/>
                  <a:ext cx="389182" cy="6022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altLang="ko-KR" sz="8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DB</a:t>
                  </a:r>
                  <a:br>
                    <a:rPr lang="en-US" altLang="ko-KR" sz="8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</a:br>
                  <a:r>
                    <a:rPr lang="en-US" altLang="ko-KR" sz="8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Type N</a:t>
                  </a:r>
                </a:p>
              </p:txBody>
            </p:sp>
            <p:sp>
              <p:nvSpPr>
                <p:cNvPr id="176" name="직사각형 175">
                  <a:extLst>
                    <a:ext uri="{FF2B5EF4-FFF2-40B4-BE49-F238E27FC236}">
                      <a16:creationId xmlns:a16="http://schemas.microsoft.com/office/drawing/2014/main" id="{A87BB29C-F137-6C7B-3B40-C1B49B17C97C}"/>
                    </a:ext>
                  </a:extLst>
                </p:cNvPr>
                <p:cNvSpPr/>
                <p:nvPr/>
              </p:nvSpPr>
              <p:spPr>
                <a:xfrm>
                  <a:off x="1041286" y="4753905"/>
                  <a:ext cx="1481782" cy="862035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72000" rIns="0" bIns="0" rtlCol="0" anchor="t"/>
                <a:lstStyle/>
                <a:p>
                  <a:pPr algn="ctr"/>
                  <a:endParaRPr lang="en-US" altLang="ko-KR" sz="100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77" name="Google Shape;59;p2">
                  <a:extLst>
                    <a:ext uri="{FF2B5EF4-FFF2-40B4-BE49-F238E27FC236}">
                      <a16:creationId xmlns:a16="http://schemas.microsoft.com/office/drawing/2014/main" id="{49A7EB0D-A0D4-9BBE-49D2-D7308B1DBE6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1441338" y="4856546"/>
                  <a:ext cx="749412" cy="138404"/>
                </a:xfrm>
                <a:prstGeom prst="rect">
                  <a:avLst/>
                </a:prstGeom>
              </p:spPr>
            </p:pic>
            <p:pic>
              <p:nvPicPr>
                <p:cNvPr id="178" name="그림 177" descr="ⓒDesigned by 홍은지 디자이너">
                  <a:extLst>
                    <a:ext uri="{FF2B5EF4-FFF2-40B4-BE49-F238E27FC236}">
                      <a16:creationId xmlns:a16="http://schemas.microsoft.com/office/drawing/2014/main" id="{08336531-A702-E08C-E11F-3DD22A578E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33000"/>
                          </a14:imgEffect>
                          <a14:imgEffect>
                            <a14:brightnessContrast bright="-23000" contrast="5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3473" y="5161915"/>
                  <a:ext cx="207281" cy="376546"/>
                </a:xfrm>
                <a:prstGeom prst="rect">
                  <a:avLst/>
                </a:prstGeom>
              </p:spPr>
            </p:pic>
            <p:pic>
              <p:nvPicPr>
                <p:cNvPr id="187" name="그림 186" descr="ⓒDesigned by 홍은지 디자이너">
                  <a:extLst>
                    <a:ext uri="{FF2B5EF4-FFF2-40B4-BE49-F238E27FC236}">
                      <a16:creationId xmlns:a16="http://schemas.microsoft.com/office/drawing/2014/main" id="{27E70C9A-8CFC-5BDE-C321-C30B607529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33000"/>
                          </a14:imgEffect>
                          <a14:imgEffect>
                            <a14:brightnessContrast bright="-23000" contrast="5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6849" y="5161915"/>
                  <a:ext cx="207281" cy="376546"/>
                </a:xfrm>
                <a:prstGeom prst="rect">
                  <a:avLst/>
                </a:prstGeom>
              </p:spPr>
            </p:pic>
            <p:pic>
              <p:nvPicPr>
                <p:cNvPr id="189" name="그림 188" descr="ⓒDesigned by 홍은지 디자이너">
                  <a:extLst>
                    <a:ext uri="{FF2B5EF4-FFF2-40B4-BE49-F238E27FC236}">
                      <a16:creationId xmlns:a16="http://schemas.microsoft.com/office/drawing/2014/main" id="{4F10296C-0337-0AF2-7D98-6A46871873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33000"/>
                          </a14:imgEffect>
                          <a14:imgEffect>
                            <a14:brightnessContrast bright="-23000" contrast="5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0224" y="5161915"/>
                  <a:ext cx="207281" cy="376546"/>
                </a:xfrm>
                <a:prstGeom prst="rect">
                  <a:avLst/>
                </a:prstGeom>
              </p:spPr>
            </p:pic>
            <p:pic>
              <p:nvPicPr>
                <p:cNvPr id="194" name="그림 193" descr="ⓒDesigned by 홍은지 디자이너">
                  <a:extLst>
                    <a:ext uri="{FF2B5EF4-FFF2-40B4-BE49-F238E27FC236}">
                      <a16:creationId xmlns:a16="http://schemas.microsoft.com/office/drawing/2014/main" id="{F1A49973-F847-21B5-B9A7-6E66F9D8FA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33000"/>
                          </a14:imgEffect>
                          <a14:imgEffect>
                            <a14:brightnessContrast bright="-23000" contrast="5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3599" y="5161915"/>
                  <a:ext cx="207281" cy="376546"/>
                </a:xfrm>
                <a:prstGeom prst="rect">
                  <a:avLst/>
                </a:prstGeom>
              </p:spPr>
            </p:pic>
            <p:sp>
              <p:nvSpPr>
                <p:cNvPr id="196" name="화살표: 아래쪽 195">
                  <a:extLst>
                    <a:ext uri="{FF2B5EF4-FFF2-40B4-BE49-F238E27FC236}">
                      <a16:creationId xmlns:a16="http://schemas.microsoft.com/office/drawing/2014/main" id="{C02603DF-4FCB-B11D-8662-DA588B43D682}"/>
                    </a:ext>
                  </a:extLst>
                </p:cNvPr>
                <p:cNvSpPr/>
                <p:nvPr/>
              </p:nvSpPr>
              <p:spPr>
                <a:xfrm>
                  <a:off x="1249378" y="3002734"/>
                  <a:ext cx="112698" cy="216716"/>
                </a:xfrm>
                <a:prstGeom prst="downArrow">
                  <a:avLst>
                    <a:gd name="adj1" fmla="val 47564"/>
                    <a:gd name="adj2" fmla="val 50000"/>
                  </a:avLst>
                </a:prstGeom>
                <a:solidFill>
                  <a:schemeClr val="accent6">
                    <a:lumMod val="5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endParaRPr lang="ko-KR" altLang="en-US" sz="140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8" name="화살표: 아래쪽 197">
                  <a:extLst>
                    <a:ext uri="{FF2B5EF4-FFF2-40B4-BE49-F238E27FC236}">
                      <a16:creationId xmlns:a16="http://schemas.microsoft.com/office/drawing/2014/main" id="{A71DA93B-A477-5B94-50D5-241E2CF31800}"/>
                    </a:ext>
                  </a:extLst>
                </p:cNvPr>
                <p:cNvSpPr/>
                <p:nvPr/>
              </p:nvSpPr>
              <p:spPr>
                <a:xfrm>
                  <a:off x="1725828" y="3002734"/>
                  <a:ext cx="112698" cy="216716"/>
                </a:xfrm>
                <a:prstGeom prst="downArrow">
                  <a:avLst>
                    <a:gd name="adj1" fmla="val 47564"/>
                    <a:gd name="adj2" fmla="val 50000"/>
                  </a:avLst>
                </a:prstGeom>
                <a:solidFill>
                  <a:schemeClr val="accent6">
                    <a:lumMod val="5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endParaRPr lang="ko-KR" altLang="en-US" sz="140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9" name="화살표: 아래쪽 198">
                  <a:extLst>
                    <a:ext uri="{FF2B5EF4-FFF2-40B4-BE49-F238E27FC236}">
                      <a16:creationId xmlns:a16="http://schemas.microsoft.com/office/drawing/2014/main" id="{D8DA1FFA-73AD-91AC-B4A9-211CA5F3DE32}"/>
                    </a:ext>
                  </a:extLst>
                </p:cNvPr>
                <p:cNvSpPr/>
                <p:nvPr/>
              </p:nvSpPr>
              <p:spPr>
                <a:xfrm>
                  <a:off x="2202278" y="3002734"/>
                  <a:ext cx="112698" cy="216716"/>
                </a:xfrm>
                <a:prstGeom prst="downArrow">
                  <a:avLst>
                    <a:gd name="adj1" fmla="val 47564"/>
                    <a:gd name="adj2" fmla="val 50000"/>
                  </a:avLst>
                </a:prstGeom>
                <a:solidFill>
                  <a:schemeClr val="accent6">
                    <a:lumMod val="5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endParaRPr lang="ko-KR" altLang="en-US" sz="140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0" name="직사각형 199">
                  <a:extLst>
                    <a:ext uri="{FF2B5EF4-FFF2-40B4-BE49-F238E27FC236}">
                      <a16:creationId xmlns:a16="http://schemas.microsoft.com/office/drawing/2014/main" id="{576B3345-6062-A2B0-DE27-090307EDE31B}"/>
                    </a:ext>
                  </a:extLst>
                </p:cNvPr>
                <p:cNvSpPr/>
                <p:nvPr/>
              </p:nvSpPr>
              <p:spPr>
                <a:xfrm>
                  <a:off x="1111136" y="2790416"/>
                  <a:ext cx="1342082" cy="21231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altLang="ko-KR" sz="10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Benchmark Tester</a:t>
                  </a:r>
                </a:p>
              </p:txBody>
            </p:sp>
            <p:grpSp>
              <p:nvGrpSpPr>
                <p:cNvPr id="201" name="그룹 200">
                  <a:extLst>
                    <a:ext uri="{FF2B5EF4-FFF2-40B4-BE49-F238E27FC236}">
                      <a16:creationId xmlns:a16="http://schemas.microsoft.com/office/drawing/2014/main" id="{B75837C5-6082-C295-29CC-BDBB0BA39838}"/>
                    </a:ext>
                  </a:extLst>
                </p:cNvPr>
                <p:cNvGrpSpPr/>
                <p:nvPr/>
              </p:nvGrpSpPr>
              <p:grpSpPr>
                <a:xfrm>
                  <a:off x="1041286" y="3998408"/>
                  <a:ext cx="1481782" cy="633949"/>
                  <a:chOff x="1041286" y="3838568"/>
                  <a:chExt cx="1481782" cy="633949"/>
                </a:xfrm>
              </p:grpSpPr>
              <p:sp>
                <p:nvSpPr>
                  <p:cNvPr id="204" name="직사각형 203">
                    <a:extLst>
                      <a:ext uri="{FF2B5EF4-FFF2-40B4-BE49-F238E27FC236}">
                        <a16:creationId xmlns:a16="http://schemas.microsoft.com/office/drawing/2014/main" id="{1F8DC94C-89EC-873A-9F3A-73D1FB7276A3}"/>
                      </a:ext>
                    </a:extLst>
                  </p:cNvPr>
                  <p:cNvSpPr/>
                  <p:nvPr/>
                </p:nvSpPr>
                <p:spPr>
                  <a:xfrm>
                    <a:off x="1041286" y="3838568"/>
                    <a:ext cx="1481782" cy="633949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72000" rIns="0" bIns="0" rtlCol="0" anchor="t"/>
                  <a:lstStyle/>
                  <a:p>
                    <a:pPr algn="ctr"/>
                    <a:endParaRPr lang="en-US" altLang="ko-KR" sz="1050" b="1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05" name="그룹 204">
                    <a:extLst>
                      <a:ext uri="{FF2B5EF4-FFF2-40B4-BE49-F238E27FC236}">
                        <a16:creationId xmlns:a16="http://schemas.microsoft.com/office/drawing/2014/main" id="{B114F8C1-036D-C1BB-E64C-D1D989D24A49}"/>
                      </a:ext>
                    </a:extLst>
                  </p:cNvPr>
                  <p:cNvGrpSpPr/>
                  <p:nvPr/>
                </p:nvGrpSpPr>
                <p:grpSpPr>
                  <a:xfrm>
                    <a:off x="1111136" y="3918149"/>
                    <a:ext cx="1342082" cy="474786"/>
                    <a:chOff x="1111136" y="3908016"/>
                    <a:chExt cx="1342082" cy="474786"/>
                  </a:xfrm>
                </p:grpSpPr>
                <p:sp>
                  <p:nvSpPr>
                    <p:cNvPr id="206" name="직사각형 205">
                      <a:extLst>
                        <a:ext uri="{FF2B5EF4-FFF2-40B4-BE49-F238E27FC236}">
                          <a16:creationId xmlns:a16="http://schemas.microsoft.com/office/drawing/2014/main" id="{2CF82231-5BB3-F2FE-211D-A3BB1270A8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1136" y="3908016"/>
                      <a:ext cx="1342082" cy="2123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0" tIns="0" rIns="0" bIns="0" rtlCol="0" anchor="ctr"/>
                    <a:lstStyle/>
                    <a:p>
                      <a:pPr algn="ctr"/>
                      <a:r>
                        <a:rPr lang="en-US" altLang="ko-KR" sz="1000" dirty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Native K8s Cluster</a:t>
                      </a:r>
                    </a:p>
                  </p:txBody>
                </p:sp>
                <p:grpSp>
                  <p:nvGrpSpPr>
                    <p:cNvPr id="207" name="그룹 206">
                      <a:extLst>
                        <a:ext uri="{FF2B5EF4-FFF2-40B4-BE49-F238E27FC236}">
                          <a16:creationId xmlns:a16="http://schemas.microsoft.com/office/drawing/2014/main" id="{1245630A-B893-B254-0781-9A3C5BB260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11136" y="4170483"/>
                      <a:ext cx="1342081" cy="212319"/>
                      <a:chOff x="1111136" y="4170483"/>
                      <a:chExt cx="1242597" cy="212319"/>
                    </a:xfrm>
                    <a:solidFill>
                      <a:schemeClr val="accent6">
                        <a:lumMod val="20000"/>
                        <a:lumOff val="80000"/>
                      </a:schemeClr>
                    </a:solidFill>
                  </p:grpSpPr>
                  <p:sp>
                    <p:nvSpPr>
                      <p:cNvPr id="211" name="직사각형 210">
                        <a:extLst>
                          <a:ext uri="{FF2B5EF4-FFF2-40B4-BE49-F238E27FC236}">
                            <a16:creationId xmlns:a16="http://schemas.microsoft.com/office/drawing/2014/main" id="{CC393E66-3182-B6F7-C865-190AD0CAD9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1136" y="4170483"/>
                        <a:ext cx="383231" cy="212319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3175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none" lIns="0" tIns="0" rIns="0" bIns="0" rtlCol="0" anchor="ctr"/>
                      <a:lstStyle/>
                      <a:p>
                        <a:pPr algn="ctr"/>
                        <a:r>
                          <a:rPr lang="en-US" altLang="ko-KR" sz="900">
                            <a:ln>
                              <a:solidFill>
                                <a:schemeClr val="accent1">
                                  <a:shade val="50000"/>
                                  <a:alpha val="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</a:rPr>
                          <a:t>VM</a:t>
                        </a:r>
                      </a:p>
                    </p:txBody>
                  </p:sp>
                  <p:sp>
                    <p:nvSpPr>
                      <p:cNvPr id="216" name="직사각형 215">
                        <a:extLst>
                          <a:ext uri="{FF2B5EF4-FFF2-40B4-BE49-F238E27FC236}">
                            <a16:creationId xmlns:a16="http://schemas.microsoft.com/office/drawing/2014/main" id="{4093EBB6-3EA9-9D43-9D44-4B37DE5D30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40819" y="4170483"/>
                        <a:ext cx="383231" cy="212319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3175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none" lIns="0" tIns="0" rIns="0" bIns="0" rtlCol="0" anchor="ctr"/>
                      <a:lstStyle/>
                      <a:p>
                        <a:pPr algn="ctr"/>
                        <a:r>
                          <a:rPr lang="en-US" altLang="ko-KR" sz="900">
                            <a:ln>
                              <a:solidFill>
                                <a:schemeClr val="accent1">
                                  <a:shade val="50000"/>
                                  <a:alpha val="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</a:rPr>
                          <a:t>VM</a:t>
                        </a:r>
                      </a:p>
                    </p:txBody>
                  </p:sp>
                  <p:sp>
                    <p:nvSpPr>
                      <p:cNvPr id="217" name="직사각형 216">
                        <a:extLst>
                          <a:ext uri="{FF2B5EF4-FFF2-40B4-BE49-F238E27FC236}">
                            <a16:creationId xmlns:a16="http://schemas.microsoft.com/office/drawing/2014/main" id="{870E4A9C-4CE6-3991-9D24-76EA838BA6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70502" y="4170483"/>
                        <a:ext cx="383231" cy="212319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3175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none" lIns="0" tIns="0" rIns="0" bIns="0" rtlCol="0" anchor="ctr"/>
                      <a:lstStyle/>
                      <a:p>
                        <a:pPr algn="ctr"/>
                        <a:r>
                          <a:rPr lang="en-US" altLang="ko-KR" sz="900">
                            <a:ln>
                              <a:solidFill>
                                <a:schemeClr val="accent1">
                                  <a:shade val="50000"/>
                                  <a:alpha val="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</a:rPr>
                          <a:t>VM</a:t>
                        </a:r>
                      </a:p>
                    </p:txBody>
                  </p:sp>
                </p:grpSp>
              </p:grpSp>
            </p:grpSp>
          </p:grpSp>
          <p:grpSp>
            <p:nvGrpSpPr>
              <p:cNvPr id="135" name="그룹 134">
                <a:extLst>
                  <a:ext uri="{FF2B5EF4-FFF2-40B4-BE49-F238E27FC236}">
                    <a16:creationId xmlns:a16="http://schemas.microsoft.com/office/drawing/2014/main" id="{D50E8BF9-81FE-CB3A-86D8-AE880898C42A}"/>
                  </a:ext>
                </a:extLst>
              </p:cNvPr>
              <p:cNvGrpSpPr/>
              <p:nvPr/>
            </p:nvGrpSpPr>
            <p:grpSpPr>
              <a:xfrm>
                <a:off x="1089081" y="4728760"/>
                <a:ext cx="244419" cy="220572"/>
                <a:chOff x="10724305" y="1824038"/>
                <a:chExt cx="290256" cy="261937"/>
              </a:xfrm>
            </p:grpSpPr>
            <p:sp>
              <p:nvSpPr>
                <p:cNvPr id="142" name="Freeform 767" descr="ⓒDesigned by 홍은지 디자이너">
                  <a:extLst>
                    <a:ext uri="{FF2B5EF4-FFF2-40B4-BE49-F238E27FC236}">
                      <a16:creationId xmlns:a16="http://schemas.microsoft.com/office/drawing/2014/main" id="{99213B20-770D-9C68-C301-4C82D0C5A6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24305" y="1855600"/>
                  <a:ext cx="222167" cy="230375"/>
                </a:xfrm>
                <a:custGeom>
                  <a:avLst/>
                  <a:gdLst>
                    <a:gd name="T0" fmla="*/ 5 w 194"/>
                    <a:gd name="T1" fmla="*/ 74 h 171"/>
                    <a:gd name="T2" fmla="*/ 106 w 194"/>
                    <a:gd name="T3" fmla="*/ 106 h 171"/>
                    <a:gd name="T4" fmla="*/ 110 w 194"/>
                    <a:gd name="T5" fmla="*/ 106 h 171"/>
                    <a:gd name="T6" fmla="*/ 171 w 194"/>
                    <a:gd name="T7" fmla="*/ 79 h 171"/>
                    <a:gd name="T8" fmla="*/ 193 w 194"/>
                    <a:gd name="T9" fmla="*/ 48 h 171"/>
                    <a:gd name="T10" fmla="*/ 193 w 194"/>
                    <a:gd name="T11" fmla="*/ 47 h 171"/>
                    <a:gd name="T12" fmla="*/ 193 w 194"/>
                    <a:gd name="T13" fmla="*/ 33 h 171"/>
                    <a:gd name="T14" fmla="*/ 189 w 194"/>
                    <a:gd name="T15" fmla="*/ 27 h 171"/>
                    <a:gd name="T16" fmla="*/ 87 w 194"/>
                    <a:gd name="T17" fmla="*/ 0 h 171"/>
                    <a:gd name="T18" fmla="*/ 81 w 194"/>
                    <a:gd name="T19" fmla="*/ 2 h 171"/>
                    <a:gd name="T20" fmla="*/ 79 w 194"/>
                    <a:gd name="T21" fmla="*/ 7 h 171"/>
                    <a:gd name="T22" fmla="*/ 62 w 194"/>
                    <a:gd name="T23" fmla="*/ 37 h 171"/>
                    <a:gd name="T24" fmla="*/ 61 w 194"/>
                    <a:gd name="T25" fmla="*/ 37 h 171"/>
                    <a:gd name="T26" fmla="*/ 5 w 194"/>
                    <a:gd name="T27" fmla="*/ 63 h 171"/>
                    <a:gd name="T28" fmla="*/ 1 w 194"/>
                    <a:gd name="T29" fmla="*/ 68 h 171"/>
                    <a:gd name="T30" fmla="*/ 5 w 194"/>
                    <a:gd name="T31" fmla="*/ 74 h 171"/>
                    <a:gd name="T32" fmla="*/ 66 w 194"/>
                    <a:gd name="T33" fmla="*/ 48 h 171"/>
                    <a:gd name="T34" fmla="*/ 66 w 194"/>
                    <a:gd name="T35" fmla="*/ 48 h 171"/>
                    <a:gd name="T36" fmla="*/ 91 w 194"/>
                    <a:gd name="T37" fmla="*/ 14 h 171"/>
                    <a:gd name="T38" fmla="*/ 181 w 194"/>
                    <a:gd name="T39" fmla="*/ 38 h 171"/>
                    <a:gd name="T40" fmla="*/ 181 w 194"/>
                    <a:gd name="T41" fmla="*/ 47 h 171"/>
                    <a:gd name="T42" fmla="*/ 181 w 194"/>
                    <a:gd name="T43" fmla="*/ 48 h 171"/>
                    <a:gd name="T44" fmla="*/ 181 w 194"/>
                    <a:gd name="T45" fmla="*/ 48 h 171"/>
                    <a:gd name="T46" fmla="*/ 166 w 194"/>
                    <a:gd name="T47" fmla="*/ 68 h 171"/>
                    <a:gd name="T48" fmla="*/ 108 w 194"/>
                    <a:gd name="T49" fmla="*/ 93 h 171"/>
                    <a:gd name="T50" fmla="*/ 24 w 194"/>
                    <a:gd name="T51" fmla="*/ 67 h 171"/>
                    <a:gd name="T52" fmla="*/ 66 w 194"/>
                    <a:gd name="T53" fmla="*/ 48 h 171"/>
                    <a:gd name="T54" fmla="*/ 4 w 194"/>
                    <a:gd name="T55" fmla="*/ 104 h 171"/>
                    <a:gd name="T56" fmla="*/ 105 w 194"/>
                    <a:gd name="T57" fmla="*/ 140 h 171"/>
                    <a:gd name="T58" fmla="*/ 110 w 194"/>
                    <a:gd name="T59" fmla="*/ 139 h 171"/>
                    <a:gd name="T60" fmla="*/ 190 w 194"/>
                    <a:gd name="T61" fmla="*/ 98 h 171"/>
                    <a:gd name="T62" fmla="*/ 193 w 194"/>
                    <a:gd name="T63" fmla="*/ 90 h 171"/>
                    <a:gd name="T64" fmla="*/ 185 w 194"/>
                    <a:gd name="T65" fmla="*/ 87 h 171"/>
                    <a:gd name="T66" fmla="*/ 107 w 194"/>
                    <a:gd name="T67" fmla="*/ 127 h 171"/>
                    <a:gd name="T68" fmla="*/ 8 w 194"/>
                    <a:gd name="T69" fmla="*/ 92 h 171"/>
                    <a:gd name="T70" fmla="*/ 1 w 194"/>
                    <a:gd name="T71" fmla="*/ 96 h 171"/>
                    <a:gd name="T72" fmla="*/ 4 w 194"/>
                    <a:gd name="T73" fmla="*/ 104 h 171"/>
                    <a:gd name="T74" fmla="*/ 185 w 194"/>
                    <a:gd name="T75" fmla="*/ 119 h 171"/>
                    <a:gd name="T76" fmla="*/ 107 w 194"/>
                    <a:gd name="T77" fmla="*/ 158 h 171"/>
                    <a:gd name="T78" fmla="*/ 8 w 194"/>
                    <a:gd name="T79" fmla="*/ 124 h 171"/>
                    <a:gd name="T80" fmla="*/ 1 w 194"/>
                    <a:gd name="T81" fmla="*/ 127 h 171"/>
                    <a:gd name="T82" fmla="*/ 4 w 194"/>
                    <a:gd name="T83" fmla="*/ 135 h 171"/>
                    <a:gd name="T84" fmla="*/ 105 w 194"/>
                    <a:gd name="T85" fmla="*/ 171 h 171"/>
                    <a:gd name="T86" fmla="*/ 109 w 194"/>
                    <a:gd name="T87" fmla="*/ 170 h 171"/>
                    <a:gd name="T88" fmla="*/ 190 w 194"/>
                    <a:gd name="T89" fmla="*/ 130 h 171"/>
                    <a:gd name="T90" fmla="*/ 192 w 194"/>
                    <a:gd name="T91" fmla="*/ 121 h 171"/>
                    <a:gd name="T92" fmla="*/ 185 w 194"/>
                    <a:gd name="T93" fmla="*/ 119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94" h="171">
                      <a:moveTo>
                        <a:pt x="5" y="74"/>
                      </a:moveTo>
                      <a:cubicBezTo>
                        <a:pt x="106" y="106"/>
                        <a:pt x="106" y="106"/>
                        <a:pt x="106" y="106"/>
                      </a:cubicBezTo>
                      <a:cubicBezTo>
                        <a:pt x="108" y="106"/>
                        <a:pt x="109" y="106"/>
                        <a:pt x="110" y="106"/>
                      </a:cubicBezTo>
                      <a:cubicBezTo>
                        <a:pt x="171" y="79"/>
                        <a:pt x="171" y="79"/>
                        <a:pt x="171" y="79"/>
                      </a:cubicBezTo>
                      <a:cubicBezTo>
                        <a:pt x="192" y="70"/>
                        <a:pt x="193" y="53"/>
                        <a:pt x="193" y="48"/>
                      </a:cubicBezTo>
                      <a:cubicBezTo>
                        <a:pt x="193" y="48"/>
                        <a:pt x="193" y="48"/>
                        <a:pt x="193" y="47"/>
                      </a:cubicBezTo>
                      <a:cubicBezTo>
                        <a:pt x="193" y="47"/>
                        <a:pt x="193" y="33"/>
                        <a:pt x="193" y="33"/>
                      </a:cubicBezTo>
                      <a:cubicBezTo>
                        <a:pt x="193" y="30"/>
                        <a:pt x="191" y="28"/>
                        <a:pt x="189" y="27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5" y="0"/>
                        <a:pt x="83" y="0"/>
                        <a:pt x="81" y="2"/>
                      </a:cubicBezTo>
                      <a:cubicBezTo>
                        <a:pt x="80" y="3"/>
                        <a:pt x="79" y="5"/>
                        <a:pt x="79" y="7"/>
                      </a:cubicBezTo>
                      <a:cubicBezTo>
                        <a:pt x="82" y="29"/>
                        <a:pt x="62" y="37"/>
                        <a:pt x="62" y="37"/>
                      </a:cubicBezTo>
                      <a:cubicBezTo>
                        <a:pt x="62" y="37"/>
                        <a:pt x="62" y="37"/>
                        <a:pt x="61" y="37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2" y="64"/>
                        <a:pt x="1" y="66"/>
                        <a:pt x="1" y="68"/>
                      </a:cubicBezTo>
                      <a:cubicBezTo>
                        <a:pt x="1" y="71"/>
                        <a:pt x="3" y="73"/>
                        <a:pt x="5" y="74"/>
                      </a:cubicBezTo>
                      <a:close/>
                      <a:moveTo>
                        <a:pt x="66" y="48"/>
                      </a:moveTo>
                      <a:cubicBezTo>
                        <a:pt x="66" y="48"/>
                        <a:pt x="66" y="48"/>
                        <a:pt x="66" y="48"/>
                      </a:cubicBezTo>
                      <a:cubicBezTo>
                        <a:pt x="75" y="45"/>
                        <a:pt x="90" y="34"/>
                        <a:pt x="91" y="14"/>
                      </a:cubicBezTo>
                      <a:cubicBezTo>
                        <a:pt x="104" y="18"/>
                        <a:pt x="173" y="36"/>
                        <a:pt x="181" y="38"/>
                      </a:cubicBezTo>
                      <a:cubicBezTo>
                        <a:pt x="181" y="42"/>
                        <a:pt x="181" y="47"/>
                        <a:pt x="181" y="47"/>
                      </a:cubicBezTo>
                      <a:cubicBezTo>
                        <a:pt x="181" y="48"/>
                        <a:pt x="181" y="48"/>
                        <a:pt x="181" y="48"/>
                      </a:cubicBezTo>
                      <a:cubicBezTo>
                        <a:pt x="181" y="48"/>
                        <a:pt x="181" y="48"/>
                        <a:pt x="181" y="48"/>
                      </a:cubicBezTo>
                      <a:cubicBezTo>
                        <a:pt x="181" y="50"/>
                        <a:pt x="180" y="62"/>
                        <a:pt x="166" y="68"/>
                      </a:cubicBezTo>
                      <a:cubicBezTo>
                        <a:pt x="166" y="68"/>
                        <a:pt x="112" y="92"/>
                        <a:pt x="108" y="93"/>
                      </a:cubicBezTo>
                      <a:cubicBezTo>
                        <a:pt x="104" y="92"/>
                        <a:pt x="46" y="74"/>
                        <a:pt x="24" y="67"/>
                      </a:cubicBezTo>
                      <a:cubicBezTo>
                        <a:pt x="40" y="60"/>
                        <a:pt x="66" y="48"/>
                        <a:pt x="66" y="48"/>
                      </a:cubicBezTo>
                      <a:close/>
                      <a:moveTo>
                        <a:pt x="4" y="104"/>
                      </a:moveTo>
                      <a:cubicBezTo>
                        <a:pt x="105" y="140"/>
                        <a:pt x="105" y="140"/>
                        <a:pt x="105" y="140"/>
                      </a:cubicBezTo>
                      <a:cubicBezTo>
                        <a:pt x="107" y="140"/>
                        <a:pt x="108" y="140"/>
                        <a:pt x="110" y="139"/>
                      </a:cubicBezTo>
                      <a:cubicBezTo>
                        <a:pt x="190" y="98"/>
                        <a:pt x="190" y="98"/>
                        <a:pt x="190" y="98"/>
                      </a:cubicBezTo>
                      <a:cubicBezTo>
                        <a:pt x="193" y="97"/>
                        <a:pt x="194" y="93"/>
                        <a:pt x="193" y="90"/>
                      </a:cubicBezTo>
                      <a:cubicBezTo>
                        <a:pt x="191" y="87"/>
                        <a:pt x="188" y="86"/>
                        <a:pt x="185" y="87"/>
                      </a:cubicBezTo>
                      <a:cubicBezTo>
                        <a:pt x="185" y="87"/>
                        <a:pt x="111" y="125"/>
                        <a:pt x="107" y="127"/>
                      </a:cubicBezTo>
                      <a:cubicBezTo>
                        <a:pt x="103" y="126"/>
                        <a:pt x="8" y="92"/>
                        <a:pt x="8" y="92"/>
                      </a:cubicBezTo>
                      <a:cubicBezTo>
                        <a:pt x="5" y="91"/>
                        <a:pt x="2" y="93"/>
                        <a:pt x="1" y="96"/>
                      </a:cubicBezTo>
                      <a:cubicBezTo>
                        <a:pt x="0" y="100"/>
                        <a:pt x="1" y="103"/>
                        <a:pt x="4" y="104"/>
                      </a:cubicBezTo>
                      <a:close/>
                      <a:moveTo>
                        <a:pt x="185" y="119"/>
                      </a:moveTo>
                      <a:cubicBezTo>
                        <a:pt x="185" y="119"/>
                        <a:pt x="110" y="156"/>
                        <a:pt x="107" y="158"/>
                      </a:cubicBezTo>
                      <a:cubicBezTo>
                        <a:pt x="102" y="157"/>
                        <a:pt x="8" y="124"/>
                        <a:pt x="8" y="124"/>
                      </a:cubicBezTo>
                      <a:cubicBezTo>
                        <a:pt x="5" y="122"/>
                        <a:pt x="2" y="124"/>
                        <a:pt x="1" y="127"/>
                      </a:cubicBezTo>
                      <a:cubicBezTo>
                        <a:pt x="0" y="131"/>
                        <a:pt x="1" y="134"/>
                        <a:pt x="4" y="135"/>
                      </a:cubicBezTo>
                      <a:cubicBezTo>
                        <a:pt x="105" y="171"/>
                        <a:pt x="105" y="171"/>
                        <a:pt x="105" y="171"/>
                      </a:cubicBezTo>
                      <a:cubicBezTo>
                        <a:pt x="107" y="171"/>
                        <a:pt x="108" y="171"/>
                        <a:pt x="109" y="170"/>
                      </a:cubicBezTo>
                      <a:cubicBezTo>
                        <a:pt x="190" y="130"/>
                        <a:pt x="190" y="130"/>
                        <a:pt x="190" y="130"/>
                      </a:cubicBezTo>
                      <a:cubicBezTo>
                        <a:pt x="192" y="128"/>
                        <a:pt x="194" y="125"/>
                        <a:pt x="192" y="121"/>
                      </a:cubicBezTo>
                      <a:cubicBezTo>
                        <a:pt x="191" y="118"/>
                        <a:pt x="188" y="117"/>
                        <a:pt x="185" y="1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88883" tIns="44441" rIns="88883" bIns="4444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158" name="그룹 157">
                  <a:extLst>
                    <a:ext uri="{FF2B5EF4-FFF2-40B4-BE49-F238E27FC236}">
                      <a16:creationId xmlns:a16="http://schemas.microsoft.com/office/drawing/2014/main" id="{06E83148-5482-63EB-FC2D-68DC61010D7D}"/>
                    </a:ext>
                  </a:extLst>
                </p:cNvPr>
                <p:cNvGrpSpPr/>
                <p:nvPr/>
              </p:nvGrpSpPr>
              <p:grpSpPr>
                <a:xfrm>
                  <a:off x="10871686" y="1824038"/>
                  <a:ext cx="142875" cy="142875"/>
                  <a:chOff x="9339136" y="1347788"/>
                  <a:chExt cx="254000" cy="254000"/>
                </a:xfrm>
              </p:grpSpPr>
              <p:sp>
                <p:nvSpPr>
                  <p:cNvPr id="160" name="타원 159">
                    <a:extLst>
                      <a:ext uri="{FF2B5EF4-FFF2-40B4-BE49-F238E27FC236}">
                        <a16:creationId xmlns:a16="http://schemas.microsoft.com/office/drawing/2014/main" id="{76C136F5-348F-212A-E849-8F6D97C78C70}"/>
                      </a:ext>
                    </a:extLst>
                  </p:cNvPr>
                  <p:cNvSpPr/>
                  <p:nvPr/>
                </p:nvSpPr>
                <p:spPr>
                  <a:xfrm>
                    <a:off x="9339136" y="1347788"/>
                    <a:ext cx="254000" cy="254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endParaRPr lang="ko-KR" altLang="en-US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62" name="그룹 161">
                    <a:extLst>
                      <a:ext uri="{FF2B5EF4-FFF2-40B4-BE49-F238E27FC236}">
                        <a16:creationId xmlns:a16="http://schemas.microsoft.com/office/drawing/2014/main" id="{4EE88368-8332-364C-0BB6-5EA8B90FA769}"/>
                      </a:ext>
                    </a:extLst>
                  </p:cNvPr>
                  <p:cNvGrpSpPr/>
                  <p:nvPr/>
                </p:nvGrpSpPr>
                <p:grpSpPr>
                  <a:xfrm>
                    <a:off x="9388222" y="1384598"/>
                    <a:ext cx="155828" cy="180380"/>
                    <a:chOff x="657828" y="2778289"/>
                    <a:chExt cx="608340" cy="704187"/>
                  </a:xfrm>
                  <a:solidFill>
                    <a:schemeClr val="accent4">
                      <a:lumMod val="60000"/>
                      <a:lumOff val="40000"/>
                    </a:schemeClr>
                  </a:solidFill>
                </p:grpSpPr>
                <p:sp>
                  <p:nvSpPr>
                    <p:cNvPr id="163" name="Freeform 30" descr="ⓒDesigned by 홍은지 디자이너">
                      <a:extLst>
                        <a:ext uri="{FF2B5EF4-FFF2-40B4-BE49-F238E27FC236}">
                          <a16:creationId xmlns:a16="http://schemas.microsoft.com/office/drawing/2014/main" id="{D86F5D10-FF04-C6D0-F9A0-9887233A3B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2700000">
                      <a:off x="728114" y="2956603"/>
                      <a:ext cx="455587" cy="596159"/>
                    </a:xfrm>
                    <a:custGeom>
                      <a:avLst/>
                      <a:gdLst>
                        <a:gd name="T0" fmla="*/ 714 w 931"/>
                        <a:gd name="T1" fmla="*/ 21 h 1215"/>
                        <a:gd name="T2" fmla="*/ 705 w 931"/>
                        <a:gd name="T3" fmla="*/ 101 h 1215"/>
                        <a:gd name="T4" fmla="*/ 815 w 931"/>
                        <a:gd name="T5" fmla="*/ 421 h 1215"/>
                        <a:gd name="T6" fmla="*/ 297 w 931"/>
                        <a:gd name="T7" fmla="*/ 941 h 1215"/>
                        <a:gd name="T8" fmla="*/ 215 w 931"/>
                        <a:gd name="T9" fmla="*/ 935 h 1215"/>
                        <a:gd name="T10" fmla="*/ 270 w 931"/>
                        <a:gd name="T11" fmla="*/ 882 h 1215"/>
                        <a:gd name="T12" fmla="*/ 270 w 931"/>
                        <a:gd name="T13" fmla="*/ 802 h 1215"/>
                        <a:gd name="T14" fmla="*/ 190 w 931"/>
                        <a:gd name="T15" fmla="*/ 802 h 1215"/>
                        <a:gd name="T16" fmla="*/ 0 w 931"/>
                        <a:gd name="T17" fmla="*/ 989 h 1215"/>
                        <a:gd name="T18" fmla="*/ 188 w 931"/>
                        <a:gd name="T19" fmla="*/ 1196 h 1215"/>
                        <a:gd name="T20" fmla="*/ 230 w 931"/>
                        <a:gd name="T21" fmla="*/ 1215 h 1215"/>
                        <a:gd name="T22" fmla="*/ 268 w 931"/>
                        <a:gd name="T23" fmla="*/ 1200 h 1215"/>
                        <a:gd name="T24" fmla="*/ 272 w 931"/>
                        <a:gd name="T25" fmla="*/ 1120 h 1215"/>
                        <a:gd name="T26" fmla="*/ 213 w 931"/>
                        <a:gd name="T27" fmla="*/ 1049 h 1215"/>
                        <a:gd name="T28" fmla="*/ 297 w 931"/>
                        <a:gd name="T29" fmla="*/ 1055 h 1215"/>
                        <a:gd name="T30" fmla="*/ 931 w 931"/>
                        <a:gd name="T31" fmla="*/ 421 h 1215"/>
                        <a:gd name="T32" fmla="*/ 796 w 931"/>
                        <a:gd name="T33" fmla="*/ 30 h 1215"/>
                        <a:gd name="T34" fmla="*/ 714 w 931"/>
                        <a:gd name="T35" fmla="*/ 21 h 12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931" h="1215">
                          <a:moveTo>
                            <a:pt x="714" y="21"/>
                          </a:moveTo>
                          <a:cubicBezTo>
                            <a:pt x="689" y="40"/>
                            <a:pt x="686" y="76"/>
                            <a:pt x="705" y="101"/>
                          </a:cubicBezTo>
                          <a:cubicBezTo>
                            <a:pt x="777" y="192"/>
                            <a:pt x="815" y="305"/>
                            <a:pt x="815" y="421"/>
                          </a:cubicBezTo>
                          <a:cubicBezTo>
                            <a:pt x="815" y="707"/>
                            <a:pt x="583" y="941"/>
                            <a:pt x="297" y="941"/>
                          </a:cubicBezTo>
                          <a:cubicBezTo>
                            <a:pt x="270" y="941"/>
                            <a:pt x="242" y="939"/>
                            <a:pt x="215" y="935"/>
                          </a:cubicBezTo>
                          <a:cubicBezTo>
                            <a:pt x="270" y="882"/>
                            <a:pt x="270" y="882"/>
                            <a:pt x="270" y="882"/>
                          </a:cubicBezTo>
                          <a:cubicBezTo>
                            <a:pt x="293" y="859"/>
                            <a:pt x="293" y="823"/>
                            <a:pt x="270" y="802"/>
                          </a:cubicBezTo>
                          <a:cubicBezTo>
                            <a:pt x="247" y="779"/>
                            <a:pt x="211" y="779"/>
                            <a:pt x="190" y="802"/>
                          </a:cubicBezTo>
                          <a:cubicBezTo>
                            <a:pt x="0" y="989"/>
                            <a:pt x="0" y="989"/>
                            <a:pt x="0" y="989"/>
                          </a:cubicBezTo>
                          <a:cubicBezTo>
                            <a:pt x="188" y="1196"/>
                            <a:pt x="188" y="1196"/>
                            <a:pt x="188" y="1196"/>
                          </a:cubicBezTo>
                          <a:cubicBezTo>
                            <a:pt x="200" y="1210"/>
                            <a:pt x="215" y="1215"/>
                            <a:pt x="230" y="1215"/>
                          </a:cubicBezTo>
                          <a:cubicBezTo>
                            <a:pt x="244" y="1215"/>
                            <a:pt x="257" y="1210"/>
                            <a:pt x="268" y="1200"/>
                          </a:cubicBezTo>
                          <a:cubicBezTo>
                            <a:pt x="291" y="1179"/>
                            <a:pt x="293" y="1143"/>
                            <a:pt x="272" y="1120"/>
                          </a:cubicBezTo>
                          <a:cubicBezTo>
                            <a:pt x="213" y="1049"/>
                            <a:pt x="213" y="1049"/>
                            <a:pt x="213" y="1049"/>
                          </a:cubicBezTo>
                          <a:cubicBezTo>
                            <a:pt x="240" y="1053"/>
                            <a:pt x="268" y="1055"/>
                            <a:pt x="297" y="1055"/>
                          </a:cubicBezTo>
                          <a:cubicBezTo>
                            <a:pt x="646" y="1055"/>
                            <a:pt x="931" y="771"/>
                            <a:pt x="931" y="421"/>
                          </a:cubicBezTo>
                          <a:cubicBezTo>
                            <a:pt x="931" y="278"/>
                            <a:pt x="884" y="143"/>
                            <a:pt x="796" y="30"/>
                          </a:cubicBezTo>
                          <a:cubicBezTo>
                            <a:pt x="775" y="6"/>
                            <a:pt x="739" y="0"/>
                            <a:pt x="714" y="2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170" name="Freeform 31" descr="ⓒDesigned by 홍은지 디자이너">
                      <a:extLst>
                        <a:ext uri="{FF2B5EF4-FFF2-40B4-BE49-F238E27FC236}">
                          <a16:creationId xmlns:a16="http://schemas.microsoft.com/office/drawing/2014/main" id="{130FB3C0-13DE-F879-2087-13620D6CC11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2700000">
                      <a:off x="745376" y="2709697"/>
                      <a:ext cx="452200" cy="589384"/>
                    </a:xfrm>
                    <a:custGeom>
                      <a:avLst/>
                      <a:gdLst>
                        <a:gd name="T0" fmla="*/ 173 w 922"/>
                        <a:gd name="T1" fmla="*/ 1202 h 1202"/>
                        <a:gd name="T2" fmla="*/ 207 w 922"/>
                        <a:gd name="T3" fmla="*/ 1190 h 1202"/>
                        <a:gd name="T4" fmla="*/ 219 w 922"/>
                        <a:gd name="T5" fmla="*/ 1110 h 1202"/>
                        <a:gd name="T6" fmla="*/ 112 w 922"/>
                        <a:gd name="T7" fmla="*/ 796 h 1202"/>
                        <a:gd name="T8" fmla="*/ 632 w 922"/>
                        <a:gd name="T9" fmla="*/ 276 h 1202"/>
                        <a:gd name="T10" fmla="*/ 706 w 922"/>
                        <a:gd name="T11" fmla="*/ 282 h 1202"/>
                        <a:gd name="T12" fmla="*/ 651 w 922"/>
                        <a:gd name="T13" fmla="*/ 335 h 1202"/>
                        <a:gd name="T14" fmla="*/ 651 w 922"/>
                        <a:gd name="T15" fmla="*/ 415 h 1202"/>
                        <a:gd name="T16" fmla="*/ 691 w 922"/>
                        <a:gd name="T17" fmla="*/ 432 h 1202"/>
                        <a:gd name="T18" fmla="*/ 731 w 922"/>
                        <a:gd name="T19" fmla="*/ 415 h 1202"/>
                        <a:gd name="T20" fmla="*/ 922 w 922"/>
                        <a:gd name="T21" fmla="*/ 228 h 1202"/>
                        <a:gd name="T22" fmla="*/ 735 w 922"/>
                        <a:gd name="T23" fmla="*/ 24 h 1202"/>
                        <a:gd name="T24" fmla="*/ 655 w 922"/>
                        <a:gd name="T25" fmla="*/ 21 h 1202"/>
                        <a:gd name="T26" fmla="*/ 651 w 922"/>
                        <a:gd name="T27" fmla="*/ 101 h 1202"/>
                        <a:gd name="T28" fmla="*/ 712 w 922"/>
                        <a:gd name="T29" fmla="*/ 167 h 1202"/>
                        <a:gd name="T30" fmla="*/ 634 w 922"/>
                        <a:gd name="T31" fmla="*/ 162 h 1202"/>
                        <a:gd name="T32" fmla="*/ 0 w 922"/>
                        <a:gd name="T33" fmla="*/ 796 h 1202"/>
                        <a:gd name="T34" fmla="*/ 129 w 922"/>
                        <a:gd name="T35" fmla="*/ 1179 h 1202"/>
                        <a:gd name="T36" fmla="*/ 173 w 922"/>
                        <a:gd name="T37" fmla="*/ 1202 h 12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922" h="1202">
                          <a:moveTo>
                            <a:pt x="173" y="1202"/>
                          </a:moveTo>
                          <a:cubicBezTo>
                            <a:pt x="184" y="1202"/>
                            <a:pt x="198" y="1198"/>
                            <a:pt x="207" y="1190"/>
                          </a:cubicBezTo>
                          <a:cubicBezTo>
                            <a:pt x="232" y="1171"/>
                            <a:pt x="238" y="1135"/>
                            <a:pt x="219" y="1110"/>
                          </a:cubicBezTo>
                          <a:cubicBezTo>
                            <a:pt x="148" y="1019"/>
                            <a:pt x="112" y="910"/>
                            <a:pt x="112" y="796"/>
                          </a:cubicBezTo>
                          <a:cubicBezTo>
                            <a:pt x="112" y="510"/>
                            <a:pt x="344" y="276"/>
                            <a:pt x="632" y="276"/>
                          </a:cubicBezTo>
                          <a:cubicBezTo>
                            <a:pt x="657" y="276"/>
                            <a:pt x="682" y="278"/>
                            <a:pt x="706" y="282"/>
                          </a:cubicBezTo>
                          <a:cubicBezTo>
                            <a:pt x="651" y="335"/>
                            <a:pt x="651" y="335"/>
                            <a:pt x="651" y="335"/>
                          </a:cubicBezTo>
                          <a:cubicBezTo>
                            <a:pt x="628" y="358"/>
                            <a:pt x="628" y="394"/>
                            <a:pt x="651" y="415"/>
                          </a:cubicBezTo>
                          <a:cubicBezTo>
                            <a:pt x="662" y="426"/>
                            <a:pt x="678" y="432"/>
                            <a:pt x="691" y="432"/>
                          </a:cubicBezTo>
                          <a:cubicBezTo>
                            <a:pt x="706" y="432"/>
                            <a:pt x="720" y="426"/>
                            <a:pt x="731" y="415"/>
                          </a:cubicBezTo>
                          <a:cubicBezTo>
                            <a:pt x="922" y="228"/>
                            <a:pt x="922" y="228"/>
                            <a:pt x="922" y="228"/>
                          </a:cubicBezTo>
                          <a:cubicBezTo>
                            <a:pt x="735" y="24"/>
                            <a:pt x="735" y="24"/>
                            <a:pt x="735" y="24"/>
                          </a:cubicBezTo>
                          <a:cubicBezTo>
                            <a:pt x="714" y="2"/>
                            <a:pt x="678" y="0"/>
                            <a:pt x="655" y="21"/>
                          </a:cubicBezTo>
                          <a:cubicBezTo>
                            <a:pt x="632" y="42"/>
                            <a:pt x="630" y="78"/>
                            <a:pt x="651" y="101"/>
                          </a:cubicBezTo>
                          <a:cubicBezTo>
                            <a:pt x="712" y="167"/>
                            <a:pt x="712" y="167"/>
                            <a:pt x="712" y="167"/>
                          </a:cubicBezTo>
                          <a:cubicBezTo>
                            <a:pt x="685" y="163"/>
                            <a:pt x="661" y="162"/>
                            <a:pt x="634" y="162"/>
                          </a:cubicBezTo>
                          <a:cubicBezTo>
                            <a:pt x="285" y="162"/>
                            <a:pt x="0" y="445"/>
                            <a:pt x="0" y="796"/>
                          </a:cubicBezTo>
                          <a:cubicBezTo>
                            <a:pt x="0" y="935"/>
                            <a:pt x="43" y="1068"/>
                            <a:pt x="129" y="1179"/>
                          </a:cubicBezTo>
                          <a:cubicBezTo>
                            <a:pt x="139" y="1194"/>
                            <a:pt x="156" y="1202"/>
                            <a:pt x="173" y="1202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ko-KR" altLang="en-US"/>
                    </a:p>
                  </p:txBody>
                </p:sp>
              </p:grpSp>
            </p:grpSp>
          </p:grpSp>
        </p:grp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347181A4-6205-BAF0-8A4C-7F050C3FF492}"/>
                </a:ext>
              </a:extLst>
            </p:cNvPr>
            <p:cNvGrpSpPr/>
            <p:nvPr/>
          </p:nvGrpSpPr>
          <p:grpSpPr>
            <a:xfrm>
              <a:off x="2783303" y="2479668"/>
              <a:ext cx="1481782" cy="3040599"/>
              <a:chOff x="2724036" y="2479668"/>
              <a:chExt cx="1481782" cy="3040599"/>
            </a:xfrm>
          </p:grpSpPr>
          <p:grpSp>
            <p:nvGrpSpPr>
              <p:cNvPr id="64" name="그룹 63">
                <a:extLst>
                  <a:ext uri="{FF2B5EF4-FFF2-40B4-BE49-F238E27FC236}">
                    <a16:creationId xmlns:a16="http://schemas.microsoft.com/office/drawing/2014/main" id="{4CCD743F-CC5E-3967-B937-C000E14FA5E1}"/>
                  </a:ext>
                </a:extLst>
              </p:cNvPr>
              <p:cNvGrpSpPr/>
              <p:nvPr/>
            </p:nvGrpSpPr>
            <p:grpSpPr>
              <a:xfrm>
                <a:off x="2724036" y="2479668"/>
                <a:ext cx="1481782" cy="3040599"/>
                <a:chOff x="1041286" y="2479668"/>
                <a:chExt cx="1481782" cy="3136272"/>
              </a:xfrm>
            </p:grpSpPr>
            <p:sp>
              <p:nvSpPr>
                <p:cNvPr id="72" name="직사각형 71">
                  <a:extLst>
                    <a:ext uri="{FF2B5EF4-FFF2-40B4-BE49-F238E27FC236}">
                      <a16:creationId xmlns:a16="http://schemas.microsoft.com/office/drawing/2014/main" id="{49D94AD7-7249-C352-E153-DA720F385560}"/>
                    </a:ext>
                  </a:extLst>
                </p:cNvPr>
                <p:cNvSpPr/>
                <p:nvPr/>
              </p:nvSpPr>
              <p:spPr>
                <a:xfrm>
                  <a:off x="1041286" y="2479668"/>
                  <a:ext cx="1481782" cy="1403357"/>
                </a:xfrm>
                <a:prstGeom prst="rect">
                  <a:avLst/>
                </a:prstGeom>
                <a:solidFill>
                  <a:schemeClr val="accent6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72000" rIns="0" bIns="0" rtlCol="0" anchor="t"/>
                <a:lstStyle/>
                <a:p>
                  <a:pPr algn="ctr"/>
                  <a:r>
                    <a:rPr lang="en-US" altLang="ko-KR" sz="1050" b="1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Application Set</a:t>
                  </a:r>
                </a:p>
              </p:txBody>
            </p:sp>
            <p:sp>
              <p:nvSpPr>
                <p:cNvPr id="73" name="직사각형 72">
                  <a:extLst>
                    <a:ext uri="{FF2B5EF4-FFF2-40B4-BE49-F238E27FC236}">
                      <a16:creationId xmlns:a16="http://schemas.microsoft.com/office/drawing/2014/main" id="{A7FCC71D-DBCB-A584-4859-7395B460A2A0}"/>
                    </a:ext>
                  </a:extLst>
                </p:cNvPr>
                <p:cNvSpPr/>
                <p:nvPr/>
              </p:nvSpPr>
              <p:spPr>
                <a:xfrm>
                  <a:off x="1111136" y="3217285"/>
                  <a:ext cx="389182" cy="6022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altLang="ko-KR" sz="8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WAS</a:t>
                  </a:r>
                  <a:br>
                    <a:rPr lang="en-US" altLang="ko-KR" sz="8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</a:br>
                  <a:r>
                    <a:rPr lang="en-US" altLang="ko-KR" sz="8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Type1</a:t>
                  </a:r>
                </a:p>
              </p:txBody>
            </p:sp>
            <p:sp>
              <p:nvSpPr>
                <p:cNvPr id="74" name="직사각형 73">
                  <a:extLst>
                    <a:ext uri="{FF2B5EF4-FFF2-40B4-BE49-F238E27FC236}">
                      <a16:creationId xmlns:a16="http://schemas.microsoft.com/office/drawing/2014/main" id="{267B7945-194C-C41F-B8B0-9BB79CAAADC9}"/>
                    </a:ext>
                  </a:extLst>
                </p:cNvPr>
                <p:cNvSpPr/>
                <p:nvPr/>
              </p:nvSpPr>
              <p:spPr>
                <a:xfrm>
                  <a:off x="1587586" y="3217285"/>
                  <a:ext cx="389182" cy="6022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altLang="ko-KR" sz="8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WAS</a:t>
                  </a:r>
                  <a:br>
                    <a:rPr lang="en-US" altLang="ko-KR" sz="8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</a:br>
                  <a:r>
                    <a:rPr lang="en-US" altLang="ko-KR" sz="8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Type 2</a:t>
                  </a:r>
                </a:p>
              </p:txBody>
            </p:sp>
            <p:sp>
              <p:nvSpPr>
                <p:cNvPr id="75" name="직사각형 74">
                  <a:extLst>
                    <a:ext uri="{FF2B5EF4-FFF2-40B4-BE49-F238E27FC236}">
                      <a16:creationId xmlns:a16="http://schemas.microsoft.com/office/drawing/2014/main" id="{FF70C015-9294-95D6-4241-18AC69A4861A}"/>
                    </a:ext>
                  </a:extLst>
                </p:cNvPr>
                <p:cNvSpPr/>
                <p:nvPr/>
              </p:nvSpPr>
              <p:spPr>
                <a:xfrm>
                  <a:off x="2064035" y="3217285"/>
                  <a:ext cx="389182" cy="60224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altLang="ko-KR" sz="8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WAS</a:t>
                  </a:r>
                  <a:br>
                    <a:rPr lang="en-US" altLang="ko-KR" sz="8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</a:br>
                  <a:r>
                    <a:rPr lang="en-US" altLang="ko-KR" sz="8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Type N</a:t>
                  </a:r>
                </a:p>
              </p:txBody>
            </p:sp>
            <p:sp>
              <p:nvSpPr>
                <p:cNvPr id="76" name="직사각형 75">
                  <a:extLst>
                    <a:ext uri="{FF2B5EF4-FFF2-40B4-BE49-F238E27FC236}">
                      <a16:creationId xmlns:a16="http://schemas.microsoft.com/office/drawing/2014/main" id="{D07B76DF-2A51-1B5E-803B-6629661F2691}"/>
                    </a:ext>
                  </a:extLst>
                </p:cNvPr>
                <p:cNvSpPr/>
                <p:nvPr/>
              </p:nvSpPr>
              <p:spPr>
                <a:xfrm>
                  <a:off x="1041286" y="4753905"/>
                  <a:ext cx="1481782" cy="862035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72000" rIns="0" bIns="0" rtlCol="0" anchor="t"/>
                <a:lstStyle/>
                <a:p>
                  <a:pPr algn="ctr"/>
                  <a:endParaRPr lang="en-US" altLang="ko-KR" sz="100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77" name="Google Shape;59;p2">
                  <a:extLst>
                    <a:ext uri="{FF2B5EF4-FFF2-40B4-BE49-F238E27FC236}">
                      <a16:creationId xmlns:a16="http://schemas.microsoft.com/office/drawing/2014/main" id="{AF3FE159-2256-D37F-35CF-AF960ADC5C9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1441338" y="4856546"/>
                  <a:ext cx="749412" cy="138404"/>
                </a:xfrm>
                <a:prstGeom prst="rect">
                  <a:avLst/>
                </a:prstGeom>
              </p:spPr>
            </p:pic>
            <p:pic>
              <p:nvPicPr>
                <p:cNvPr id="78" name="그림 77" descr="ⓒDesigned by 홍은지 디자이너">
                  <a:extLst>
                    <a:ext uri="{FF2B5EF4-FFF2-40B4-BE49-F238E27FC236}">
                      <a16:creationId xmlns:a16="http://schemas.microsoft.com/office/drawing/2014/main" id="{73130526-A670-ACF2-2355-E8D9BBD962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33000"/>
                          </a14:imgEffect>
                          <a14:imgEffect>
                            <a14:brightnessContrast bright="-23000" contrast="5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3473" y="5161915"/>
                  <a:ext cx="207281" cy="376546"/>
                </a:xfrm>
                <a:prstGeom prst="rect">
                  <a:avLst/>
                </a:prstGeom>
              </p:spPr>
            </p:pic>
            <p:pic>
              <p:nvPicPr>
                <p:cNvPr id="79" name="그림 78" descr="ⓒDesigned by 홍은지 디자이너">
                  <a:extLst>
                    <a:ext uri="{FF2B5EF4-FFF2-40B4-BE49-F238E27FC236}">
                      <a16:creationId xmlns:a16="http://schemas.microsoft.com/office/drawing/2014/main" id="{F1683A71-D99E-56EC-AE99-FE74160DA3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33000"/>
                          </a14:imgEffect>
                          <a14:imgEffect>
                            <a14:brightnessContrast bright="-23000" contrast="5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6849" y="5161915"/>
                  <a:ext cx="207281" cy="376546"/>
                </a:xfrm>
                <a:prstGeom prst="rect">
                  <a:avLst/>
                </a:prstGeom>
              </p:spPr>
            </p:pic>
            <p:pic>
              <p:nvPicPr>
                <p:cNvPr id="80" name="그림 79" descr="ⓒDesigned by 홍은지 디자이너">
                  <a:extLst>
                    <a:ext uri="{FF2B5EF4-FFF2-40B4-BE49-F238E27FC236}">
                      <a16:creationId xmlns:a16="http://schemas.microsoft.com/office/drawing/2014/main" id="{704EADDB-7F0B-D1B5-CAA6-01143B9F65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33000"/>
                          </a14:imgEffect>
                          <a14:imgEffect>
                            <a14:brightnessContrast bright="-23000" contrast="5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0224" y="5161915"/>
                  <a:ext cx="207281" cy="376546"/>
                </a:xfrm>
                <a:prstGeom prst="rect">
                  <a:avLst/>
                </a:prstGeom>
              </p:spPr>
            </p:pic>
            <p:pic>
              <p:nvPicPr>
                <p:cNvPr id="81" name="그림 80" descr="ⓒDesigned by 홍은지 디자이너">
                  <a:extLst>
                    <a:ext uri="{FF2B5EF4-FFF2-40B4-BE49-F238E27FC236}">
                      <a16:creationId xmlns:a16="http://schemas.microsoft.com/office/drawing/2014/main" id="{B48FE48F-2143-4C57-75F1-F216CDA879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33000"/>
                          </a14:imgEffect>
                          <a14:imgEffect>
                            <a14:brightnessContrast bright="-23000" contrast="5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3599" y="5161915"/>
                  <a:ext cx="207281" cy="376546"/>
                </a:xfrm>
                <a:prstGeom prst="rect">
                  <a:avLst/>
                </a:prstGeom>
              </p:spPr>
            </p:pic>
            <p:sp>
              <p:nvSpPr>
                <p:cNvPr id="82" name="화살표: 아래쪽 81">
                  <a:extLst>
                    <a:ext uri="{FF2B5EF4-FFF2-40B4-BE49-F238E27FC236}">
                      <a16:creationId xmlns:a16="http://schemas.microsoft.com/office/drawing/2014/main" id="{8A355334-2339-D4C0-481B-DD8A41C8B87D}"/>
                    </a:ext>
                  </a:extLst>
                </p:cNvPr>
                <p:cNvSpPr/>
                <p:nvPr/>
              </p:nvSpPr>
              <p:spPr>
                <a:xfrm>
                  <a:off x="1249378" y="3002734"/>
                  <a:ext cx="112698" cy="216716"/>
                </a:xfrm>
                <a:prstGeom prst="downArrow">
                  <a:avLst>
                    <a:gd name="adj1" fmla="val 47564"/>
                    <a:gd name="adj2" fmla="val 50000"/>
                  </a:avLst>
                </a:prstGeom>
                <a:solidFill>
                  <a:schemeClr val="accent6">
                    <a:lumMod val="5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endParaRPr lang="ko-KR" altLang="en-US" sz="140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화살표: 아래쪽 82">
                  <a:extLst>
                    <a:ext uri="{FF2B5EF4-FFF2-40B4-BE49-F238E27FC236}">
                      <a16:creationId xmlns:a16="http://schemas.microsoft.com/office/drawing/2014/main" id="{83BA5669-B668-9EC6-B7D4-8AB4E434A9FD}"/>
                    </a:ext>
                  </a:extLst>
                </p:cNvPr>
                <p:cNvSpPr/>
                <p:nvPr/>
              </p:nvSpPr>
              <p:spPr>
                <a:xfrm>
                  <a:off x="1725828" y="3002734"/>
                  <a:ext cx="112698" cy="216716"/>
                </a:xfrm>
                <a:prstGeom prst="downArrow">
                  <a:avLst>
                    <a:gd name="adj1" fmla="val 47564"/>
                    <a:gd name="adj2" fmla="val 50000"/>
                  </a:avLst>
                </a:prstGeom>
                <a:solidFill>
                  <a:schemeClr val="accent6">
                    <a:lumMod val="5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endParaRPr lang="ko-KR" altLang="en-US" sz="140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화살표: 아래쪽 83">
                  <a:extLst>
                    <a:ext uri="{FF2B5EF4-FFF2-40B4-BE49-F238E27FC236}">
                      <a16:creationId xmlns:a16="http://schemas.microsoft.com/office/drawing/2014/main" id="{A25EA606-9959-1EA7-359C-0456332E7F92}"/>
                    </a:ext>
                  </a:extLst>
                </p:cNvPr>
                <p:cNvSpPr/>
                <p:nvPr/>
              </p:nvSpPr>
              <p:spPr>
                <a:xfrm>
                  <a:off x="2202278" y="3002734"/>
                  <a:ext cx="112698" cy="216716"/>
                </a:xfrm>
                <a:prstGeom prst="downArrow">
                  <a:avLst>
                    <a:gd name="adj1" fmla="val 47564"/>
                    <a:gd name="adj2" fmla="val 50000"/>
                  </a:avLst>
                </a:prstGeom>
                <a:solidFill>
                  <a:schemeClr val="accent6">
                    <a:lumMod val="5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endParaRPr lang="ko-KR" altLang="en-US" sz="140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직사각형 88">
                  <a:extLst>
                    <a:ext uri="{FF2B5EF4-FFF2-40B4-BE49-F238E27FC236}">
                      <a16:creationId xmlns:a16="http://schemas.microsoft.com/office/drawing/2014/main" id="{B51A14F8-F7DD-5360-DE8C-0C190B21300A}"/>
                    </a:ext>
                  </a:extLst>
                </p:cNvPr>
                <p:cNvSpPr/>
                <p:nvPr/>
              </p:nvSpPr>
              <p:spPr>
                <a:xfrm>
                  <a:off x="1111136" y="2790416"/>
                  <a:ext cx="1342082" cy="21231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altLang="ko-KR" sz="10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Benchmark Tester</a:t>
                  </a:r>
                </a:p>
              </p:txBody>
            </p:sp>
            <p:grpSp>
              <p:nvGrpSpPr>
                <p:cNvPr id="90" name="그룹 89">
                  <a:extLst>
                    <a:ext uri="{FF2B5EF4-FFF2-40B4-BE49-F238E27FC236}">
                      <a16:creationId xmlns:a16="http://schemas.microsoft.com/office/drawing/2014/main" id="{BE46A82B-3C66-E2B9-100E-FE1E07E496E2}"/>
                    </a:ext>
                  </a:extLst>
                </p:cNvPr>
                <p:cNvGrpSpPr/>
                <p:nvPr/>
              </p:nvGrpSpPr>
              <p:grpSpPr>
                <a:xfrm>
                  <a:off x="1041286" y="3998408"/>
                  <a:ext cx="1481782" cy="633949"/>
                  <a:chOff x="1041286" y="3838568"/>
                  <a:chExt cx="1481782" cy="633949"/>
                </a:xfrm>
              </p:grpSpPr>
              <p:sp>
                <p:nvSpPr>
                  <p:cNvPr id="91" name="직사각형 90">
                    <a:extLst>
                      <a:ext uri="{FF2B5EF4-FFF2-40B4-BE49-F238E27FC236}">
                        <a16:creationId xmlns:a16="http://schemas.microsoft.com/office/drawing/2014/main" id="{4CDC9126-92B8-B919-10D2-5323DB1D7FAC}"/>
                      </a:ext>
                    </a:extLst>
                  </p:cNvPr>
                  <p:cNvSpPr/>
                  <p:nvPr/>
                </p:nvSpPr>
                <p:spPr>
                  <a:xfrm>
                    <a:off x="1041286" y="3838568"/>
                    <a:ext cx="1481782" cy="633949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72000" rIns="0" bIns="0" rtlCol="0" anchor="t"/>
                  <a:lstStyle/>
                  <a:p>
                    <a:pPr algn="ctr"/>
                    <a:endParaRPr lang="en-US" altLang="ko-KR" sz="1050" b="1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92" name="그룹 91">
                    <a:extLst>
                      <a:ext uri="{FF2B5EF4-FFF2-40B4-BE49-F238E27FC236}">
                        <a16:creationId xmlns:a16="http://schemas.microsoft.com/office/drawing/2014/main" id="{2441553E-4771-3DA9-B1C2-EB63E16DF9AA}"/>
                      </a:ext>
                    </a:extLst>
                  </p:cNvPr>
                  <p:cNvGrpSpPr/>
                  <p:nvPr/>
                </p:nvGrpSpPr>
                <p:grpSpPr>
                  <a:xfrm>
                    <a:off x="1111136" y="3918149"/>
                    <a:ext cx="1342082" cy="474786"/>
                    <a:chOff x="1111136" y="3908016"/>
                    <a:chExt cx="1342082" cy="474786"/>
                  </a:xfrm>
                </p:grpSpPr>
                <p:sp>
                  <p:nvSpPr>
                    <p:cNvPr id="93" name="직사각형 92">
                      <a:extLst>
                        <a:ext uri="{FF2B5EF4-FFF2-40B4-BE49-F238E27FC236}">
                          <a16:creationId xmlns:a16="http://schemas.microsoft.com/office/drawing/2014/main" id="{00CED22F-2150-8269-1528-D04AB62B86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1136" y="3908016"/>
                      <a:ext cx="1342082" cy="2123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0" tIns="0" rIns="0" bIns="0" rtlCol="0" anchor="ctr"/>
                    <a:lstStyle/>
                    <a:p>
                      <a:pPr algn="ctr"/>
                      <a:r>
                        <a:rPr lang="en-US" altLang="ko-KR" sz="1000" dirty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Native K8S Cluster</a:t>
                      </a:r>
                    </a:p>
                  </p:txBody>
                </p:sp>
                <p:grpSp>
                  <p:nvGrpSpPr>
                    <p:cNvPr id="94" name="그룹 93">
                      <a:extLst>
                        <a:ext uri="{FF2B5EF4-FFF2-40B4-BE49-F238E27FC236}">
                          <a16:creationId xmlns:a16="http://schemas.microsoft.com/office/drawing/2014/main" id="{F455941B-14C7-37C2-3E24-2213E8DE54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11136" y="4170483"/>
                      <a:ext cx="1342081" cy="212319"/>
                      <a:chOff x="1111136" y="4170483"/>
                      <a:chExt cx="1242597" cy="212319"/>
                    </a:xfrm>
                    <a:solidFill>
                      <a:schemeClr val="accent6">
                        <a:lumMod val="20000"/>
                        <a:lumOff val="80000"/>
                      </a:schemeClr>
                    </a:solidFill>
                  </p:grpSpPr>
                  <p:sp>
                    <p:nvSpPr>
                      <p:cNvPr id="95" name="직사각형 94">
                        <a:extLst>
                          <a:ext uri="{FF2B5EF4-FFF2-40B4-BE49-F238E27FC236}">
                            <a16:creationId xmlns:a16="http://schemas.microsoft.com/office/drawing/2014/main" id="{6C55469B-8A94-1C94-EB12-75CB41E891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1136" y="4170483"/>
                        <a:ext cx="383231" cy="212319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3175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none" lIns="0" tIns="0" rIns="0" bIns="0" rtlCol="0" anchor="ctr"/>
                      <a:lstStyle/>
                      <a:p>
                        <a:pPr algn="ctr"/>
                        <a:r>
                          <a:rPr lang="en-US" altLang="ko-KR" sz="900">
                            <a:ln>
                              <a:solidFill>
                                <a:schemeClr val="accent1">
                                  <a:shade val="50000"/>
                                  <a:alpha val="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</a:rPr>
                          <a:t>VM</a:t>
                        </a:r>
                      </a:p>
                    </p:txBody>
                  </p:sp>
                  <p:sp>
                    <p:nvSpPr>
                      <p:cNvPr id="96" name="직사각형 95">
                        <a:extLst>
                          <a:ext uri="{FF2B5EF4-FFF2-40B4-BE49-F238E27FC236}">
                            <a16:creationId xmlns:a16="http://schemas.microsoft.com/office/drawing/2014/main" id="{7A16B230-9B30-984B-B3ED-68968EE414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40819" y="4170483"/>
                        <a:ext cx="383231" cy="212319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3175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none" lIns="0" tIns="0" rIns="0" bIns="0" rtlCol="0" anchor="ctr"/>
                      <a:lstStyle/>
                      <a:p>
                        <a:pPr algn="ctr"/>
                        <a:r>
                          <a:rPr lang="en-US" altLang="ko-KR" sz="900">
                            <a:ln>
                              <a:solidFill>
                                <a:schemeClr val="accent1">
                                  <a:shade val="50000"/>
                                  <a:alpha val="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</a:rPr>
                          <a:t>VM</a:t>
                        </a:r>
                      </a:p>
                    </p:txBody>
                  </p:sp>
                  <p:sp>
                    <p:nvSpPr>
                      <p:cNvPr id="97" name="직사각형 96">
                        <a:extLst>
                          <a:ext uri="{FF2B5EF4-FFF2-40B4-BE49-F238E27FC236}">
                            <a16:creationId xmlns:a16="http://schemas.microsoft.com/office/drawing/2014/main" id="{17222BAE-1B5E-7E01-87D2-F130C5A062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70502" y="4170483"/>
                        <a:ext cx="383231" cy="212319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3175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none" lIns="0" tIns="0" rIns="0" bIns="0" rtlCol="0" anchor="ctr"/>
                      <a:lstStyle/>
                      <a:p>
                        <a:pPr algn="ctr"/>
                        <a:r>
                          <a:rPr lang="en-US" altLang="ko-KR" sz="900">
                            <a:ln>
                              <a:solidFill>
                                <a:schemeClr val="accent1">
                                  <a:shade val="50000"/>
                                  <a:alpha val="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</a:rPr>
                          <a:t>VM</a:t>
                        </a:r>
                      </a:p>
                    </p:txBody>
                  </p:sp>
                </p:grpSp>
              </p:grpSp>
            </p:grpSp>
          </p:grpSp>
          <p:grpSp>
            <p:nvGrpSpPr>
              <p:cNvPr id="65" name="그룹 64">
                <a:extLst>
                  <a:ext uri="{FF2B5EF4-FFF2-40B4-BE49-F238E27FC236}">
                    <a16:creationId xmlns:a16="http://schemas.microsoft.com/office/drawing/2014/main" id="{4DD42439-B710-3469-0241-45533D84ED36}"/>
                  </a:ext>
                </a:extLst>
              </p:cNvPr>
              <p:cNvGrpSpPr/>
              <p:nvPr/>
            </p:nvGrpSpPr>
            <p:grpSpPr>
              <a:xfrm>
                <a:off x="2764139" y="4728760"/>
                <a:ext cx="244419" cy="220572"/>
                <a:chOff x="10724305" y="1824038"/>
                <a:chExt cx="290256" cy="261937"/>
              </a:xfrm>
            </p:grpSpPr>
            <p:sp>
              <p:nvSpPr>
                <p:cNvPr id="66" name="Freeform 767" descr="ⓒDesigned by 홍은지 디자이너">
                  <a:extLst>
                    <a:ext uri="{FF2B5EF4-FFF2-40B4-BE49-F238E27FC236}">
                      <a16:creationId xmlns:a16="http://schemas.microsoft.com/office/drawing/2014/main" id="{4695AC1A-10D8-849E-50FE-2FB955D102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24305" y="1855600"/>
                  <a:ext cx="222167" cy="230375"/>
                </a:xfrm>
                <a:custGeom>
                  <a:avLst/>
                  <a:gdLst>
                    <a:gd name="T0" fmla="*/ 5 w 194"/>
                    <a:gd name="T1" fmla="*/ 74 h 171"/>
                    <a:gd name="T2" fmla="*/ 106 w 194"/>
                    <a:gd name="T3" fmla="*/ 106 h 171"/>
                    <a:gd name="T4" fmla="*/ 110 w 194"/>
                    <a:gd name="T5" fmla="*/ 106 h 171"/>
                    <a:gd name="T6" fmla="*/ 171 w 194"/>
                    <a:gd name="T7" fmla="*/ 79 h 171"/>
                    <a:gd name="T8" fmla="*/ 193 w 194"/>
                    <a:gd name="T9" fmla="*/ 48 h 171"/>
                    <a:gd name="T10" fmla="*/ 193 w 194"/>
                    <a:gd name="T11" fmla="*/ 47 h 171"/>
                    <a:gd name="T12" fmla="*/ 193 w 194"/>
                    <a:gd name="T13" fmla="*/ 33 h 171"/>
                    <a:gd name="T14" fmla="*/ 189 w 194"/>
                    <a:gd name="T15" fmla="*/ 27 h 171"/>
                    <a:gd name="T16" fmla="*/ 87 w 194"/>
                    <a:gd name="T17" fmla="*/ 0 h 171"/>
                    <a:gd name="T18" fmla="*/ 81 w 194"/>
                    <a:gd name="T19" fmla="*/ 2 h 171"/>
                    <a:gd name="T20" fmla="*/ 79 w 194"/>
                    <a:gd name="T21" fmla="*/ 7 h 171"/>
                    <a:gd name="T22" fmla="*/ 62 w 194"/>
                    <a:gd name="T23" fmla="*/ 37 h 171"/>
                    <a:gd name="T24" fmla="*/ 61 w 194"/>
                    <a:gd name="T25" fmla="*/ 37 h 171"/>
                    <a:gd name="T26" fmla="*/ 5 w 194"/>
                    <a:gd name="T27" fmla="*/ 63 h 171"/>
                    <a:gd name="T28" fmla="*/ 1 w 194"/>
                    <a:gd name="T29" fmla="*/ 68 h 171"/>
                    <a:gd name="T30" fmla="*/ 5 w 194"/>
                    <a:gd name="T31" fmla="*/ 74 h 171"/>
                    <a:gd name="T32" fmla="*/ 66 w 194"/>
                    <a:gd name="T33" fmla="*/ 48 h 171"/>
                    <a:gd name="T34" fmla="*/ 66 w 194"/>
                    <a:gd name="T35" fmla="*/ 48 h 171"/>
                    <a:gd name="T36" fmla="*/ 91 w 194"/>
                    <a:gd name="T37" fmla="*/ 14 h 171"/>
                    <a:gd name="T38" fmla="*/ 181 w 194"/>
                    <a:gd name="T39" fmla="*/ 38 h 171"/>
                    <a:gd name="T40" fmla="*/ 181 w 194"/>
                    <a:gd name="T41" fmla="*/ 47 h 171"/>
                    <a:gd name="T42" fmla="*/ 181 w 194"/>
                    <a:gd name="T43" fmla="*/ 48 h 171"/>
                    <a:gd name="T44" fmla="*/ 181 w 194"/>
                    <a:gd name="T45" fmla="*/ 48 h 171"/>
                    <a:gd name="T46" fmla="*/ 166 w 194"/>
                    <a:gd name="T47" fmla="*/ 68 h 171"/>
                    <a:gd name="T48" fmla="*/ 108 w 194"/>
                    <a:gd name="T49" fmla="*/ 93 h 171"/>
                    <a:gd name="T50" fmla="*/ 24 w 194"/>
                    <a:gd name="T51" fmla="*/ 67 h 171"/>
                    <a:gd name="T52" fmla="*/ 66 w 194"/>
                    <a:gd name="T53" fmla="*/ 48 h 171"/>
                    <a:gd name="T54" fmla="*/ 4 w 194"/>
                    <a:gd name="T55" fmla="*/ 104 h 171"/>
                    <a:gd name="T56" fmla="*/ 105 w 194"/>
                    <a:gd name="T57" fmla="*/ 140 h 171"/>
                    <a:gd name="T58" fmla="*/ 110 w 194"/>
                    <a:gd name="T59" fmla="*/ 139 h 171"/>
                    <a:gd name="T60" fmla="*/ 190 w 194"/>
                    <a:gd name="T61" fmla="*/ 98 h 171"/>
                    <a:gd name="T62" fmla="*/ 193 w 194"/>
                    <a:gd name="T63" fmla="*/ 90 h 171"/>
                    <a:gd name="T64" fmla="*/ 185 w 194"/>
                    <a:gd name="T65" fmla="*/ 87 h 171"/>
                    <a:gd name="T66" fmla="*/ 107 w 194"/>
                    <a:gd name="T67" fmla="*/ 127 h 171"/>
                    <a:gd name="T68" fmla="*/ 8 w 194"/>
                    <a:gd name="T69" fmla="*/ 92 h 171"/>
                    <a:gd name="T70" fmla="*/ 1 w 194"/>
                    <a:gd name="T71" fmla="*/ 96 h 171"/>
                    <a:gd name="T72" fmla="*/ 4 w 194"/>
                    <a:gd name="T73" fmla="*/ 104 h 171"/>
                    <a:gd name="T74" fmla="*/ 185 w 194"/>
                    <a:gd name="T75" fmla="*/ 119 h 171"/>
                    <a:gd name="T76" fmla="*/ 107 w 194"/>
                    <a:gd name="T77" fmla="*/ 158 h 171"/>
                    <a:gd name="T78" fmla="*/ 8 w 194"/>
                    <a:gd name="T79" fmla="*/ 124 h 171"/>
                    <a:gd name="T80" fmla="*/ 1 w 194"/>
                    <a:gd name="T81" fmla="*/ 127 h 171"/>
                    <a:gd name="T82" fmla="*/ 4 w 194"/>
                    <a:gd name="T83" fmla="*/ 135 h 171"/>
                    <a:gd name="T84" fmla="*/ 105 w 194"/>
                    <a:gd name="T85" fmla="*/ 171 h 171"/>
                    <a:gd name="T86" fmla="*/ 109 w 194"/>
                    <a:gd name="T87" fmla="*/ 170 h 171"/>
                    <a:gd name="T88" fmla="*/ 190 w 194"/>
                    <a:gd name="T89" fmla="*/ 130 h 171"/>
                    <a:gd name="T90" fmla="*/ 192 w 194"/>
                    <a:gd name="T91" fmla="*/ 121 h 171"/>
                    <a:gd name="T92" fmla="*/ 185 w 194"/>
                    <a:gd name="T93" fmla="*/ 119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94" h="171">
                      <a:moveTo>
                        <a:pt x="5" y="74"/>
                      </a:moveTo>
                      <a:cubicBezTo>
                        <a:pt x="106" y="106"/>
                        <a:pt x="106" y="106"/>
                        <a:pt x="106" y="106"/>
                      </a:cubicBezTo>
                      <a:cubicBezTo>
                        <a:pt x="108" y="106"/>
                        <a:pt x="109" y="106"/>
                        <a:pt x="110" y="106"/>
                      </a:cubicBezTo>
                      <a:cubicBezTo>
                        <a:pt x="171" y="79"/>
                        <a:pt x="171" y="79"/>
                        <a:pt x="171" y="79"/>
                      </a:cubicBezTo>
                      <a:cubicBezTo>
                        <a:pt x="192" y="70"/>
                        <a:pt x="193" y="53"/>
                        <a:pt x="193" y="48"/>
                      </a:cubicBezTo>
                      <a:cubicBezTo>
                        <a:pt x="193" y="48"/>
                        <a:pt x="193" y="48"/>
                        <a:pt x="193" y="47"/>
                      </a:cubicBezTo>
                      <a:cubicBezTo>
                        <a:pt x="193" y="47"/>
                        <a:pt x="193" y="33"/>
                        <a:pt x="193" y="33"/>
                      </a:cubicBezTo>
                      <a:cubicBezTo>
                        <a:pt x="193" y="30"/>
                        <a:pt x="191" y="28"/>
                        <a:pt x="189" y="27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5" y="0"/>
                        <a:pt x="83" y="0"/>
                        <a:pt x="81" y="2"/>
                      </a:cubicBezTo>
                      <a:cubicBezTo>
                        <a:pt x="80" y="3"/>
                        <a:pt x="79" y="5"/>
                        <a:pt x="79" y="7"/>
                      </a:cubicBezTo>
                      <a:cubicBezTo>
                        <a:pt x="82" y="29"/>
                        <a:pt x="62" y="37"/>
                        <a:pt x="62" y="37"/>
                      </a:cubicBezTo>
                      <a:cubicBezTo>
                        <a:pt x="62" y="37"/>
                        <a:pt x="62" y="37"/>
                        <a:pt x="61" y="37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2" y="64"/>
                        <a:pt x="1" y="66"/>
                        <a:pt x="1" y="68"/>
                      </a:cubicBezTo>
                      <a:cubicBezTo>
                        <a:pt x="1" y="71"/>
                        <a:pt x="3" y="73"/>
                        <a:pt x="5" y="74"/>
                      </a:cubicBezTo>
                      <a:close/>
                      <a:moveTo>
                        <a:pt x="66" y="48"/>
                      </a:moveTo>
                      <a:cubicBezTo>
                        <a:pt x="66" y="48"/>
                        <a:pt x="66" y="48"/>
                        <a:pt x="66" y="48"/>
                      </a:cubicBezTo>
                      <a:cubicBezTo>
                        <a:pt x="75" y="45"/>
                        <a:pt x="90" y="34"/>
                        <a:pt x="91" y="14"/>
                      </a:cubicBezTo>
                      <a:cubicBezTo>
                        <a:pt x="104" y="18"/>
                        <a:pt x="173" y="36"/>
                        <a:pt x="181" y="38"/>
                      </a:cubicBezTo>
                      <a:cubicBezTo>
                        <a:pt x="181" y="42"/>
                        <a:pt x="181" y="47"/>
                        <a:pt x="181" y="47"/>
                      </a:cubicBezTo>
                      <a:cubicBezTo>
                        <a:pt x="181" y="48"/>
                        <a:pt x="181" y="48"/>
                        <a:pt x="181" y="48"/>
                      </a:cubicBezTo>
                      <a:cubicBezTo>
                        <a:pt x="181" y="48"/>
                        <a:pt x="181" y="48"/>
                        <a:pt x="181" y="48"/>
                      </a:cubicBezTo>
                      <a:cubicBezTo>
                        <a:pt x="181" y="50"/>
                        <a:pt x="180" y="62"/>
                        <a:pt x="166" y="68"/>
                      </a:cubicBezTo>
                      <a:cubicBezTo>
                        <a:pt x="166" y="68"/>
                        <a:pt x="112" y="92"/>
                        <a:pt x="108" y="93"/>
                      </a:cubicBezTo>
                      <a:cubicBezTo>
                        <a:pt x="104" y="92"/>
                        <a:pt x="46" y="74"/>
                        <a:pt x="24" y="67"/>
                      </a:cubicBezTo>
                      <a:cubicBezTo>
                        <a:pt x="40" y="60"/>
                        <a:pt x="66" y="48"/>
                        <a:pt x="66" y="48"/>
                      </a:cubicBezTo>
                      <a:close/>
                      <a:moveTo>
                        <a:pt x="4" y="104"/>
                      </a:moveTo>
                      <a:cubicBezTo>
                        <a:pt x="105" y="140"/>
                        <a:pt x="105" y="140"/>
                        <a:pt x="105" y="140"/>
                      </a:cubicBezTo>
                      <a:cubicBezTo>
                        <a:pt x="107" y="140"/>
                        <a:pt x="108" y="140"/>
                        <a:pt x="110" y="139"/>
                      </a:cubicBezTo>
                      <a:cubicBezTo>
                        <a:pt x="190" y="98"/>
                        <a:pt x="190" y="98"/>
                        <a:pt x="190" y="98"/>
                      </a:cubicBezTo>
                      <a:cubicBezTo>
                        <a:pt x="193" y="97"/>
                        <a:pt x="194" y="93"/>
                        <a:pt x="193" y="90"/>
                      </a:cubicBezTo>
                      <a:cubicBezTo>
                        <a:pt x="191" y="87"/>
                        <a:pt x="188" y="86"/>
                        <a:pt x="185" y="87"/>
                      </a:cubicBezTo>
                      <a:cubicBezTo>
                        <a:pt x="185" y="87"/>
                        <a:pt x="111" y="125"/>
                        <a:pt x="107" y="127"/>
                      </a:cubicBezTo>
                      <a:cubicBezTo>
                        <a:pt x="103" y="126"/>
                        <a:pt x="8" y="92"/>
                        <a:pt x="8" y="92"/>
                      </a:cubicBezTo>
                      <a:cubicBezTo>
                        <a:pt x="5" y="91"/>
                        <a:pt x="2" y="93"/>
                        <a:pt x="1" y="96"/>
                      </a:cubicBezTo>
                      <a:cubicBezTo>
                        <a:pt x="0" y="100"/>
                        <a:pt x="1" y="103"/>
                        <a:pt x="4" y="104"/>
                      </a:cubicBezTo>
                      <a:close/>
                      <a:moveTo>
                        <a:pt x="185" y="119"/>
                      </a:moveTo>
                      <a:cubicBezTo>
                        <a:pt x="185" y="119"/>
                        <a:pt x="110" y="156"/>
                        <a:pt x="107" y="158"/>
                      </a:cubicBezTo>
                      <a:cubicBezTo>
                        <a:pt x="102" y="157"/>
                        <a:pt x="8" y="124"/>
                        <a:pt x="8" y="124"/>
                      </a:cubicBezTo>
                      <a:cubicBezTo>
                        <a:pt x="5" y="122"/>
                        <a:pt x="2" y="124"/>
                        <a:pt x="1" y="127"/>
                      </a:cubicBezTo>
                      <a:cubicBezTo>
                        <a:pt x="0" y="131"/>
                        <a:pt x="1" y="134"/>
                        <a:pt x="4" y="135"/>
                      </a:cubicBezTo>
                      <a:cubicBezTo>
                        <a:pt x="105" y="171"/>
                        <a:pt x="105" y="171"/>
                        <a:pt x="105" y="171"/>
                      </a:cubicBezTo>
                      <a:cubicBezTo>
                        <a:pt x="107" y="171"/>
                        <a:pt x="108" y="171"/>
                        <a:pt x="109" y="170"/>
                      </a:cubicBezTo>
                      <a:cubicBezTo>
                        <a:pt x="190" y="130"/>
                        <a:pt x="190" y="130"/>
                        <a:pt x="190" y="130"/>
                      </a:cubicBezTo>
                      <a:cubicBezTo>
                        <a:pt x="192" y="128"/>
                        <a:pt x="194" y="125"/>
                        <a:pt x="192" y="121"/>
                      </a:cubicBezTo>
                      <a:cubicBezTo>
                        <a:pt x="191" y="118"/>
                        <a:pt x="188" y="117"/>
                        <a:pt x="185" y="1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88883" tIns="44441" rIns="88883" bIns="4444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67" name="그룹 66">
                  <a:extLst>
                    <a:ext uri="{FF2B5EF4-FFF2-40B4-BE49-F238E27FC236}">
                      <a16:creationId xmlns:a16="http://schemas.microsoft.com/office/drawing/2014/main" id="{4D31DB08-0735-46A9-E86C-9B4512B5C690}"/>
                    </a:ext>
                  </a:extLst>
                </p:cNvPr>
                <p:cNvGrpSpPr/>
                <p:nvPr/>
              </p:nvGrpSpPr>
              <p:grpSpPr>
                <a:xfrm>
                  <a:off x="10871686" y="1824038"/>
                  <a:ext cx="142875" cy="142875"/>
                  <a:chOff x="9339136" y="1347788"/>
                  <a:chExt cx="254000" cy="254000"/>
                </a:xfrm>
              </p:grpSpPr>
              <p:sp>
                <p:nvSpPr>
                  <p:cNvPr id="68" name="타원 67">
                    <a:extLst>
                      <a:ext uri="{FF2B5EF4-FFF2-40B4-BE49-F238E27FC236}">
                        <a16:creationId xmlns:a16="http://schemas.microsoft.com/office/drawing/2014/main" id="{AF6D0D5F-3380-8B8F-54D6-221EDAAD45FD}"/>
                      </a:ext>
                    </a:extLst>
                  </p:cNvPr>
                  <p:cNvSpPr/>
                  <p:nvPr/>
                </p:nvSpPr>
                <p:spPr>
                  <a:xfrm>
                    <a:off x="9339136" y="1347788"/>
                    <a:ext cx="254000" cy="254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endParaRPr lang="ko-KR" altLang="en-US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69" name="그룹 68">
                    <a:extLst>
                      <a:ext uri="{FF2B5EF4-FFF2-40B4-BE49-F238E27FC236}">
                        <a16:creationId xmlns:a16="http://schemas.microsoft.com/office/drawing/2014/main" id="{3897FAF5-C52A-DFBB-D897-31E93CC8F270}"/>
                      </a:ext>
                    </a:extLst>
                  </p:cNvPr>
                  <p:cNvGrpSpPr/>
                  <p:nvPr/>
                </p:nvGrpSpPr>
                <p:grpSpPr>
                  <a:xfrm>
                    <a:off x="9388222" y="1384598"/>
                    <a:ext cx="155828" cy="180380"/>
                    <a:chOff x="657828" y="2778289"/>
                    <a:chExt cx="608340" cy="704187"/>
                  </a:xfrm>
                  <a:solidFill>
                    <a:schemeClr val="accent4">
                      <a:lumMod val="60000"/>
                      <a:lumOff val="40000"/>
                    </a:schemeClr>
                  </a:solidFill>
                </p:grpSpPr>
                <p:sp>
                  <p:nvSpPr>
                    <p:cNvPr id="70" name="Freeform 30" descr="ⓒDesigned by 홍은지 디자이너">
                      <a:extLst>
                        <a:ext uri="{FF2B5EF4-FFF2-40B4-BE49-F238E27FC236}">
                          <a16:creationId xmlns:a16="http://schemas.microsoft.com/office/drawing/2014/main" id="{6843D999-E96D-EC7E-A98B-956BA9B11B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2700000">
                      <a:off x="728114" y="2956603"/>
                      <a:ext cx="455587" cy="596159"/>
                    </a:xfrm>
                    <a:custGeom>
                      <a:avLst/>
                      <a:gdLst>
                        <a:gd name="T0" fmla="*/ 714 w 931"/>
                        <a:gd name="T1" fmla="*/ 21 h 1215"/>
                        <a:gd name="T2" fmla="*/ 705 w 931"/>
                        <a:gd name="T3" fmla="*/ 101 h 1215"/>
                        <a:gd name="T4" fmla="*/ 815 w 931"/>
                        <a:gd name="T5" fmla="*/ 421 h 1215"/>
                        <a:gd name="T6" fmla="*/ 297 w 931"/>
                        <a:gd name="T7" fmla="*/ 941 h 1215"/>
                        <a:gd name="T8" fmla="*/ 215 w 931"/>
                        <a:gd name="T9" fmla="*/ 935 h 1215"/>
                        <a:gd name="T10" fmla="*/ 270 w 931"/>
                        <a:gd name="T11" fmla="*/ 882 h 1215"/>
                        <a:gd name="T12" fmla="*/ 270 w 931"/>
                        <a:gd name="T13" fmla="*/ 802 h 1215"/>
                        <a:gd name="T14" fmla="*/ 190 w 931"/>
                        <a:gd name="T15" fmla="*/ 802 h 1215"/>
                        <a:gd name="T16" fmla="*/ 0 w 931"/>
                        <a:gd name="T17" fmla="*/ 989 h 1215"/>
                        <a:gd name="T18" fmla="*/ 188 w 931"/>
                        <a:gd name="T19" fmla="*/ 1196 h 1215"/>
                        <a:gd name="T20" fmla="*/ 230 w 931"/>
                        <a:gd name="T21" fmla="*/ 1215 h 1215"/>
                        <a:gd name="T22" fmla="*/ 268 w 931"/>
                        <a:gd name="T23" fmla="*/ 1200 h 1215"/>
                        <a:gd name="T24" fmla="*/ 272 w 931"/>
                        <a:gd name="T25" fmla="*/ 1120 h 1215"/>
                        <a:gd name="T26" fmla="*/ 213 w 931"/>
                        <a:gd name="T27" fmla="*/ 1049 h 1215"/>
                        <a:gd name="T28" fmla="*/ 297 w 931"/>
                        <a:gd name="T29" fmla="*/ 1055 h 1215"/>
                        <a:gd name="T30" fmla="*/ 931 w 931"/>
                        <a:gd name="T31" fmla="*/ 421 h 1215"/>
                        <a:gd name="T32" fmla="*/ 796 w 931"/>
                        <a:gd name="T33" fmla="*/ 30 h 1215"/>
                        <a:gd name="T34" fmla="*/ 714 w 931"/>
                        <a:gd name="T35" fmla="*/ 21 h 12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931" h="1215">
                          <a:moveTo>
                            <a:pt x="714" y="21"/>
                          </a:moveTo>
                          <a:cubicBezTo>
                            <a:pt x="689" y="40"/>
                            <a:pt x="686" y="76"/>
                            <a:pt x="705" y="101"/>
                          </a:cubicBezTo>
                          <a:cubicBezTo>
                            <a:pt x="777" y="192"/>
                            <a:pt x="815" y="305"/>
                            <a:pt x="815" y="421"/>
                          </a:cubicBezTo>
                          <a:cubicBezTo>
                            <a:pt x="815" y="707"/>
                            <a:pt x="583" y="941"/>
                            <a:pt x="297" y="941"/>
                          </a:cubicBezTo>
                          <a:cubicBezTo>
                            <a:pt x="270" y="941"/>
                            <a:pt x="242" y="939"/>
                            <a:pt x="215" y="935"/>
                          </a:cubicBezTo>
                          <a:cubicBezTo>
                            <a:pt x="270" y="882"/>
                            <a:pt x="270" y="882"/>
                            <a:pt x="270" y="882"/>
                          </a:cubicBezTo>
                          <a:cubicBezTo>
                            <a:pt x="293" y="859"/>
                            <a:pt x="293" y="823"/>
                            <a:pt x="270" y="802"/>
                          </a:cubicBezTo>
                          <a:cubicBezTo>
                            <a:pt x="247" y="779"/>
                            <a:pt x="211" y="779"/>
                            <a:pt x="190" y="802"/>
                          </a:cubicBezTo>
                          <a:cubicBezTo>
                            <a:pt x="0" y="989"/>
                            <a:pt x="0" y="989"/>
                            <a:pt x="0" y="989"/>
                          </a:cubicBezTo>
                          <a:cubicBezTo>
                            <a:pt x="188" y="1196"/>
                            <a:pt x="188" y="1196"/>
                            <a:pt x="188" y="1196"/>
                          </a:cubicBezTo>
                          <a:cubicBezTo>
                            <a:pt x="200" y="1210"/>
                            <a:pt x="215" y="1215"/>
                            <a:pt x="230" y="1215"/>
                          </a:cubicBezTo>
                          <a:cubicBezTo>
                            <a:pt x="244" y="1215"/>
                            <a:pt x="257" y="1210"/>
                            <a:pt x="268" y="1200"/>
                          </a:cubicBezTo>
                          <a:cubicBezTo>
                            <a:pt x="291" y="1179"/>
                            <a:pt x="293" y="1143"/>
                            <a:pt x="272" y="1120"/>
                          </a:cubicBezTo>
                          <a:cubicBezTo>
                            <a:pt x="213" y="1049"/>
                            <a:pt x="213" y="1049"/>
                            <a:pt x="213" y="1049"/>
                          </a:cubicBezTo>
                          <a:cubicBezTo>
                            <a:pt x="240" y="1053"/>
                            <a:pt x="268" y="1055"/>
                            <a:pt x="297" y="1055"/>
                          </a:cubicBezTo>
                          <a:cubicBezTo>
                            <a:pt x="646" y="1055"/>
                            <a:pt x="931" y="771"/>
                            <a:pt x="931" y="421"/>
                          </a:cubicBezTo>
                          <a:cubicBezTo>
                            <a:pt x="931" y="278"/>
                            <a:pt x="884" y="143"/>
                            <a:pt x="796" y="30"/>
                          </a:cubicBezTo>
                          <a:cubicBezTo>
                            <a:pt x="775" y="6"/>
                            <a:pt x="739" y="0"/>
                            <a:pt x="714" y="2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71" name="Freeform 31" descr="ⓒDesigned by 홍은지 디자이너">
                      <a:extLst>
                        <a:ext uri="{FF2B5EF4-FFF2-40B4-BE49-F238E27FC236}">
                          <a16:creationId xmlns:a16="http://schemas.microsoft.com/office/drawing/2014/main" id="{7E538F21-FBDC-F422-2690-D45A866CD9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2700000">
                      <a:off x="745376" y="2709697"/>
                      <a:ext cx="452200" cy="589384"/>
                    </a:xfrm>
                    <a:custGeom>
                      <a:avLst/>
                      <a:gdLst>
                        <a:gd name="T0" fmla="*/ 173 w 922"/>
                        <a:gd name="T1" fmla="*/ 1202 h 1202"/>
                        <a:gd name="T2" fmla="*/ 207 w 922"/>
                        <a:gd name="T3" fmla="*/ 1190 h 1202"/>
                        <a:gd name="T4" fmla="*/ 219 w 922"/>
                        <a:gd name="T5" fmla="*/ 1110 h 1202"/>
                        <a:gd name="T6" fmla="*/ 112 w 922"/>
                        <a:gd name="T7" fmla="*/ 796 h 1202"/>
                        <a:gd name="T8" fmla="*/ 632 w 922"/>
                        <a:gd name="T9" fmla="*/ 276 h 1202"/>
                        <a:gd name="T10" fmla="*/ 706 w 922"/>
                        <a:gd name="T11" fmla="*/ 282 h 1202"/>
                        <a:gd name="T12" fmla="*/ 651 w 922"/>
                        <a:gd name="T13" fmla="*/ 335 h 1202"/>
                        <a:gd name="T14" fmla="*/ 651 w 922"/>
                        <a:gd name="T15" fmla="*/ 415 h 1202"/>
                        <a:gd name="T16" fmla="*/ 691 w 922"/>
                        <a:gd name="T17" fmla="*/ 432 h 1202"/>
                        <a:gd name="T18" fmla="*/ 731 w 922"/>
                        <a:gd name="T19" fmla="*/ 415 h 1202"/>
                        <a:gd name="T20" fmla="*/ 922 w 922"/>
                        <a:gd name="T21" fmla="*/ 228 h 1202"/>
                        <a:gd name="T22" fmla="*/ 735 w 922"/>
                        <a:gd name="T23" fmla="*/ 24 h 1202"/>
                        <a:gd name="T24" fmla="*/ 655 w 922"/>
                        <a:gd name="T25" fmla="*/ 21 h 1202"/>
                        <a:gd name="T26" fmla="*/ 651 w 922"/>
                        <a:gd name="T27" fmla="*/ 101 h 1202"/>
                        <a:gd name="T28" fmla="*/ 712 w 922"/>
                        <a:gd name="T29" fmla="*/ 167 h 1202"/>
                        <a:gd name="T30" fmla="*/ 634 w 922"/>
                        <a:gd name="T31" fmla="*/ 162 h 1202"/>
                        <a:gd name="T32" fmla="*/ 0 w 922"/>
                        <a:gd name="T33" fmla="*/ 796 h 1202"/>
                        <a:gd name="T34" fmla="*/ 129 w 922"/>
                        <a:gd name="T35" fmla="*/ 1179 h 1202"/>
                        <a:gd name="T36" fmla="*/ 173 w 922"/>
                        <a:gd name="T37" fmla="*/ 1202 h 12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922" h="1202">
                          <a:moveTo>
                            <a:pt x="173" y="1202"/>
                          </a:moveTo>
                          <a:cubicBezTo>
                            <a:pt x="184" y="1202"/>
                            <a:pt x="198" y="1198"/>
                            <a:pt x="207" y="1190"/>
                          </a:cubicBezTo>
                          <a:cubicBezTo>
                            <a:pt x="232" y="1171"/>
                            <a:pt x="238" y="1135"/>
                            <a:pt x="219" y="1110"/>
                          </a:cubicBezTo>
                          <a:cubicBezTo>
                            <a:pt x="148" y="1019"/>
                            <a:pt x="112" y="910"/>
                            <a:pt x="112" y="796"/>
                          </a:cubicBezTo>
                          <a:cubicBezTo>
                            <a:pt x="112" y="510"/>
                            <a:pt x="344" y="276"/>
                            <a:pt x="632" y="276"/>
                          </a:cubicBezTo>
                          <a:cubicBezTo>
                            <a:pt x="657" y="276"/>
                            <a:pt x="682" y="278"/>
                            <a:pt x="706" y="282"/>
                          </a:cubicBezTo>
                          <a:cubicBezTo>
                            <a:pt x="651" y="335"/>
                            <a:pt x="651" y="335"/>
                            <a:pt x="651" y="335"/>
                          </a:cubicBezTo>
                          <a:cubicBezTo>
                            <a:pt x="628" y="358"/>
                            <a:pt x="628" y="394"/>
                            <a:pt x="651" y="415"/>
                          </a:cubicBezTo>
                          <a:cubicBezTo>
                            <a:pt x="662" y="426"/>
                            <a:pt x="678" y="432"/>
                            <a:pt x="691" y="432"/>
                          </a:cubicBezTo>
                          <a:cubicBezTo>
                            <a:pt x="706" y="432"/>
                            <a:pt x="720" y="426"/>
                            <a:pt x="731" y="415"/>
                          </a:cubicBezTo>
                          <a:cubicBezTo>
                            <a:pt x="922" y="228"/>
                            <a:pt x="922" y="228"/>
                            <a:pt x="922" y="228"/>
                          </a:cubicBezTo>
                          <a:cubicBezTo>
                            <a:pt x="735" y="24"/>
                            <a:pt x="735" y="24"/>
                            <a:pt x="735" y="24"/>
                          </a:cubicBezTo>
                          <a:cubicBezTo>
                            <a:pt x="714" y="2"/>
                            <a:pt x="678" y="0"/>
                            <a:pt x="655" y="21"/>
                          </a:cubicBezTo>
                          <a:cubicBezTo>
                            <a:pt x="632" y="42"/>
                            <a:pt x="630" y="78"/>
                            <a:pt x="651" y="101"/>
                          </a:cubicBezTo>
                          <a:cubicBezTo>
                            <a:pt x="712" y="167"/>
                            <a:pt x="712" y="167"/>
                            <a:pt x="712" y="167"/>
                          </a:cubicBezTo>
                          <a:cubicBezTo>
                            <a:pt x="685" y="163"/>
                            <a:pt x="661" y="162"/>
                            <a:pt x="634" y="162"/>
                          </a:cubicBezTo>
                          <a:cubicBezTo>
                            <a:pt x="285" y="162"/>
                            <a:pt x="0" y="445"/>
                            <a:pt x="0" y="796"/>
                          </a:cubicBezTo>
                          <a:cubicBezTo>
                            <a:pt x="0" y="935"/>
                            <a:pt x="43" y="1068"/>
                            <a:pt x="129" y="1179"/>
                          </a:cubicBezTo>
                          <a:cubicBezTo>
                            <a:pt x="139" y="1194"/>
                            <a:pt x="156" y="1202"/>
                            <a:pt x="173" y="1202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ko-KR" altLang="en-US"/>
                    </a:p>
                  </p:txBody>
                </p:sp>
              </p:grpSp>
            </p:grpSp>
          </p:grpSp>
        </p:grp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D14C3AF7-7DAE-48E9-BC58-7294B9840238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>
              <a:off x="7181794" y="2159000"/>
              <a:ext cx="0" cy="922916"/>
            </a:xfrm>
            <a:prstGeom prst="straightConnector1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6A78564F-4B15-D23C-10FC-6EDE3F7E1840}"/>
                </a:ext>
              </a:extLst>
            </p:cNvPr>
            <p:cNvSpPr/>
            <p:nvPr/>
          </p:nvSpPr>
          <p:spPr>
            <a:xfrm>
              <a:off x="2599266" y="4849072"/>
              <a:ext cx="220133" cy="1225761"/>
            </a:xfrm>
            <a:custGeom>
              <a:avLst/>
              <a:gdLst>
                <a:gd name="connsiteX0" fmla="*/ 0 w 172279"/>
                <a:gd name="connsiteY0" fmla="*/ 1373809 h 1373809"/>
                <a:gd name="connsiteX1" fmla="*/ 0 w 172279"/>
                <a:gd name="connsiteY1" fmla="*/ 0 h 1373809"/>
                <a:gd name="connsiteX2" fmla="*/ 172279 w 172279"/>
                <a:gd name="connsiteY2" fmla="*/ 0 h 137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279" h="1373809">
                  <a:moveTo>
                    <a:pt x="0" y="1373809"/>
                  </a:moveTo>
                  <a:lnTo>
                    <a:pt x="0" y="0"/>
                  </a:lnTo>
                  <a:lnTo>
                    <a:pt x="172279" y="0"/>
                  </a:lnTo>
                </a:path>
              </a:pathLst>
            </a:custGeom>
            <a:noFill/>
            <a:ln w="127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2C1BE1D0-FD3A-B824-6D06-46DA51F72B1F}"/>
                </a:ext>
              </a:extLst>
            </p:cNvPr>
            <p:cNvSpPr/>
            <p:nvPr/>
          </p:nvSpPr>
          <p:spPr>
            <a:xfrm>
              <a:off x="745066" y="2849033"/>
              <a:ext cx="9173633" cy="3238500"/>
            </a:xfrm>
            <a:custGeom>
              <a:avLst/>
              <a:gdLst>
                <a:gd name="connsiteX0" fmla="*/ 9220200 w 9220200"/>
                <a:gd name="connsiteY0" fmla="*/ 0 h 3238500"/>
                <a:gd name="connsiteX1" fmla="*/ 7429500 w 9220200"/>
                <a:gd name="connsiteY1" fmla="*/ 0 h 3238500"/>
                <a:gd name="connsiteX2" fmla="*/ 7429500 w 9220200"/>
                <a:gd name="connsiteY2" fmla="*/ 3238500 h 3238500"/>
                <a:gd name="connsiteX3" fmla="*/ 0 w 9220200"/>
                <a:gd name="connsiteY3" fmla="*/ 3238500 h 3238500"/>
                <a:gd name="connsiteX4" fmla="*/ 0 w 9220200"/>
                <a:gd name="connsiteY4" fmla="*/ 2006600 h 3238500"/>
                <a:gd name="connsiteX5" fmla="*/ 338667 w 9220200"/>
                <a:gd name="connsiteY5" fmla="*/ 2006600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20200" h="3238500">
                  <a:moveTo>
                    <a:pt x="9220200" y="0"/>
                  </a:moveTo>
                  <a:lnTo>
                    <a:pt x="7429500" y="0"/>
                  </a:lnTo>
                  <a:lnTo>
                    <a:pt x="7429500" y="3238500"/>
                  </a:lnTo>
                  <a:lnTo>
                    <a:pt x="0" y="3238500"/>
                  </a:lnTo>
                  <a:lnTo>
                    <a:pt x="0" y="2006600"/>
                  </a:lnTo>
                  <a:lnTo>
                    <a:pt x="338667" y="2006600"/>
                  </a:lnTo>
                </a:path>
              </a:pathLst>
            </a:custGeom>
            <a:noFill/>
            <a:ln w="127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30F83A68-A0EF-BA74-3E17-9598A100D1EA}"/>
                </a:ext>
              </a:extLst>
            </p:cNvPr>
            <p:cNvGrpSpPr/>
            <p:nvPr/>
          </p:nvGrpSpPr>
          <p:grpSpPr>
            <a:xfrm>
              <a:off x="9663465" y="1934016"/>
              <a:ext cx="1112047" cy="1112047"/>
              <a:chOff x="9600463" y="2192018"/>
              <a:chExt cx="1046921" cy="1046921"/>
            </a:xfrm>
          </p:grpSpPr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D44CDCD7-77E6-0788-8F69-8AB4078A2C02}"/>
                  </a:ext>
                </a:extLst>
              </p:cNvPr>
              <p:cNvSpPr/>
              <p:nvPr/>
            </p:nvSpPr>
            <p:spPr>
              <a:xfrm>
                <a:off x="9600463" y="2192018"/>
                <a:ext cx="1046921" cy="1046921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/>
                  </a:gs>
                  <a:gs pos="53000">
                    <a:schemeClr val="accent4"/>
                  </a:gs>
                </a:gsLst>
                <a:lin ang="2700000" scaled="1"/>
                <a:tileRect/>
              </a:gradFill>
              <a:ln w="9525">
                <a:solidFill>
                  <a:schemeClr val="accent4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18000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ko-KR" sz="120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Okestro</a:t>
                </a:r>
                <a:br>
                  <a:rPr lang="en-US" altLang="ko-KR" sz="120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</a:br>
                <a:r>
                  <a:rPr lang="en-US" altLang="ko-KR" sz="120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Automation</a:t>
                </a:r>
              </a:p>
            </p:txBody>
          </p:sp>
          <p:grpSp>
            <p:nvGrpSpPr>
              <p:cNvPr id="57" name="그룹 56">
                <a:extLst>
                  <a:ext uri="{FF2B5EF4-FFF2-40B4-BE49-F238E27FC236}">
                    <a16:creationId xmlns:a16="http://schemas.microsoft.com/office/drawing/2014/main" id="{4E591675-F3B9-B705-9207-97A3B9732093}"/>
                  </a:ext>
                </a:extLst>
              </p:cNvPr>
              <p:cNvGrpSpPr/>
              <p:nvPr/>
            </p:nvGrpSpPr>
            <p:grpSpPr>
              <a:xfrm>
                <a:off x="9965965" y="2305373"/>
                <a:ext cx="342202" cy="308816"/>
                <a:chOff x="10724305" y="1824038"/>
                <a:chExt cx="290256" cy="261937"/>
              </a:xfrm>
            </p:grpSpPr>
            <p:sp>
              <p:nvSpPr>
                <p:cNvPr id="58" name="Freeform 767" descr="ⓒDesigned by 홍은지 디자이너">
                  <a:extLst>
                    <a:ext uri="{FF2B5EF4-FFF2-40B4-BE49-F238E27FC236}">
                      <a16:creationId xmlns:a16="http://schemas.microsoft.com/office/drawing/2014/main" id="{DFDFAB5E-6942-3077-5DED-E92F8D4122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24305" y="1855600"/>
                  <a:ext cx="222167" cy="230375"/>
                </a:xfrm>
                <a:custGeom>
                  <a:avLst/>
                  <a:gdLst>
                    <a:gd name="T0" fmla="*/ 5 w 194"/>
                    <a:gd name="T1" fmla="*/ 74 h 171"/>
                    <a:gd name="T2" fmla="*/ 106 w 194"/>
                    <a:gd name="T3" fmla="*/ 106 h 171"/>
                    <a:gd name="T4" fmla="*/ 110 w 194"/>
                    <a:gd name="T5" fmla="*/ 106 h 171"/>
                    <a:gd name="T6" fmla="*/ 171 w 194"/>
                    <a:gd name="T7" fmla="*/ 79 h 171"/>
                    <a:gd name="T8" fmla="*/ 193 w 194"/>
                    <a:gd name="T9" fmla="*/ 48 h 171"/>
                    <a:gd name="T10" fmla="*/ 193 w 194"/>
                    <a:gd name="T11" fmla="*/ 47 h 171"/>
                    <a:gd name="T12" fmla="*/ 193 w 194"/>
                    <a:gd name="T13" fmla="*/ 33 h 171"/>
                    <a:gd name="T14" fmla="*/ 189 w 194"/>
                    <a:gd name="T15" fmla="*/ 27 h 171"/>
                    <a:gd name="T16" fmla="*/ 87 w 194"/>
                    <a:gd name="T17" fmla="*/ 0 h 171"/>
                    <a:gd name="T18" fmla="*/ 81 w 194"/>
                    <a:gd name="T19" fmla="*/ 2 h 171"/>
                    <a:gd name="T20" fmla="*/ 79 w 194"/>
                    <a:gd name="T21" fmla="*/ 7 h 171"/>
                    <a:gd name="T22" fmla="*/ 62 w 194"/>
                    <a:gd name="T23" fmla="*/ 37 h 171"/>
                    <a:gd name="T24" fmla="*/ 61 w 194"/>
                    <a:gd name="T25" fmla="*/ 37 h 171"/>
                    <a:gd name="T26" fmla="*/ 5 w 194"/>
                    <a:gd name="T27" fmla="*/ 63 h 171"/>
                    <a:gd name="T28" fmla="*/ 1 w 194"/>
                    <a:gd name="T29" fmla="*/ 68 h 171"/>
                    <a:gd name="T30" fmla="*/ 5 w 194"/>
                    <a:gd name="T31" fmla="*/ 74 h 171"/>
                    <a:gd name="T32" fmla="*/ 66 w 194"/>
                    <a:gd name="T33" fmla="*/ 48 h 171"/>
                    <a:gd name="T34" fmla="*/ 66 w 194"/>
                    <a:gd name="T35" fmla="*/ 48 h 171"/>
                    <a:gd name="T36" fmla="*/ 91 w 194"/>
                    <a:gd name="T37" fmla="*/ 14 h 171"/>
                    <a:gd name="T38" fmla="*/ 181 w 194"/>
                    <a:gd name="T39" fmla="*/ 38 h 171"/>
                    <a:gd name="T40" fmla="*/ 181 w 194"/>
                    <a:gd name="T41" fmla="*/ 47 h 171"/>
                    <a:gd name="T42" fmla="*/ 181 w 194"/>
                    <a:gd name="T43" fmla="*/ 48 h 171"/>
                    <a:gd name="T44" fmla="*/ 181 w 194"/>
                    <a:gd name="T45" fmla="*/ 48 h 171"/>
                    <a:gd name="T46" fmla="*/ 166 w 194"/>
                    <a:gd name="T47" fmla="*/ 68 h 171"/>
                    <a:gd name="T48" fmla="*/ 108 w 194"/>
                    <a:gd name="T49" fmla="*/ 93 h 171"/>
                    <a:gd name="T50" fmla="*/ 24 w 194"/>
                    <a:gd name="T51" fmla="*/ 67 h 171"/>
                    <a:gd name="T52" fmla="*/ 66 w 194"/>
                    <a:gd name="T53" fmla="*/ 48 h 171"/>
                    <a:gd name="T54" fmla="*/ 4 w 194"/>
                    <a:gd name="T55" fmla="*/ 104 h 171"/>
                    <a:gd name="T56" fmla="*/ 105 w 194"/>
                    <a:gd name="T57" fmla="*/ 140 h 171"/>
                    <a:gd name="T58" fmla="*/ 110 w 194"/>
                    <a:gd name="T59" fmla="*/ 139 h 171"/>
                    <a:gd name="T60" fmla="*/ 190 w 194"/>
                    <a:gd name="T61" fmla="*/ 98 h 171"/>
                    <a:gd name="T62" fmla="*/ 193 w 194"/>
                    <a:gd name="T63" fmla="*/ 90 h 171"/>
                    <a:gd name="T64" fmla="*/ 185 w 194"/>
                    <a:gd name="T65" fmla="*/ 87 h 171"/>
                    <a:gd name="T66" fmla="*/ 107 w 194"/>
                    <a:gd name="T67" fmla="*/ 127 h 171"/>
                    <a:gd name="T68" fmla="*/ 8 w 194"/>
                    <a:gd name="T69" fmla="*/ 92 h 171"/>
                    <a:gd name="T70" fmla="*/ 1 w 194"/>
                    <a:gd name="T71" fmla="*/ 96 h 171"/>
                    <a:gd name="T72" fmla="*/ 4 w 194"/>
                    <a:gd name="T73" fmla="*/ 104 h 171"/>
                    <a:gd name="T74" fmla="*/ 185 w 194"/>
                    <a:gd name="T75" fmla="*/ 119 h 171"/>
                    <a:gd name="T76" fmla="*/ 107 w 194"/>
                    <a:gd name="T77" fmla="*/ 158 h 171"/>
                    <a:gd name="T78" fmla="*/ 8 w 194"/>
                    <a:gd name="T79" fmla="*/ 124 h 171"/>
                    <a:gd name="T80" fmla="*/ 1 w 194"/>
                    <a:gd name="T81" fmla="*/ 127 h 171"/>
                    <a:gd name="T82" fmla="*/ 4 w 194"/>
                    <a:gd name="T83" fmla="*/ 135 h 171"/>
                    <a:gd name="T84" fmla="*/ 105 w 194"/>
                    <a:gd name="T85" fmla="*/ 171 h 171"/>
                    <a:gd name="T86" fmla="*/ 109 w 194"/>
                    <a:gd name="T87" fmla="*/ 170 h 171"/>
                    <a:gd name="T88" fmla="*/ 190 w 194"/>
                    <a:gd name="T89" fmla="*/ 130 h 171"/>
                    <a:gd name="T90" fmla="*/ 192 w 194"/>
                    <a:gd name="T91" fmla="*/ 121 h 171"/>
                    <a:gd name="T92" fmla="*/ 185 w 194"/>
                    <a:gd name="T93" fmla="*/ 119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94" h="171">
                      <a:moveTo>
                        <a:pt x="5" y="74"/>
                      </a:moveTo>
                      <a:cubicBezTo>
                        <a:pt x="106" y="106"/>
                        <a:pt x="106" y="106"/>
                        <a:pt x="106" y="106"/>
                      </a:cubicBezTo>
                      <a:cubicBezTo>
                        <a:pt x="108" y="106"/>
                        <a:pt x="109" y="106"/>
                        <a:pt x="110" y="106"/>
                      </a:cubicBezTo>
                      <a:cubicBezTo>
                        <a:pt x="171" y="79"/>
                        <a:pt x="171" y="79"/>
                        <a:pt x="171" y="79"/>
                      </a:cubicBezTo>
                      <a:cubicBezTo>
                        <a:pt x="192" y="70"/>
                        <a:pt x="193" y="53"/>
                        <a:pt x="193" y="48"/>
                      </a:cubicBezTo>
                      <a:cubicBezTo>
                        <a:pt x="193" y="48"/>
                        <a:pt x="193" y="48"/>
                        <a:pt x="193" y="47"/>
                      </a:cubicBezTo>
                      <a:cubicBezTo>
                        <a:pt x="193" y="47"/>
                        <a:pt x="193" y="33"/>
                        <a:pt x="193" y="33"/>
                      </a:cubicBezTo>
                      <a:cubicBezTo>
                        <a:pt x="193" y="30"/>
                        <a:pt x="191" y="28"/>
                        <a:pt x="189" y="27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5" y="0"/>
                        <a:pt x="83" y="0"/>
                        <a:pt x="81" y="2"/>
                      </a:cubicBezTo>
                      <a:cubicBezTo>
                        <a:pt x="80" y="3"/>
                        <a:pt x="79" y="5"/>
                        <a:pt x="79" y="7"/>
                      </a:cubicBezTo>
                      <a:cubicBezTo>
                        <a:pt x="82" y="29"/>
                        <a:pt x="62" y="37"/>
                        <a:pt x="62" y="37"/>
                      </a:cubicBezTo>
                      <a:cubicBezTo>
                        <a:pt x="62" y="37"/>
                        <a:pt x="62" y="37"/>
                        <a:pt x="61" y="37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2" y="64"/>
                        <a:pt x="1" y="66"/>
                        <a:pt x="1" y="68"/>
                      </a:cubicBezTo>
                      <a:cubicBezTo>
                        <a:pt x="1" y="71"/>
                        <a:pt x="3" y="73"/>
                        <a:pt x="5" y="74"/>
                      </a:cubicBezTo>
                      <a:close/>
                      <a:moveTo>
                        <a:pt x="66" y="48"/>
                      </a:moveTo>
                      <a:cubicBezTo>
                        <a:pt x="66" y="48"/>
                        <a:pt x="66" y="48"/>
                        <a:pt x="66" y="48"/>
                      </a:cubicBezTo>
                      <a:cubicBezTo>
                        <a:pt x="75" y="45"/>
                        <a:pt x="90" y="34"/>
                        <a:pt x="91" y="14"/>
                      </a:cubicBezTo>
                      <a:cubicBezTo>
                        <a:pt x="104" y="18"/>
                        <a:pt x="173" y="36"/>
                        <a:pt x="181" y="38"/>
                      </a:cubicBezTo>
                      <a:cubicBezTo>
                        <a:pt x="181" y="42"/>
                        <a:pt x="181" y="47"/>
                        <a:pt x="181" y="47"/>
                      </a:cubicBezTo>
                      <a:cubicBezTo>
                        <a:pt x="181" y="48"/>
                        <a:pt x="181" y="48"/>
                        <a:pt x="181" y="48"/>
                      </a:cubicBezTo>
                      <a:cubicBezTo>
                        <a:pt x="181" y="48"/>
                        <a:pt x="181" y="48"/>
                        <a:pt x="181" y="48"/>
                      </a:cubicBezTo>
                      <a:cubicBezTo>
                        <a:pt x="181" y="50"/>
                        <a:pt x="180" y="62"/>
                        <a:pt x="166" y="68"/>
                      </a:cubicBezTo>
                      <a:cubicBezTo>
                        <a:pt x="166" y="68"/>
                        <a:pt x="112" y="92"/>
                        <a:pt x="108" y="93"/>
                      </a:cubicBezTo>
                      <a:cubicBezTo>
                        <a:pt x="104" y="92"/>
                        <a:pt x="46" y="74"/>
                        <a:pt x="24" y="67"/>
                      </a:cubicBezTo>
                      <a:cubicBezTo>
                        <a:pt x="40" y="60"/>
                        <a:pt x="66" y="48"/>
                        <a:pt x="66" y="48"/>
                      </a:cubicBezTo>
                      <a:close/>
                      <a:moveTo>
                        <a:pt x="4" y="104"/>
                      </a:moveTo>
                      <a:cubicBezTo>
                        <a:pt x="105" y="140"/>
                        <a:pt x="105" y="140"/>
                        <a:pt x="105" y="140"/>
                      </a:cubicBezTo>
                      <a:cubicBezTo>
                        <a:pt x="107" y="140"/>
                        <a:pt x="108" y="140"/>
                        <a:pt x="110" y="139"/>
                      </a:cubicBezTo>
                      <a:cubicBezTo>
                        <a:pt x="190" y="98"/>
                        <a:pt x="190" y="98"/>
                        <a:pt x="190" y="98"/>
                      </a:cubicBezTo>
                      <a:cubicBezTo>
                        <a:pt x="193" y="97"/>
                        <a:pt x="194" y="93"/>
                        <a:pt x="193" y="90"/>
                      </a:cubicBezTo>
                      <a:cubicBezTo>
                        <a:pt x="191" y="87"/>
                        <a:pt x="188" y="86"/>
                        <a:pt x="185" y="87"/>
                      </a:cubicBezTo>
                      <a:cubicBezTo>
                        <a:pt x="185" y="87"/>
                        <a:pt x="111" y="125"/>
                        <a:pt x="107" y="127"/>
                      </a:cubicBezTo>
                      <a:cubicBezTo>
                        <a:pt x="103" y="126"/>
                        <a:pt x="8" y="92"/>
                        <a:pt x="8" y="92"/>
                      </a:cubicBezTo>
                      <a:cubicBezTo>
                        <a:pt x="5" y="91"/>
                        <a:pt x="2" y="93"/>
                        <a:pt x="1" y="96"/>
                      </a:cubicBezTo>
                      <a:cubicBezTo>
                        <a:pt x="0" y="100"/>
                        <a:pt x="1" y="103"/>
                        <a:pt x="4" y="104"/>
                      </a:cubicBezTo>
                      <a:close/>
                      <a:moveTo>
                        <a:pt x="185" y="119"/>
                      </a:moveTo>
                      <a:cubicBezTo>
                        <a:pt x="185" y="119"/>
                        <a:pt x="110" y="156"/>
                        <a:pt x="107" y="158"/>
                      </a:cubicBezTo>
                      <a:cubicBezTo>
                        <a:pt x="102" y="157"/>
                        <a:pt x="8" y="124"/>
                        <a:pt x="8" y="124"/>
                      </a:cubicBezTo>
                      <a:cubicBezTo>
                        <a:pt x="5" y="122"/>
                        <a:pt x="2" y="124"/>
                        <a:pt x="1" y="127"/>
                      </a:cubicBezTo>
                      <a:cubicBezTo>
                        <a:pt x="0" y="131"/>
                        <a:pt x="1" y="134"/>
                        <a:pt x="4" y="135"/>
                      </a:cubicBezTo>
                      <a:cubicBezTo>
                        <a:pt x="105" y="171"/>
                        <a:pt x="105" y="171"/>
                        <a:pt x="105" y="171"/>
                      </a:cubicBezTo>
                      <a:cubicBezTo>
                        <a:pt x="107" y="171"/>
                        <a:pt x="108" y="171"/>
                        <a:pt x="109" y="170"/>
                      </a:cubicBezTo>
                      <a:cubicBezTo>
                        <a:pt x="190" y="130"/>
                        <a:pt x="190" y="130"/>
                        <a:pt x="190" y="130"/>
                      </a:cubicBezTo>
                      <a:cubicBezTo>
                        <a:pt x="192" y="128"/>
                        <a:pt x="194" y="125"/>
                        <a:pt x="192" y="121"/>
                      </a:cubicBezTo>
                      <a:cubicBezTo>
                        <a:pt x="191" y="118"/>
                        <a:pt x="188" y="117"/>
                        <a:pt x="185" y="1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88883" tIns="44441" rIns="88883" bIns="4444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59" name="그룹 58">
                  <a:extLst>
                    <a:ext uri="{FF2B5EF4-FFF2-40B4-BE49-F238E27FC236}">
                      <a16:creationId xmlns:a16="http://schemas.microsoft.com/office/drawing/2014/main" id="{6ADC68F0-192F-A08C-40DB-CA289EBBBC0F}"/>
                    </a:ext>
                  </a:extLst>
                </p:cNvPr>
                <p:cNvGrpSpPr/>
                <p:nvPr/>
              </p:nvGrpSpPr>
              <p:grpSpPr>
                <a:xfrm>
                  <a:off x="10871686" y="1824038"/>
                  <a:ext cx="142875" cy="142875"/>
                  <a:chOff x="9339136" y="1347788"/>
                  <a:chExt cx="254000" cy="254000"/>
                </a:xfrm>
              </p:grpSpPr>
              <p:sp>
                <p:nvSpPr>
                  <p:cNvPr id="60" name="타원 59">
                    <a:extLst>
                      <a:ext uri="{FF2B5EF4-FFF2-40B4-BE49-F238E27FC236}">
                        <a16:creationId xmlns:a16="http://schemas.microsoft.com/office/drawing/2014/main" id="{209FCC3C-2CB4-FB0D-6E4A-2021F6E1DF78}"/>
                      </a:ext>
                    </a:extLst>
                  </p:cNvPr>
                  <p:cNvSpPr/>
                  <p:nvPr/>
                </p:nvSpPr>
                <p:spPr>
                  <a:xfrm>
                    <a:off x="9339136" y="1347788"/>
                    <a:ext cx="254000" cy="254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endParaRPr lang="ko-KR" altLang="en-US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61" name="그룹 60">
                    <a:extLst>
                      <a:ext uri="{FF2B5EF4-FFF2-40B4-BE49-F238E27FC236}">
                        <a16:creationId xmlns:a16="http://schemas.microsoft.com/office/drawing/2014/main" id="{0F58D16C-733D-BC5C-5B50-47D698F3C22E}"/>
                      </a:ext>
                    </a:extLst>
                  </p:cNvPr>
                  <p:cNvGrpSpPr/>
                  <p:nvPr/>
                </p:nvGrpSpPr>
                <p:grpSpPr>
                  <a:xfrm>
                    <a:off x="9388222" y="1384598"/>
                    <a:ext cx="155828" cy="180380"/>
                    <a:chOff x="657828" y="2778289"/>
                    <a:chExt cx="608340" cy="704187"/>
                  </a:xfrm>
                  <a:solidFill>
                    <a:schemeClr val="accent4">
                      <a:lumMod val="60000"/>
                      <a:lumOff val="40000"/>
                    </a:schemeClr>
                  </a:solidFill>
                </p:grpSpPr>
                <p:sp>
                  <p:nvSpPr>
                    <p:cNvPr id="62" name="Freeform 30" descr="ⓒDesigned by 홍은지 디자이너">
                      <a:extLst>
                        <a:ext uri="{FF2B5EF4-FFF2-40B4-BE49-F238E27FC236}">
                          <a16:creationId xmlns:a16="http://schemas.microsoft.com/office/drawing/2014/main" id="{EB320C78-3C20-4C25-BA0F-95E22F61F2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2700000">
                      <a:off x="728114" y="2956603"/>
                      <a:ext cx="455587" cy="596159"/>
                    </a:xfrm>
                    <a:custGeom>
                      <a:avLst/>
                      <a:gdLst>
                        <a:gd name="T0" fmla="*/ 714 w 931"/>
                        <a:gd name="T1" fmla="*/ 21 h 1215"/>
                        <a:gd name="T2" fmla="*/ 705 w 931"/>
                        <a:gd name="T3" fmla="*/ 101 h 1215"/>
                        <a:gd name="T4" fmla="*/ 815 w 931"/>
                        <a:gd name="T5" fmla="*/ 421 h 1215"/>
                        <a:gd name="T6" fmla="*/ 297 w 931"/>
                        <a:gd name="T7" fmla="*/ 941 h 1215"/>
                        <a:gd name="T8" fmla="*/ 215 w 931"/>
                        <a:gd name="T9" fmla="*/ 935 h 1215"/>
                        <a:gd name="T10" fmla="*/ 270 w 931"/>
                        <a:gd name="T11" fmla="*/ 882 h 1215"/>
                        <a:gd name="T12" fmla="*/ 270 w 931"/>
                        <a:gd name="T13" fmla="*/ 802 h 1215"/>
                        <a:gd name="T14" fmla="*/ 190 w 931"/>
                        <a:gd name="T15" fmla="*/ 802 h 1215"/>
                        <a:gd name="T16" fmla="*/ 0 w 931"/>
                        <a:gd name="T17" fmla="*/ 989 h 1215"/>
                        <a:gd name="T18" fmla="*/ 188 w 931"/>
                        <a:gd name="T19" fmla="*/ 1196 h 1215"/>
                        <a:gd name="T20" fmla="*/ 230 w 931"/>
                        <a:gd name="T21" fmla="*/ 1215 h 1215"/>
                        <a:gd name="T22" fmla="*/ 268 w 931"/>
                        <a:gd name="T23" fmla="*/ 1200 h 1215"/>
                        <a:gd name="T24" fmla="*/ 272 w 931"/>
                        <a:gd name="T25" fmla="*/ 1120 h 1215"/>
                        <a:gd name="T26" fmla="*/ 213 w 931"/>
                        <a:gd name="T27" fmla="*/ 1049 h 1215"/>
                        <a:gd name="T28" fmla="*/ 297 w 931"/>
                        <a:gd name="T29" fmla="*/ 1055 h 1215"/>
                        <a:gd name="T30" fmla="*/ 931 w 931"/>
                        <a:gd name="T31" fmla="*/ 421 h 1215"/>
                        <a:gd name="T32" fmla="*/ 796 w 931"/>
                        <a:gd name="T33" fmla="*/ 30 h 1215"/>
                        <a:gd name="T34" fmla="*/ 714 w 931"/>
                        <a:gd name="T35" fmla="*/ 21 h 12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931" h="1215">
                          <a:moveTo>
                            <a:pt x="714" y="21"/>
                          </a:moveTo>
                          <a:cubicBezTo>
                            <a:pt x="689" y="40"/>
                            <a:pt x="686" y="76"/>
                            <a:pt x="705" y="101"/>
                          </a:cubicBezTo>
                          <a:cubicBezTo>
                            <a:pt x="777" y="192"/>
                            <a:pt x="815" y="305"/>
                            <a:pt x="815" y="421"/>
                          </a:cubicBezTo>
                          <a:cubicBezTo>
                            <a:pt x="815" y="707"/>
                            <a:pt x="583" y="941"/>
                            <a:pt x="297" y="941"/>
                          </a:cubicBezTo>
                          <a:cubicBezTo>
                            <a:pt x="270" y="941"/>
                            <a:pt x="242" y="939"/>
                            <a:pt x="215" y="935"/>
                          </a:cubicBezTo>
                          <a:cubicBezTo>
                            <a:pt x="270" y="882"/>
                            <a:pt x="270" y="882"/>
                            <a:pt x="270" y="882"/>
                          </a:cubicBezTo>
                          <a:cubicBezTo>
                            <a:pt x="293" y="859"/>
                            <a:pt x="293" y="823"/>
                            <a:pt x="270" y="802"/>
                          </a:cubicBezTo>
                          <a:cubicBezTo>
                            <a:pt x="247" y="779"/>
                            <a:pt x="211" y="779"/>
                            <a:pt x="190" y="802"/>
                          </a:cubicBezTo>
                          <a:cubicBezTo>
                            <a:pt x="0" y="989"/>
                            <a:pt x="0" y="989"/>
                            <a:pt x="0" y="989"/>
                          </a:cubicBezTo>
                          <a:cubicBezTo>
                            <a:pt x="188" y="1196"/>
                            <a:pt x="188" y="1196"/>
                            <a:pt x="188" y="1196"/>
                          </a:cubicBezTo>
                          <a:cubicBezTo>
                            <a:pt x="200" y="1210"/>
                            <a:pt x="215" y="1215"/>
                            <a:pt x="230" y="1215"/>
                          </a:cubicBezTo>
                          <a:cubicBezTo>
                            <a:pt x="244" y="1215"/>
                            <a:pt x="257" y="1210"/>
                            <a:pt x="268" y="1200"/>
                          </a:cubicBezTo>
                          <a:cubicBezTo>
                            <a:pt x="291" y="1179"/>
                            <a:pt x="293" y="1143"/>
                            <a:pt x="272" y="1120"/>
                          </a:cubicBezTo>
                          <a:cubicBezTo>
                            <a:pt x="213" y="1049"/>
                            <a:pt x="213" y="1049"/>
                            <a:pt x="213" y="1049"/>
                          </a:cubicBezTo>
                          <a:cubicBezTo>
                            <a:pt x="240" y="1053"/>
                            <a:pt x="268" y="1055"/>
                            <a:pt x="297" y="1055"/>
                          </a:cubicBezTo>
                          <a:cubicBezTo>
                            <a:pt x="646" y="1055"/>
                            <a:pt x="931" y="771"/>
                            <a:pt x="931" y="421"/>
                          </a:cubicBezTo>
                          <a:cubicBezTo>
                            <a:pt x="931" y="278"/>
                            <a:pt x="884" y="143"/>
                            <a:pt x="796" y="30"/>
                          </a:cubicBezTo>
                          <a:cubicBezTo>
                            <a:pt x="775" y="6"/>
                            <a:pt x="739" y="0"/>
                            <a:pt x="714" y="2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63" name="Freeform 31" descr="ⓒDesigned by 홍은지 디자이너">
                      <a:extLst>
                        <a:ext uri="{FF2B5EF4-FFF2-40B4-BE49-F238E27FC236}">
                          <a16:creationId xmlns:a16="http://schemas.microsoft.com/office/drawing/2014/main" id="{2EF7D72F-41D0-4A29-BF3F-7238733E1E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2700000">
                      <a:off x="745376" y="2709697"/>
                      <a:ext cx="452200" cy="589384"/>
                    </a:xfrm>
                    <a:custGeom>
                      <a:avLst/>
                      <a:gdLst>
                        <a:gd name="T0" fmla="*/ 173 w 922"/>
                        <a:gd name="T1" fmla="*/ 1202 h 1202"/>
                        <a:gd name="T2" fmla="*/ 207 w 922"/>
                        <a:gd name="T3" fmla="*/ 1190 h 1202"/>
                        <a:gd name="T4" fmla="*/ 219 w 922"/>
                        <a:gd name="T5" fmla="*/ 1110 h 1202"/>
                        <a:gd name="T6" fmla="*/ 112 w 922"/>
                        <a:gd name="T7" fmla="*/ 796 h 1202"/>
                        <a:gd name="T8" fmla="*/ 632 w 922"/>
                        <a:gd name="T9" fmla="*/ 276 h 1202"/>
                        <a:gd name="T10" fmla="*/ 706 w 922"/>
                        <a:gd name="T11" fmla="*/ 282 h 1202"/>
                        <a:gd name="T12" fmla="*/ 651 w 922"/>
                        <a:gd name="T13" fmla="*/ 335 h 1202"/>
                        <a:gd name="T14" fmla="*/ 651 w 922"/>
                        <a:gd name="T15" fmla="*/ 415 h 1202"/>
                        <a:gd name="T16" fmla="*/ 691 w 922"/>
                        <a:gd name="T17" fmla="*/ 432 h 1202"/>
                        <a:gd name="T18" fmla="*/ 731 w 922"/>
                        <a:gd name="T19" fmla="*/ 415 h 1202"/>
                        <a:gd name="T20" fmla="*/ 922 w 922"/>
                        <a:gd name="T21" fmla="*/ 228 h 1202"/>
                        <a:gd name="T22" fmla="*/ 735 w 922"/>
                        <a:gd name="T23" fmla="*/ 24 h 1202"/>
                        <a:gd name="T24" fmla="*/ 655 w 922"/>
                        <a:gd name="T25" fmla="*/ 21 h 1202"/>
                        <a:gd name="T26" fmla="*/ 651 w 922"/>
                        <a:gd name="T27" fmla="*/ 101 h 1202"/>
                        <a:gd name="T28" fmla="*/ 712 w 922"/>
                        <a:gd name="T29" fmla="*/ 167 h 1202"/>
                        <a:gd name="T30" fmla="*/ 634 w 922"/>
                        <a:gd name="T31" fmla="*/ 162 h 1202"/>
                        <a:gd name="T32" fmla="*/ 0 w 922"/>
                        <a:gd name="T33" fmla="*/ 796 h 1202"/>
                        <a:gd name="T34" fmla="*/ 129 w 922"/>
                        <a:gd name="T35" fmla="*/ 1179 h 1202"/>
                        <a:gd name="T36" fmla="*/ 173 w 922"/>
                        <a:gd name="T37" fmla="*/ 1202 h 12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922" h="1202">
                          <a:moveTo>
                            <a:pt x="173" y="1202"/>
                          </a:moveTo>
                          <a:cubicBezTo>
                            <a:pt x="184" y="1202"/>
                            <a:pt x="198" y="1198"/>
                            <a:pt x="207" y="1190"/>
                          </a:cubicBezTo>
                          <a:cubicBezTo>
                            <a:pt x="232" y="1171"/>
                            <a:pt x="238" y="1135"/>
                            <a:pt x="219" y="1110"/>
                          </a:cubicBezTo>
                          <a:cubicBezTo>
                            <a:pt x="148" y="1019"/>
                            <a:pt x="112" y="910"/>
                            <a:pt x="112" y="796"/>
                          </a:cubicBezTo>
                          <a:cubicBezTo>
                            <a:pt x="112" y="510"/>
                            <a:pt x="344" y="276"/>
                            <a:pt x="632" y="276"/>
                          </a:cubicBezTo>
                          <a:cubicBezTo>
                            <a:pt x="657" y="276"/>
                            <a:pt x="682" y="278"/>
                            <a:pt x="706" y="282"/>
                          </a:cubicBezTo>
                          <a:cubicBezTo>
                            <a:pt x="651" y="335"/>
                            <a:pt x="651" y="335"/>
                            <a:pt x="651" y="335"/>
                          </a:cubicBezTo>
                          <a:cubicBezTo>
                            <a:pt x="628" y="358"/>
                            <a:pt x="628" y="394"/>
                            <a:pt x="651" y="415"/>
                          </a:cubicBezTo>
                          <a:cubicBezTo>
                            <a:pt x="662" y="426"/>
                            <a:pt x="678" y="432"/>
                            <a:pt x="691" y="432"/>
                          </a:cubicBezTo>
                          <a:cubicBezTo>
                            <a:pt x="706" y="432"/>
                            <a:pt x="720" y="426"/>
                            <a:pt x="731" y="415"/>
                          </a:cubicBezTo>
                          <a:cubicBezTo>
                            <a:pt x="922" y="228"/>
                            <a:pt x="922" y="228"/>
                            <a:pt x="922" y="228"/>
                          </a:cubicBezTo>
                          <a:cubicBezTo>
                            <a:pt x="735" y="24"/>
                            <a:pt x="735" y="24"/>
                            <a:pt x="735" y="24"/>
                          </a:cubicBezTo>
                          <a:cubicBezTo>
                            <a:pt x="714" y="2"/>
                            <a:pt x="678" y="0"/>
                            <a:pt x="655" y="21"/>
                          </a:cubicBezTo>
                          <a:cubicBezTo>
                            <a:pt x="632" y="42"/>
                            <a:pt x="630" y="78"/>
                            <a:pt x="651" y="101"/>
                          </a:cubicBezTo>
                          <a:cubicBezTo>
                            <a:pt x="712" y="167"/>
                            <a:pt x="712" y="167"/>
                            <a:pt x="712" y="167"/>
                          </a:cubicBezTo>
                          <a:cubicBezTo>
                            <a:pt x="685" y="163"/>
                            <a:pt x="661" y="162"/>
                            <a:pt x="634" y="162"/>
                          </a:cubicBezTo>
                          <a:cubicBezTo>
                            <a:pt x="285" y="162"/>
                            <a:pt x="0" y="445"/>
                            <a:pt x="0" y="796"/>
                          </a:cubicBezTo>
                          <a:cubicBezTo>
                            <a:pt x="0" y="935"/>
                            <a:pt x="43" y="1068"/>
                            <a:pt x="129" y="1179"/>
                          </a:cubicBezTo>
                          <a:cubicBezTo>
                            <a:pt x="139" y="1194"/>
                            <a:pt x="156" y="1202"/>
                            <a:pt x="173" y="1202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ko-KR" altLang="en-US"/>
                    </a:p>
                  </p:txBody>
                </p:sp>
              </p:grpSp>
            </p:grpSp>
          </p:grpSp>
        </p:grpSp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0845EF98-71B1-B5D2-B898-3B493F8DEC8C}"/>
                </a:ext>
              </a:extLst>
            </p:cNvPr>
            <p:cNvSpPr/>
            <p:nvPr/>
          </p:nvSpPr>
          <p:spPr>
            <a:xfrm>
              <a:off x="1502633" y="5981990"/>
              <a:ext cx="2600138" cy="21740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900" b="1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OpenStack Configuration File Encryption</a:t>
              </a:r>
              <a:endParaRPr lang="ko-KR" altLang="en-US" sz="9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43" name="화살표: 왼쪽/오른쪽 242">
            <a:extLst>
              <a:ext uri="{FF2B5EF4-FFF2-40B4-BE49-F238E27FC236}">
                <a16:creationId xmlns:a16="http://schemas.microsoft.com/office/drawing/2014/main" id="{4E729B4C-F02B-5CD6-968B-666A2DBCB2C3}"/>
              </a:ext>
            </a:extLst>
          </p:cNvPr>
          <p:cNvSpPr/>
          <p:nvPr/>
        </p:nvSpPr>
        <p:spPr>
          <a:xfrm>
            <a:off x="6210297" y="5572680"/>
            <a:ext cx="1975147" cy="291502"/>
          </a:xfrm>
          <a:prstGeom prst="leftRightArrow">
            <a:avLst>
              <a:gd name="adj1" fmla="val 56557"/>
              <a:gd name="adj2" fmla="val 36885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Scaling up/down infra</a:t>
            </a:r>
            <a:endParaRPr lang="ko-KR" altLang="en-US" sz="1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2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15601C-625C-F99C-F33F-0690F56E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635760"/>
            <a:ext cx="6567504" cy="387798"/>
          </a:xfrm>
        </p:spPr>
        <p:txBody>
          <a:bodyPr/>
          <a:lstStyle/>
          <a:p>
            <a:r>
              <a:rPr lang="en-US" altLang="ko-KR" dirty="0"/>
              <a:t>Okestro-Automation - OS Deployment</a:t>
            </a:r>
            <a:endParaRPr lang="ko-KR" altLang="en-US" dirty="0"/>
          </a:p>
        </p:txBody>
      </p:sp>
      <p:grpSp>
        <p:nvGrpSpPr>
          <p:cNvPr id="235" name="그룹 234">
            <a:extLst>
              <a:ext uri="{FF2B5EF4-FFF2-40B4-BE49-F238E27FC236}">
                <a16:creationId xmlns:a16="http://schemas.microsoft.com/office/drawing/2014/main" id="{99A30A5F-2963-221E-245E-992C4574770F}"/>
              </a:ext>
            </a:extLst>
          </p:cNvPr>
          <p:cNvGrpSpPr/>
          <p:nvPr/>
        </p:nvGrpSpPr>
        <p:grpSpPr>
          <a:xfrm>
            <a:off x="360362" y="1272400"/>
            <a:ext cx="11471275" cy="5161956"/>
            <a:chOff x="587375" y="1577200"/>
            <a:chExt cx="11471275" cy="5161956"/>
          </a:xfrm>
        </p:grpSpPr>
        <p:grpSp>
          <p:nvGrpSpPr>
            <p:cNvPr id="217" name="그룹 216">
              <a:extLst>
                <a:ext uri="{FF2B5EF4-FFF2-40B4-BE49-F238E27FC236}">
                  <a16:creationId xmlns:a16="http://schemas.microsoft.com/office/drawing/2014/main" id="{3410676B-A8BC-05F6-312C-615C5B47AA4B}"/>
                </a:ext>
              </a:extLst>
            </p:cNvPr>
            <p:cNvGrpSpPr/>
            <p:nvPr/>
          </p:nvGrpSpPr>
          <p:grpSpPr>
            <a:xfrm>
              <a:off x="1345097" y="1577200"/>
              <a:ext cx="9520347" cy="2677474"/>
              <a:chOff x="1039170" y="1585993"/>
              <a:chExt cx="10180337" cy="2863087"/>
            </a:xfrm>
          </p:grpSpPr>
          <p:grpSp>
            <p:nvGrpSpPr>
              <p:cNvPr id="216" name="그룹 215">
                <a:extLst>
                  <a:ext uri="{FF2B5EF4-FFF2-40B4-BE49-F238E27FC236}">
                    <a16:creationId xmlns:a16="http://schemas.microsoft.com/office/drawing/2014/main" id="{1208F0CB-AE96-F6E5-A226-523D7ED7FF77}"/>
                  </a:ext>
                </a:extLst>
              </p:cNvPr>
              <p:cNvGrpSpPr/>
              <p:nvPr/>
            </p:nvGrpSpPr>
            <p:grpSpPr>
              <a:xfrm>
                <a:off x="1039170" y="1585993"/>
                <a:ext cx="10180337" cy="2863087"/>
                <a:chOff x="1039170" y="1585993"/>
                <a:chExt cx="10180337" cy="2863087"/>
              </a:xfrm>
            </p:grpSpPr>
            <p:sp>
              <p:nvSpPr>
                <p:cNvPr id="166" name="직사각형 165">
                  <a:extLst>
                    <a:ext uri="{FF2B5EF4-FFF2-40B4-BE49-F238E27FC236}">
                      <a16:creationId xmlns:a16="http://schemas.microsoft.com/office/drawing/2014/main" id="{ABA20F18-8872-DE84-7071-DD6F2B21DDD6}"/>
                    </a:ext>
                  </a:extLst>
                </p:cNvPr>
                <p:cNvSpPr/>
                <p:nvPr/>
              </p:nvSpPr>
              <p:spPr>
                <a:xfrm>
                  <a:off x="3189022" y="2101850"/>
                  <a:ext cx="2819704" cy="1298852"/>
                </a:xfrm>
                <a:prstGeom prst="rect">
                  <a:avLst/>
                </a:prstGeom>
                <a:solidFill>
                  <a:schemeClr val="bg1">
                    <a:alpha val="62000"/>
                  </a:schemeClr>
                </a:solidFill>
                <a:ln w="15875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72000" rIns="0" bIns="0" rtlCol="0" anchor="t"/>
                <a:lstStyle/>
                <a:p>
                  <a:pPr algn="ctr"/>
                  <a:r>
                    <a:rPr lang="en-US" altLang="ko-KR" sz="1200" b="1" dirty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Compute Node (Old)</a:t>
                  </a:r>
                  <a:endParaRPr lang="ko-KR" altLang="en-US" sz="1200" b="1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직사각형 167">
                  <a:extLst>
                    <a:ext uri="{FF2B5EF4-FFF2-40B4-BE49-F238E27FC236}">
                      <a16:creationId xmlns:a16="http://schemas.microsoft.com/office/drawing/2014/main" id="{2B6271E4-3ACF-7BC1-2838-E10B47B1257C}"/>
                    </a:ext>
                  </a:extLst>
                </p:cNvPr>
                <p:cNvSpPr/>
                <p:nvPr/>
              </p:nvSpPr>
              <p:spPr>
                <a:xfrm>
                  <a:off x="6508228" y="2101850"/>
                  <a:ext cx="4664428" cy="1298852"/>
                </a:xfrm>
                <a:prstGeom prst="rect">
                  <a:avLst/>
                </a:prstGeom>
                <a:solidFill>
                  <a:schemeClr val="accent4">
                    <a:alpha val="58000"/>
                  </a:schemeClr>
                </a:solidFill>
                <a:ln w="158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72000" rIns="0" bIns="0" rtlCol="0" anchor="t"/>
                <a:lstStyle/>
                <a:p>
                  <a:pPr algn="ctr"/>
                  <a:r>
                    <a:rPr lang="en-US" altLang="ko-KR" sz="1200" b="1" dirty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Expanded Compute Node</a:t>
                  </a:r>
                  <a:endParaRPr lang="ko-KR" altLang="en-US" sz="1200" b="1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67" name="그룹 166">
                  <a:extLst>
                    <a:ext uri="{FF2B5EF4-FFF2-40B4-BE49-F238E27FC236}">
                      <a16:creationId xmlns:a16="http://schemas.microsoft.com/office/drawing/2014/main" id="{3A4CEE22-C82D-8AB4-8AD6-FB0372C5B572}"/>
                    </a:ext>
                  </a:extLst>
                </p:cNvPr>
                <p:cNvGrpSpPr/>
                <p:nvPr/>
              </p:nvGrpSpPr>
              <p:grpSpPr>
                <a:xfrm>
                  <a:off x="3423633" y="2761033"/>
                  <a:ext cx="2350481" cy="427414"/>
                  <a:chOff x="3626250" y="2776264"/>
                  <a:chExt cx="2350481" cy="427414"/>
                </a:xfrm>
              </p:grpSpPr>
              <p:grpSp>
                <p:nvGrpSpPr>
                  <p:cNvPr id="66" name="그룹 65">
                    <a:extLst>
                      <a:ext uri="{FF2B5EF4-FFF2-40B4-BE49-F238E27FC236}">
                        <a16:creationId xmlns:a16="http://schemas.microsoft.com/office/drawing/2014/main" id="{32BC8954-03CC-2524-F5A0-1B0530C5A146}"/>
                      </a:ext>
                    </a:extLst>
                  </p:cNvPr>
                  <p:cNvGrpSpPr/>
                  <p:nvPr/>
                </p:nvGrpSpPr>
                <p:grpSpPr>
                  <a:xfrm>
                    <a:off x="3626250" y="2776264"/>
                    <a:ext cx="1060602" cy="427414"/>
                    <a:chOff x="1172847" y="3543300"/>
                    <a:chExt cx="2399028" cy="966788"/>
                  </a:xfrm>
                </p:grpSpPr>
                <p:sp>
                  <p:nvSpPr>
                    <p:cNvPr id="67" name="자유형: 도형 66">
                      <a:extLst>
                        <a:ext uri="{FF2B5EF4-FFF2-40B4-BE49-F238E27FC236}">
                          <a16:creationId xmlns:a16="http://schemas.microsoft.com/office/drawing/2014/main" id="{6562AFD0-9F22-3B69-AD19-817EC99B15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2847" y="3543300"/>
                      <a:ext cx="2399028" cy="966788"/>
                    </a:xfrm>
                    <a:custGeom>
                      <a:avLst/>
                      <a:gdLst>
                        <a:gd name="connsiteX0" fmla="*/ 255854 w 2399028"/>
                        <a:gd name="connsiteY0" fmla="*/ 0 h 966788"/>
                        <a:gd name="connsiteX1" fmla="*/ 2143174 w 2399028"/>
                        <a:gd name="connsiteY1" fmla="*/ 0 h 966788"/>
                        <a:gd name="connsiteX2" fmla="*/ 2399028 w 2399028"/>
                        <a:gd name="connsiteY2" fmla="*/ 535820 h 966788"/>
                        <a:gd name="connsiteX3" fmla="*/ 2399028 w 2399028"/>
                        <a:gd name="connsiteY3" fmla="*/ 966788 h 966788"/>
                        <a:gd name="connsiteX4" fmla="*/ 0 w 2399028"/>
                        <a:gd name="connsiteY4" fmla="*/ 966788 h 966788"/>
                        <a:gd name="connsiteX5" fmla="*/ 0 w 2399028"/>
                        <a:gd name="connsiteY5" fmla="*/ 535820 h 966788"/>
                        <a:gd name="connsiteX0" fmla="*/ 255854 w 2399028"/>
                        <a:gd name="connsiteY0" fmla="*/ 0 h 966788"/>
                        <a:gd name="connsiteX1" fmla="*/ 2143174 w 2399028"/>
                        <a:gd name="connsiteY1" fmla="*/ 0 h 966788"/>
                        <a:gd name="connsiteX2" fmla="*/ 2399028 w 2399028"/>
                        <a:gd name="connsiteY2" fmla="*/ 535820 h 966788"/>
                        <a:gd name="connsiteX3" fmla="*/ 2399028 w 2399028"/>
                        <a:gd name="connsiteY3" fmla="*/ 966788 h 966788"/>
                        <a:gd name="connsiteX4" fmla="*/ 0 w 2399028"/>
                        <a:gd name="connsiteY4" fmla="*/ 966788 h 966788"/>
                        <a:gd name="connsiteX5" fmla="*/ 0 w 2399028"/>
                        <a:gd name="connsiteY5" fmla="*/ 563189 h 966788"/>
                        <a:gd name="connsiteX6" fmla="*/ 255854 w 2399028"/>
                        <a:gd name="connsiteY6" fmla="*/ 0 h 966788"/>
                        <a:gd name="connsiteX0" fmla="*/ 255854 w 2399028"/>
                        <a:gd name="connsiteY0" fmla="*/ 0 h 966788"/>
                        <a:gd name="connsiteX1" fmla="*/ 2143174 w 2399028"/>
                        <a:gd name="connsiteY1" fmla="*/ 0 h 966788"/>
                        <a:gd name="connsiteX2" fmla="*/ 2399028 w 2399028"/>
                        <a:gd name="connsiteY2" fmla="*/ 535820 h 966788"/>
                        <a:gd name="connsiteX3" fmla="*/ 2399028 w 2399028"/>
                        <a:gd name="connsiteY3" fmla="*/ 966788 h 966788"/>
                        <a:gd name="connsiteX4" fmla="*/ 0 w 2399028"/>
                        <a:gd name="connsiteY4" fmla="*/ 966788 h 966788"/>
                        <a:gd name="connsiteX5" fmla="*/ 0 w 2399028"/>
                        <a:gd name="connsiteY5" fmla="*/ 563189 h 966788"/>
                        <a:gd name="connsiteX6" fmla="*/ 255854 w 2399028"/>
                        <a:gd name="connsiteY6" fmla="*/ 0 h 966788"/>
                        <a:gd name="connsiteX0" fmla="*/ 255854 w 2399028"/>
                        <a:gd name="connsiteY0" fmla="*/ 0 h 966788"/>
                        <a:gd name="connsiteX1" fmla="*/ 2143174 w 2399028"/>
                        <a:gd name="connsiteY1" fmla="*/ 0 h 966788"/>
                        <a:gd name="connsiteX2" fmla="*/ 2399028 w 2399028"/>
                        <a:gd name="connsiteY2" fmla="*/ 551784 h 966788"/>
                        <a:gd name="connsiteX3" fmla="*/ 2399028 w 2399028"/>
                        <a:gd name="connsiteY3" fmla="*/ 966788 h 966788"/>
                        <a:gd name="connsiteX4" fmla="*/ 0 w 2399028"/>
                        <a:gd name="connsiteY4" fmla="*/ 966788 h 966788"/>
                        <a:gd name="connsiteX5" fmla="*/ 0 w 2399028"/>
                        <a:gd name="connsiteY5" fmla="*/ 563189 h 966788"/>
                        <a:gd name="connsiteX6" fmla="*/ 255854 w 2399028"/>
                        <a:gd name="connsiteY6" fmla="*/ 0 h 966788"/>
                        <a:gd name="connsiteX0" fmla="*/ 255854 w 2399028"/>
                        <a:gd name="connsiteY0" fmla="*/ 0 h 966788"/>
                        <a:gd name="connsiteX1" fmla="*/ 2143174 w 2399028"/>
                        <a:gd name="connsiteY1" fmla="*/ 0 h 966788"/>
                        <a:gd name="connsiteX2" fmla="*/ 2399028 w 2399028"/>
                        <a:gd name="connsiteY2" fmla="*/ 563189 h 966788"/>
                        <a:gd name="connsiteX3" fmla="*/ 2399028 w 2399028"/>
                        <a:gd name="connsiteY3" fmla="*/ 966788 h 966788"/>
                        <a:gd name="connsiteX4" fmla="*/ 0 w 2399028"/>
                        <a:gd name="connsiteY4" fmla="*/ 966788 h 966788"/>
                        <a:gd name="connsiteX5" fmla="*/ 0 w 2399028"/>
                        <a:gd name="connsiteY5" fmla="*/ 563189 h 966788"/>
                        <a:gd name="connsiteX6" fmla="*/ 255854 w 2399028"/>
                        <a:gd name="connsiteY6" fmla="*/ 0 h 966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399028" h="966788">
                          <a:moveTo>
                            <a:pt x="255854" y="0"/>
                          </a:moveTo>
                          <a:lnTo>
                            <a:pt x="2143174" y="0"/>
                          </a:lnTo>
                          <a:lnTo>
                            <a:pt x="2399028" y="563189"/>
                          </a:lnTo>
                          <a:lnTo>
                            <a:pt x="2399028" y="966788"/>
                          </a:lnTo>
                          <a:lnTo>
                            <a:pt x="0" y="966788"/>
                          </a:lnTo>
                          <a:lnTo>
                            <a:pt x="0" y="563189"/>
                          </a:lnTo>
                          <a:cubicBezTo>
                            <a:pt x="85285" y="384582"/>
                            <a:pt x="170569" y="178607"/>
                            <a:pt x="255854" y="0"/>
                          </a:cubicBez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19050">
                      <a:noFill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endParaRPr lang="ko-KR" altLang="en-US" sz="110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68" name="그룹 67">
                      <a:extLst>
                        <a:ext uri="{FF2B5EF4-FFF2-40B4-BE49-F238E27FC236}">
                          <a16:creationId xmlns:a16="http://schemas.microsoft.com/office/drawing/2014/main" id="{00D70F55-6333-5DCA-17A8-6376E256EE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18978" y="3590154"/>
                      <a:ext cx="2306766" cy="875108"/>
                      <a:chOff x="1031018" y="3493634"/>
                      <a:chExt cx="2306766" cy="875108"/>
                    </a:xfrm>
                  </p:grpSpPr>
                  <p:sp>
                    <p:nvSpPr>
                      <p:cNvPr id="69" name="사다리꼴 68">
                        <a:extLst>
                          <a:ext uri="{FF2B5EF4-FFF2-40B4-BE49-F238E27FC236}">
                            <a16:creationId xmlns:a16="http://schemas.microsoft.com/office/drawing/2014/main" id="{17B00B78-855E-22B9-3119-133C0239BD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1018" y="3493634"/>
                        <a:ext cx="2306766" cy="533792"/>
                      </a:xfrm>
                      <a:prstGeom prst="trapezoid">
                        <a:avLst>
                          <a:gd name="adj" fmla="val 47750"/>
                        </a:avLst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19050">
                        <a:noFill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lIns="0" tIns="0" rIns="0" bIns="0" rtlCol="0" anchor="ctr">
                        <a:noAutofit/>
                      </a:bodyPr>
                      <a:lstStyle/>
                      <a:p>
                        <a:pPr algn="ctr"/>
                        <a:endParaRPr lang="ko-KR" altLang="en-US" sz="110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grpSp>
                    <p:nvGrpSpPr>
                      <p:cNvPr id="70" name="그룹 69">
                        <a:extLst>
                          <a:ext uri="{FF2B5EF4-FFF2-40B4-BE49-F238E27FC236}">
                            <a16:creationId xmlns:a16="http://schemas.microsoft.com/office/drawing/2014/main" id="{A8D20264-38A3-78DB-D758-F7D36AD8A1E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1018" y="4027426"/>
                        <a:ext cx="2306766" cy="341316"/>
                        <a:chOff x="1132305" y="4425950"/>
                        <a:chExt cx="4028974" cy="596138"/>
                      </a:xfrm>
                    </p:grpSpPr>
                    <p:sp>
                      <p:nvSpPr>
                        <p:cNvPr id="71" name="직사각형 70">
                          <a:extLst>
                            <a:ext uri="{FF2B5EF4-FFF2-40B4-BE49-F238E27FC236}">
                              <a16:creationId xmlns:a16="http://schemas.microsoft.com/office/drawing/2014/main" id="{25295E15-5E1F-9EF4-E2FF-7A45762882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32305" y="4425950"/>
                          <a:ext cx="4028974" cy="5961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noFill/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lIns="0" tIns="0" rIns="0" bIns="0" rtlCol="0" anchor="ctr">
                          <a:noAutofit/>
                        </a:bodyPr>
                        <a:lstStyle/>
                        <a:p>
                          <a:pPr algn="ctr"/>
                          <a:endParaRPr lang="ko-KR" altLang="en-US" sz="1100" baseline="-25000">
                            <a:ln>
                              <a:solidFill>
                                <a:schemeClr val="accent1">
                                  <a:shade val="50000"/>
                                  <a:alpha val="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72" name="그룹 71">
                          <a:extLst>
                            <a:ext uri="{FF2B5EF4-FFF2-40B4-BE49-F238E27FC236}">
                              <a16:creationId xmlns:a16="http://schemas.microsoft.com/office/drawing/2014/main" id="{81768134-5C0A-D705-8CE9-BD88D9E018D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283247" y="4558208"/>
                          <a:ext cx="3727090" cy="331622"/>
                          <a:chOff x="1267428" y="4558208"/>
                          <a:chExt cx="3727090" cy="331622"/>
                        </a:xfrm>
                      </p:grpSpPr>
                      <p:sp>
                        <p:nvSpPr>
                          <p:cNvPr id="73" name="직사각형 72">
                            <a:extLst>
                              <a:ext uri="{FF2B5EF4-FFF2-40B4-BE49-F238E27FC236}">
                                <a16:creationId xmlns:a16="http://schemas.microsoft.com/office/drawing/2014/main" id="{756FB807-CD3D-D087-7DDF-A44651031E5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267428" y="4558208"/>
                            <a:ext cx="1548797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74" name="타원 73">
                            <a:extLst>
                              <a:ext uri="{FF2B5EF4-FFF2-40B4-BE49-F238E27FC236}">
                                <a16:creationId xmlns:a16="http://schemas.microsoft.com/office/drawing/2014/main" id="{5270E562-8D2E-A0E4-E8B9-5EB12E8662A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946763" y="4558208"/>
                            <a:ext cx="331474" cy="331622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75" name="타원 74">
                            <a:extLst>
                              <a:ext uri="{FF2B5EF4-FFF2-40B4-BE49-F238E27FC236}">
                                <a16:creationId xmlns:a16="http://schemas.microsoft.com/office/drawing/2014/main" id="{47D8E779-E466-A73F-C85D-AA094CF2442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910914" y="4558208"/>
                            <a:ext cx="83604" cy="83641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76" name="그룹 75">
                            <a:extLst>
                              <a:ext uri="{FF2B5EF4-FFF2-40B4-BE49-F238E27FC236}">
                                <a16:creationId xmlns:a16="http://schemas.microsoft.com/office/drawing/2014/main" id="{84667B53-2402-540F-3045-9605AE9E349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408775" y="4558208"/>
                            <a:ext cx="1431925" cy="331622"/>
                            <a:chOff x="2855489" y="4558208"/>
                            <a:chExt cx="1138661" cy="331622"/>
                          </a:xfrm>
                        </p:grpSpPr>
                        <p:sp>
                          <p:nvSpPr>
                            <p:cNvPr id="77" name="직사각형 76">
                              <a:extLst>
                                <a:ext uri="{FF2B5EF4-FFF2-40B4-BE49-F238E27FC236}">
                                  <a16:creationId xmlns:a16="http://schemas.microsoft.com/office/drawing/2014/main" id="{108F02E6-87FA-7EC8-4733-52A646B4CBC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855489" y="4558208"/>
                              <a:ext cx="51846" cy="331622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317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wrap="none" lIns="0" tIns="0" rIns="0" bIns="0" rtlCol="0" anchor="ctr"/>
                            <a:lstStyle/>
                            <a:p>
                              <a:pPr algn="ctr"/>
                              <a:endParaRPr lang="ko-KR" altLang="en-US" sz="1050" baseline="-25000">
                                <a:ln>
                                  <a:solidFill>
                                    <a:schemeClr val="accent1">
                                      <a:shade val="50000"/>
                                      <a:alpha val="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78" name="직사각형 77">
                              <a:extLst>
                                <a:ext uri="{FF2B5EF4-FFF2-40B4-BE49-F238E27FC236}">
                                  <a16:creationId xmlns:a16="http://schemas.microsoft.com/office/drawing/2014/main" id="{C5A5B707-663B-11AC-E246-584A3F701A0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991341" y="4558208"/>
                              <a:ext cx="51846" cy="331622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317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wrap="none" lIns="0" tIns="0" rIns="0" bIns="0" rtlCol="0" anchor="ctr"/>
                            <a:lstStyle/>
                            <a:p>
                              <a:pPr algn="ctr"/>
                              <a:endParaRPr lang="ko-KR" altLang="en-US" sz="1050" baseline="-25000">
                                <a:ln>
                                  <a:solidFill>
                                    <a:schemeClr val="accent1">
                                      <a:shade val="50000"/>
                                      <a:alpha val="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79" name="직사각형 78">
                              <a:extLst>
                                <a:ext uri="{FF2B5EF4-FFF2-40B4-BE49-F238E27FC236}">
                                  <a16:creationId xmlns:a16="http://schemas.microsoft.com/office/drawing/2014/main" id="{541785AE-774B-4274-FC03-DD822BDC035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127193" y="4558208"/>
                              <a:ext cx="51846" cy="331622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317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wrap="none" lIns="0" tIns="0" rIns="0" bIns="0" rtlCol="0" anchor="ctr"/>
                            <a:lstStyle/>
                            <a:p>
                              <a:pPr algn="ctr"/>
                              <a:endParaRPr lang="ko-KR" altLang="en-US" sz="1050" baseline="-25000">
                                <a:ln>
                                  <a:solidFill>
                                    <a:schemeClr val="accent1">
                                      <a:shade val="50000"/>
                                      <a:alpha val="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0" name="직사각형 79">
                              <a:extLst>
                                <a:ext uri="{FF2B5EF4-FFF2-40B4-BE49-F238E27FC236}">
                                  <a16:creationId xmlns:a16="http://schemas.microsoft.com/office/drawing/2014/main" id="{6B130B90-80FB-FB60-31DC-03F9258030E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263045" y="4558208"/>
                              <a:ext cx="51846" cy="331622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317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wrap="none" lIns="0" tIns="0" rIns="0" bIns="0" rtlCol="0" anchor="ctr"/>
                            <a:lstStyle/>
                            <a:p>
                              <a:pPr algn="ctr"/>
                              <a:endParaRPr lang="ko-KR" altLang="en-US" sz="1050" baseline="-25000">
                                <a:ln>
                                  <a:solidFill>
                                    <a:schemeClr val="accent1">
                                      <a:shade val="50000"/>
                                      <a:alpha val="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1" name="직사각형 80">
                              <a:extLst>
                                <a:ext uri="{FF2B5EF4-FFF2-40B4-BE49-F238E27FC236}">
                                  <a16:creationId xmlns:a16="http://schemas.microsoft.com/office/drawing/2014/main" id="{CA5C517F-76A9-B2BF-812D-89B973316DD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398897" y="4558208"/>
                              <a:ext cx="51846" cy="331622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317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wrap="none" lIns="0" tIns="0" rIns="0" bIns="0" rtlCol="0" anchor="ctr"/>
                            <a:lstStyle/>
                            <a:p>
                              <a:pPr algn="ctr"/>
                              <a:endParaRPr lang="ko-KR" altLang="en-US" sz="1050" baseline="-25000">
                                <a:ln>
                                  <a:solidFill>
                                    <a:schemeClr val="accent1">
                                      <a:shade val="50000"/>
                                      <a:alpha val="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2" name="직사각형 81">
                              <a:extLst>
                                <a:ext uri="{FF2B5EF4-FFF2-40B4-BE49-F238E27FC236}">
                                  <a16:creationId xmlns:a16="http://schemas.microsoft.com/office/drawing/2014/main" id="{96B4CD7B-53A4-6054-4440-D7D1E1DF340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534749" y="4558208"/>
                              <a:ext cx="51846" cy="331622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317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wrap="none" lIns="0" tIns="0" rIns="0" bIns="0" rtlCol="0" anchor="ctr"/>
                            <a:lstStyle/>
                            <a:p>
                              <a:pPr algn="ctr"/>
                              <a:endParaRPr lang="ko-KR" altLang="en-US" sz="1050" baseline="-25000">
                                <a:ln>
                                  <a:solidFill>
                                    <a:schemeClr val="accent1">
                                      <a:shade val="50000"/>
                                      <a:alpha val="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3" name="직사각형 82">
                              <a:extLst>
                                <a:ext uri="{FF2B5EF4-FFF2-40B4-BE49-F238E27FC236}">
                                  <a16:creationId xmlns:a16="http://schemas.microsoft.com/office/drawing/2014/main" id="{FAEC9247-EBCD-CEA8-DC31-5463E496713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670601" y="4558208"/>
                              <a:ext cx="51846" cy="331622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317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wrap="none" lIns="0" tIns="0" rIns="0" bIns="0" rtlCol="0" anchor="ctr"/>
                            <a:lstStyle/>
                            <a:p>
                              <a:pPr algn="ctr"/>
                              <a:endParaRPr lang="ko-KR" altLang="en-US" sz="1050" baseline="-25000">
                                <a:ln>
                                  <a:solidFill>
                                    <a:schemeClr val="accent1">
                                      <a:shade val="50000"/>
                                      <a:alpha val="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4" name="직사각형 83">
                              <a:extLst>
                                <a:ext uri="{FF2B5EF4-FFF2-40B4-BE49-F238E27FC236}">
                                  <a16:creationId xmlns:a16="http://schemas.microsoft.com/office/drawing/2014/main" id="{14122B23-9A7E-8491-97CA-7D637D0F2ED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806453" y="4558208"/>
                              <a:ext cx="51846" cy="331622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317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wrap="none" lIns="0" tIns="0" rIns="0" bIns="0" rtlCol="0" anchor="ctr"/>
                            <a:lstStyle/>
                            <a:p>
                              <a:pPr algn="ctr"/>
                              <a:endParaRPr lang="ko-KR" altLang="en-US" sz="1050" baseline="-25000">
                                <a:ln>
                                  <a:solidFill>
                                    <a:schemeClr val="accent1">
                                      <a:shade val="50000"/>
                                      <a:alpha val="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5" name="직사각형 84">
                              <a:extLst>
                                <a:ext uri="{FF2B5EF4-FFF2-40B4-BE49-F238E27FC236}">
                                  <a16:creationId xmlns:a16="http://schemas.microsoft.com/office/drawing/2014/main" id="{365161E5-D056-25FD-24B9-190A78986E8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942304" y="4558208"/>
                              <a:ext cx="51846" cy="331622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317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wrap="none" lIns="0" tIns="0" rIns="0" bIns="0" rtlCol="0" anchor="ctr"/>
                            <a:lstStyle/>
                            <a:p>
                              <a:pPr algn="ctr"/>
                              <a:endParaRPr lang="ko-KR" altLang="en-US" sz="1050" baseline="-25000">
                                <a:ln>
                                  <a:solidFill>
                                    <a:schemeClr val="accent1">
                                      <a:shade val="50000"/>
                                      <a:alpha val="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  <p:grpSp>
                <p:nvGrpSpPr>
                  <p:cNvPr id="86" name="그룹 85">
                    <a:extLst>
                      <a:ext uri="{FF2B5EF4-FFF2-40B4-BE49-F238E27FC236}">
                        <a16:creationId xmlns:a16="http://schemas.microsoft.com/office/drawing/2014/main" id="{4BAE758F-AB8D-2A87-854A-FDD9C6370E4E}"/>
                      </a:ext>
                    </a:extLst>
                  </p:cNvPr>
                  <p:cNvGrpSpPr/>
                  <p:nvPr/>
                </p:nvGrpSpPr>
                <p:grpSpPr>
                  <a:xfrm>
                    <a:off x="4916129" y="2776264"/>
                    <a:ext cx="1060602" cy="427414"/>
                    <a:chOff x="1172847" y="3543300"/>
                    <a:chExt cx="2399028" cy="966788"/>
                  </a:xfrm>
                </p:grpSpPr>
                <p:sp>
                  <p:nvSpPr>
                    <p:cNvPr id="87" name="자유형: 도형 86">
                      <a:extLst>
                        <a:ext uri="{FF2B5EF4-FFF2-40B4-BE49-F238E27FC236}">
                          <a16:creationId xmlns:a16="http://schemas.microsoft.com/office/drawing/2014/main" id="{E61C784B-D7A1-044E-992B-9B607E6C0B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2847" y="3543300"/>
                      <a:ext cx="2399028" cy="966788"/>
                    </a:xfrm>
                    <a:custGeom>
                      <a:avLst/>
                      <a:gdLst>
                        <a:gd name="connsiteX0" fmla="*/ 255854 w 2399028"/>
                        <a:gd name="connsiteY0" fmla="*/ 0 h 966788"/>
                        <a:gd name="connsiteX1" fmla="*/ 2143174 w 2399028"/>
                        <a:gd name="connsiteY1" fmla="*/ 0 h 966788"/>
                        <a:gd name="connsiteX2" fmla="*/ 2399028 w 2399028"/>
                        <a:gd name="connsiteY2" fmla="*/ 535820 h 966788"/>
                        <a:gd name="connsiteX3" fmla="*/ 2399028 w 2399028"/>
                        <a:gd name="connsiteY3" fmla="*/ 966788 h 966788"/>
                        <a:gd name="connsiteX4" fmla="*/ 0 w 2399028"/>
                        <a:gd name="connsiteY4" fmla="*/ 966788 h 966788"/>
                        <a:gd name="connsiteX5" fmla="*/ 0 w 2399028"/>
                        <a:gd name="connsiteY5" fmla="*/ 535820 h 966788"/>
                        <a:gd name="connsiteX0" fmla="*/ 255854 w 2399028"/>
                        <a:gd name="connsiteY0" fmla="*/ 0 h 966788"/>
                        <a:gd name="connsiteX1" fmla="*/ 2143174 w 2399028"/>
                        <a:gd name="connsiteY1" fmla="*/ 0 h 966788"/>
                        <a:gd name="connsiteX2" fmla="*/ 2399028 w 2399028"/>
                        <a:gd name="connsiteY2" fmla="*/ 535820 h 966788"/>
                        <a:gd name="connsiteX3" fmla="*/ 2399028 w 2399028"/>
                        <a:gd name="connsiteY3" fmla="*/ 966788 h 966788"/>
                        <a:gd name="connsiteX4" fmla="*/ 0 w 2399028"/>
                        <a:gd name="connsiteY4" fmla="*/ 966788 h 966788"/>
                        <a:gd name="connsiteX5" fmla="*/ 0 w 2399028"/>
                        <a:gd name="connsiteY5" fmla="*/ 563189 h 966788"/>
                        <a:gd name="connsiteX6" fmla="*/ 255854 w 2399028"/>
                        <a:gd name="connsiteY6" fmla="*/ 0 h 966788"/>
                        <a:gd name="connsiteX0" fmla="*/ 255854 w 2399028"/>
                        <a:gd name="connsiteY0" fmla="*/ 0 h 966788"/>
                        <a:gd name="connsiteX1" fmla="*/ 2143174 w 2399028"/>
                        <a:gd name="connsiteY1" fmla="*/ 0 h 966788"/>
                        <a:gd name="connsiteX2" fmla="*/ 2399028 w 2399028"/>
                        <a:gd name="connsiteY2" fmla="*/ 535820 h 966788"/>
                        <a:gd name="connsiteX3" fmla="*/ 2399028 w 2399028"/>
                        <a:gd name="connsiteY3" fmla="*/ 966788 h 966788"/>
                        <a:gd name="connsiteX4" fmla="*/ 0 w 2399028"/>
                        <a:gd name="connsiteY4" fmla="*/ 966788 h 966788"/>
                        <a:gd name="connsiteX5" fmla="*/ 0 w 2399028"/>
                        <a:gd name="connsiteY5" fmla="*/ 563189 h 966788"/>
                        <a:gd name="connsiteX6" fmla="*/ 255854 w 2399028"/>
                        <a:gd name="connsiteY6" fmla="*/ 0 h 966788"/>
                        <a:gd name="connsiteX0" fmla="*/ 255854 w 2399028"/>
                        <a:gd name="connsiteY0" fmla="*/ 0 h 966788"/>
                        <a:gd name="connsiteX1" fmla="*/ 2143174 w 2399028"/>
                        <a:gd name="connsiteY1" fmla="*/ 0 h 966788"/>
                        <a:gd name="connsiteX2" fmla="*/ 2399028 w 2399028"/>
                        <a:gd name="connsiteY2" fmla="*/ 551784 h 966788"/>
                        <a:gd name="connsiteX3" fmla="*/ 2399028 w 2399028"/>
                        <a:gd name="connsiteY3" fmla="*/ 966788 h 966788"/>
                        <a:gd name="connsiteX4" fmla="*/ 0 w 2399028"/>
                        <a:gd name="connsiteY4" fmla="*/ 966788 h 966788"/>
                        <a:gd name="connsiteX5" fmla="*/ 0 w 2399028"/>
                        <a:gd name="connsiteY5" fmla="*/ 563189 h 966788"/>
                        <a:gd name="connsiteX6" fmla="*/ 255854 w 2399028"/>
                        <a:gd name="connsiteY6" fmla="*/ 0 h 966788"/>
                        <a:gd name="connsiteX0" fmla="*/ 255854 w 2399028"/>
                        <a:gd name="connsiteY0" fmla="*/ 0 h 966788"/>
                        <a:gd name="connsiteX1" fmla="*/ 2143174 w 2399028"/>
                        <a:gd name="connsiteY1" fmla="*/ 0 h 966788"/>
                        <a:gd name="connsiteX2" fmla="*/ 2399028 w 2399028"/>
                        <a:gd name="connsiteY2" fmla="*/ 563189 h 966788"/>
                        <a:gd name="connsiteX3" fmla="*/ 2399028 w 2399028"/>
                        <a:gd name="connsiteY3" fmla="*/ 966788 h 966788"/>
                        <a:gd name="connsiteX4" fmla="*/ 0 w 2399028"/>
                        <a:gd name="connsiteY4" fmla="*/ 966788 h 966788"/>
                        <a:gd name="connsiteX5" fmla="*/ 0 w 2399028"/>
                        <a:gd name="connsiteY5" fmla="*/ 563189 h 966788"/>
                        <a:gd name="connsiteX6" fmla="*/ 255854 w 2399028"/>
                        <a:gd name="connsiteY6" fmla="*/ 0 h 966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399028" h="966788">
                          <a:moveTo>
                            <a:pt x="255854" y="0"/>
                          </a:moveTo>
                          <a:lnTo>
                            <a:pt x="2143174" y="0"/>
                          </a:lnTo>
                          <a:lnTo>
                            <a:pt x="2399028" y="563189"/>
                          </a:lnTo>
                          <a:lnTo>
                            <a:pt x="2399028" y="966788"/>
                          </a:lnTo>
                          <a:lnTo>
                            <a:pt x="0" y="966788"/>
                          </a:lnTo>
                          <a:lnTo>
                            <a:pt x="0" y="563189"/>
                          </a:lnTo>
                          <a:cubicBezTo>
                            <a:pt x="85285" y="384582"/>
                            <a:pt x="170569" y="178607"/>
                            <a:pt x="255854" y="0"/>
                          </a:cubicBez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19050">
                      <a:noFill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endParaRPr lang="ko-KR" altLang="en-US" sz="110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88" name="그룹 87">
                      <a:extLst>
                        <a:ext uri="{FF2B5EF4-FFF2-40B4-BE49-F238E27FC236}">
                          <a16:creationId xmlns:a16="http://schemas.microsoft.com/office/drawing/2014/main" id="{05C0D9CC-C77D-1FD8-1CD6-C28B3AFD64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18978" y="3590154"/>
                      <a:ext cx="2306766" cy="875108"/>
                      <a:chOff x="1031018" y="3493634"/>
                      <a:chExt cx="2306766" cy="875108"/>
                    </a:xfrm>
                  </p:grpSpPr>
                  <p:sp>
                    <p:nvSpPr>
                      <p:cNvPr id="89" name="사다리꼴 88">
                        <a:extLst>
                          <a:ext uri="{FF2B5EF4-FFF2-40B4-BE49-F238E27FC236}">
                            <a16:creationId xmlns:a16="http://schemas.microsoft.com/office/drawing/2014/main" id="{180F2C8C-B3BA-3DF0-F99E-F10D9B6546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1018" y="3493634"/>
                        <a:ext cx="2306766" cy="533792"/>
                      </a:xfrm>
                      <a:prstGeom prst="trapezoid">
                        <a:avLst>
                          <a:gd name="adj" fmla="val 47750"/>
                        </a:avLst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19050">
                        <a:noFill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lIns="0" tIns="0" rIns="0" bIns="0" rtlCol="0" anchor="ctr">
                        <a:noAutofit/>
                      </a:bodyPr>
                      <a:lstStyle/>
                      <a:p>
                        <a:pPr algn="ctr"/>
                        <a:endParaRPr lang="ko-KR" altLang="en-US" sz="110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grpSp>
                    <p:nvGrpSpPr>
                      <p:cNvPr id="90" name="그룹 89">
                        <a:extLst>
                          <a:ext uri="{FF2B5EF4-FFF2-40B4-BE49-F238E27FC236}">
                            <a16:creationId xmlns:a16="http://schemas.microsoft.com/office/drawing/2014/main" id="{B9B141D8-407E-7A8C-6118-809232BA6C4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1018" y="4027426"/>
                        <a:ext cx="2306766" cy="341316"/>
                        <a:chOff x="1132305" y="4425950"/>
                        <a:chExt cx="4028974" cy="596138"/>
                      </a:xfrm>
                    </p:grpSpPr>
                    <p:sp>
                      <p:nvSpPr>
                        <p:cNvPr id="91" name="직사각형 90">
                          <a:extLst>
                            <a:ext uri="{FF2B5EF4-FFF2-40B4-BE49-F238E27FC236}">
                              <a16:creationId xmlns:a16="http://schemas.microsoft.com/office/drawing/2014/main" id="{A0C212F7-6371-5560-AB98-75FF383238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32305" y="4425950"/>
                          <a:ext cx="4028974" cy="5961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noFill/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lIns="0" tIns="0" rIns="0" bIns="0" rtlCol="0" anchor="ctr">
                          <a:noAutofit/>
                        </a:bodyPr>
                        <a:lstStyle/>
                        <a:p>
                          <a:pPr algn="ctr"/>
                          <a:endParaRPr lang="ko-KR" altLang="en-US" sz="1100" baseline="-25000">
                            <a:ln>
                              <a:solidFill>
                                <a:schemeClr val="accent1">
                                  <a:shade val="50000"/>
                                  <a:alpha val="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92" name="그룹 91">
                          <a:extLst>
                            <a:ext uri="{FF2B5EF4-FFF2-40B4-BE49-F238E27FC236}">
                              <a16:creationId xmlns:a16="http://schemas.microsoft.com/office/drawing/2014/main" id="{1DC2CC10-7B14-30C1-25FD-E3864EE9DDC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283247" y="4558208"/>
                          <a:ext cx="3727090" cy="331622"/>
                          <a:chOff x="1267428" y="4558208"/>
                          <a:chExt cx="3727090" cy="331622"/>
                        </a:xfrm>
                      </p:grpSpPr>
                      <p:sp>
                        <p:nvSpPr>
                          <p:cNvPr id="93" name="직사각형 92">
                            <a:extLst>
                              <a:ext uri="{FF2B5EF4-FFF2-40B4-BE49-F238E27FC236}">
                                <a16:creationId xmlns:a16="http://schemas.microsoft.com/office/drawing/2014/main" id="{D8CA8358-D1CA-85FF-4FC3-79AE204BF19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267428" y="4558208"/>
                            <a:ext cx="1548797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4" name="타원 93">
                            <a:extLst>
                              <a:ext uri="{FF2B5EF4-FFF2-40B4-BE49-F238E27FC236}">
                                <a16:creationId xmlns:a16="http://schemas.microsoft.com/office/drawing/2014/main" id="{9DE0E4E1-4976-CF34-FA65-9E52EFEDDD3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946763" y="4558208"/>
                            <a:ext cx="331474" cy="331622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5" name="타원 94">
                            <a:extLst>
                              <a:ext uri="{FF2B5EF4-FFF2-40B4-BE49-F238E27FC236}">
                                <a16:creationId xmlns:a16="http://schemas.microsoft.com/office/drawing/2014/main" id="{E3BAA84B-D513-4CD6-9D96-460CF36103D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910914" y="4558208"/>
                            <a:ext cx="83604" cy="83641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96" name="그룹 95">
                            <a:extLst>
                              <a:ext uri="{FF2B5EF4-FFF2-40B4-BE49-F238E27FC236}">
                                <a16:creationId xmlns:a16="http://schemas.microsoft.com/office/drawing/2014/main" id="{7D3E725C-9521-CB74-70F4-DC2A7E9E0A7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408775" y="4558208"/>
                            <a:ext cx="1431925" cy="331622"/>
                            <a:chOff x="2855489" y="4558208"/>
                            <a:chExt cx="1138661" cy="331622"/>
                          </a:xfrm>
                        </p:grpSpPr>
                        <p:sp>
                          <p:nvSpPr>
                            <p:cNvPr id="97" name="직사각형 96">
                              <a:extLst>
                                <a:ext uri="{FF2B5EF4-FFF2-40B4-BE49-F238E27FC236}">
                                  <a16:creationId xmlns:a16="http://schemas.microsoft.com/office/drawing/2014/main" id="{D6FC9350-AAE8-FCD4-E632-6FABED249AD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855489" y="4558208"/>
                              <a:ext cx="51846" cy="331622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317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wrap="none" lIns="0" tIns="0" rIns="0" bIns="0" rtlCol="0" anchor="ctr"/>
                            <a:lstStyle/>
                            <a:p>
                              <a:pPr algn="ctr"/>
                              <a:endParaRPr lang="ko-KR" altLang="en-US" sz="1050" baseline="-25000">
                                <a:ln>
                                  <a:solidFill>
                                    <a:schemeClr val="accent1">
                                      <a:shade val="50000"/>
                                      <a:alpha val="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98" name="직사각형 97">
                              <a:extLst>
                                <a:ext uri="{FF2B5EF4-FFF2-40B4-BE49-F238E27FC236}">
                                  <a16:creationId xmlns:a16="http://schemas.microsoft.com/office/drawing/2014/main" id="{CDDDA065-FC42-4542-6341-56BFCAC4013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991341" y="4558208"/>
                              <a:ext cx="51846" cy="331622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317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wrap="none" lIns="0" tIns="0" rIns="0" bIns="0" rtlCol="0" anchor="ctr"/>
                            <a:lstStyle/>
                            <a:p>
                              <a:pPr algn="ctr"/>
                              <a:endParaRPr lang="ko-KR" altLang="en-US" sz="1050" baseline="-25000">
                                <a:ln>
                                  <a:solidFill>
                                    <a:schemeClr val="accent1">
                                      <a:shade val="50000"/>
                                      <a:alpha val="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99" name="직사각형 98">
                              <a:extLst>
                                <a:ext uri="{FF2B5EF4-FFF2-40B4-BE49-F238E27FC236}">
                                  <a16:creationId xmlns:a16="http://schemas.microsoft.com/office/drawing/2014/main" id="{94D2A8CB-CD9C-36E3-4194-F5F0A8EF73F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127193" y="4558208"/>
                              <a:ext cx="51846" cy="331622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317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wrap="none" lIns="0" tIns="0" rIns="0" bIns="0" rtlCol="0" anchor="ctr"/>
                            <a:lstStyle/>
                            <a:p>
                              <a:pPr algn="ctr"/>
                              <a:endParaRPr lang="ko-KR" altLang="en-US" sz="1050" baseline="-25000">
                                <a:ln>
                                  <a:solidFill>
                                    <a:schemeClr val="accent1">
                                      <a:shade val="50000"/>
                                      <a:alpha val="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0" name="직사각형 99">
                              <a:extLst>
                                <a:ext uri="{FF2B5EF4-FFF2-40B4-BE49-F238E27FC236}">
                                  <a16:creationId xmlns:a16="http://schemas.microsoft.com/office/drawing/2014/main" id="{959D0CA4-A8D7-CAB3-5C06-3DC27814602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263045" y="4558208"/>
                              <a:ext cx="51846" cy="331622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317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wrap="none" lIns="0" tIns="0" rIns="0" bIns="0" rtlCol="0" anchor="ctr"/>
                            <a:lstStyle/>
                            <a:p>
                              <a:pPr algn="ctr"/>
                              <a:endParaRPr lang="ko-KR" altLang="en-US" sz="1050" baseline="-25000">
                                <a:ln>
                                  <a:solidFill>
                                    <a:schemeClr val="accent1">
                                      <a:shade val="50000"/>
                                      <a:alpha val="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1" name="직사각형 100">
                              <a:extLst>
                                <a:ext uri="{FF2B5EF4-FFF2-40B4-BE49-F238E27FC236}">
                                  <a16:creationId xmlns:a16="http://schemas.microsoft.com/office/drawing/2014/main" id="{D1B66CC4-09FB-766A-3A85-C6F4C771228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398897" y="4558208"/>
                              <a:ext cx="51846" cy="331622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317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wrap="none" lIns="0" tIns="0" rIns="0" bIns="0" rtlCol="0" anchor="ctr"/>
                            <a:lstStyle/>
                            <a:p>
                              <a:pPr algn="ctr"/>
                              <a:endParaRPr lang="ko-KR" altLang="en-US" sz="1050" baseline="-25000">
                                <a:ln>
                                  <a:solidFill>
                                    <a:schemeClr val="accent1">
                                      <a:shade val="50000"/>
                                      <a:alpha val="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2" name="직사각형 101">
                              <a:extLst>
                                <a:ext uri="{FF2B5EF4-FFF2-40B4-BE49-F238E27FC236}">
                                  <a16:creationId xmlns:a16="http://schemas.microsoft.com/office/drawing/2014/main" id="{2D5B38B8-DEBA-75D9-25DD-835BB196A5B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534749" y="4558208"/>
                              <a:ext cx="51846" cy="331622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317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wrap="none" lIns="0" tIns="0" rIns="0" bIns="0" rtlCol="0" anchor="ctr"/>
                            <a:lstStyle/>
                            <a:p>
                              <a:pPr algn="ctr"/>
                              <a:endParaRPr lang="ko-KR" altLang="en-US" sz="1050" baseline="-25000">
                                <a:ln>
                                  <a:solidFill>
                                    <a:schemeClr val="accent1">
                                      <a:shade val="50000"/>
                                      <a:alpha val="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3" name="직사각형 102">
                              <a:extLst>
                                <a:ext uri="{FF2B5EF4-FFF2-40B4-BE49-F238E27FC236}">
                                  <a16:creationId xmlns:a16="http://schemas.microsoft.com/office/drawing/2014/main" id="{965797DC-3B7A-5BC1-8B37-47C01FE21D4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670601" y="4558208"/>
                              <a:ext cx="51846" cy="331622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317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wrap="none" lIns="0" tIns="0" rIns="0" bIns="0" rtlCol="0" anchor="ctr"/>
                            <a:lstStyle/>
                            <a:p>
                              <a:pPr algn="ctr"/>
                              <a:endParaRPr lang="ko-KR" altLang="en-US" sz="1050" baseline="-25000">
                                <a:ln>
                                  <a:solidFill>
                                    <a:schemeClr val="accent1">
                                      <a:shade val="50000"/>
                                      <a:alpha val="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4" name="직사각형 103">
                              <a:extLst>
                                <a:ext uri="{FF2B5EF4-FFF2-40B4-BE49-F238E27FC236}">
                                  <a16:creationId xmlns:a16="http://schemas.microsoft.com/office/drawing/2014/main" id="{4F985501-0DA0-5C64-7233-B83B269CC20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806453" y="4558208"/>
                              <a:ext cx="51846" cy="331622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317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wrap="none" lIns="0" tIns="0" rIns="0" bIns="0" rtlCol="0" anchor="ctr"/>
                            <a:lstStyle/>
                            <a:p>
                              <a:pPr algn="ctr"/>
                              <a:endParaRPr lang="ko-KR" altLang="en-US" sz="1050" baseline="-25000">
                                <a:ln>
                                  <a:solidFill>
                                    <a:schemeClr val="accent1">
                                      <a:shade val="50000"/>
                                      <a:alpha val="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5" name="직사각형 104">
                              <a:extLst>
                                <a:ext uri="{FF2B5EF4-FFF2-40B4-BE49-F238E27FC236}">
                                  <a16:creationId xmlns:a16="http://schemas.microsoft.com/office/drawing/2014/main" id="{E8D4442E-0511-D089-82B8-B831328DBB5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942304" y="4558208"/>
                              <a:ext cx="51846" cy="331622"/>
                            </a:xfrm>
                            <a:prstGeom prst="rect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317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wrap="none" lIns="0" tIns="0" rIns="0" bIns="0" rtlCol="0" anchor="ctr"/>
                            <a:lstStyle/>
                            <a:p>
                              <a:pPr algn="ctr"/>
                              <a:endParaRPr lang="ko-KR" altLang="en-US" sz="1050" baseline="-25000">
                                <a:ln>
                                  <a:solidFill>
                                    <a:schemeClr val="accent1">
                                      <a:shade val="50000"/>
                                      <a:alpha val="0"/>
                                    </a:schemeClr>
                                  </a:solidFill>
                                </a:ln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  <p:grpSp>
              <p:nvGrpSpPr>
                <p:cNvPr id="106" name="그룹 105">
                  <a:extLst>
                    <a:ext uri="{FF2B5EF4-FFF2-40B4-BE49-F238E27FC236}">
                      <a16:creationId xmlns:a16="http://schemas.microsoft.com/office/drawing/2014/main" id="{A894C7F5-E3D3-4A2C-8AFD-F31C0150F431}"/>
                    </a:ext>
                  </a:extLst>
                </p:cNvPr>
                <p:cNvGrpSpPr/>
                <p:nvPr/>
              </p:nvGrpSpPr>
              <p:grpSpPr>
                <a:xfrm>
                  <a:off x="6755212" y="2761033"/>
                  <a:ext cx="1060602" cy="427414"/>
                  <a:chOff x="1172847" y="3543300"/>
                  <a:chExt cx="2399028" cy="966788"/>
                </a:xfrm>
              </p:grpSpPr>
              <p:sp>
                <p:nvSpPr>
                  <p:cNvPr id="107" name="자유형: 도형 106">
                    <a:extLst>
                      <a:ext uri="{FF2B5EF4-FFF2-40B4-BE49-F238E27FC236}">
                        <a16:creationId xmlns:a16="http://schemas.microsoft.com/office/drawing/2014/main" id="{3916187D-0B25-5B73-20D3-CFD1307B13BC}"/>
                      </a:ext>
                    </a:extLst>
                  </p:cNvPr>
                  <p:cNvSpPr/>
                  <p:nvPr/>
                </p:nvSpPr>
                <p:spPr>
                  <a:xfrm>
                    <a:off x="1172847" y="3543300"/>
                    <a:ext cx="2399028" cy="966788"/>
                  </a:xfrm>
                  <a:custGeom>
                    <a:avLst/>
                    <a:gdLst>
                      <a:gd name="connsiteX0" fmla="*/ 255854 w 2399028"/>
                      <a:gd name="connsiteY0" fmla="*/ 0 h 966788"/>
                      <a:gd name="connsiteX1" fmla="*/ 2143174 w 2399028"/>
                      <a:gd name="connsiteY1" fmla="*/ 0 h 966788"/>
                      <a:gd name="connsiteX2" fmla="*/ 2399028 w 2399028"/>
                      <a:gd name="connsiteY2" fmla="*/ 535820 h 966788"/>
                      <a:gd name="connsiteX3" fmla="*/ 2399028 w 2399028"/>
                      <a:gd name="connsiteY3" fmla="*/ 966788 h 966788"/>
                      <a:gd name="connsiteX4" fmla="*/ 0 w 2399028"/>
                      <a:gd name="connsiteY4" fmla="*/ 966788 h 966788"/>
                      <a:gd name="connsiteX5" fmla="*/ 0 w 2399028"/>
                      <a:gd name="connsiteY5" fmla="*/ 535820 h 966788"/>
                      <a:gd name="connsiteX0" fmla="*/ 255854 w 2399028"/>
                      <a:gd name="connsiteY0" fmla="*/ 0 h 966788"/>
                      <a:gd name="connsiteX1" fmla="*/ 2143174 w 2399028"/>
                      <a:gd name="connsiteY1" fmla="*/ 0 h 966788"/>
                      <a:gd name="connsiteX2" fmla="*/ 2399028 w 2399028"/>
                      <a:gd name="connsiteY2" fmla="*/ 535820 h 966788"/>
                      <a:gd name="connsiteX3" fmla="*/ 2399028 w 2399028"/>
                      <a:gd name="connsiteY3" fmla="*/ 966788 h 966788"/>
                      <a:gd name="connsiteX4" fmla="*/ 0 w 2399028"/>
                      <a:gd name="connsiteY4" fmla="*/ 966788 h 966788"/>
                      <a:gd name="connsiteX5" fmla="*/ 0 w 2399028"/>
                      <a:gd name="connsiteY5" fmla="*/ 563189 h 966788"/>
                      <a:gd name="connsiteX6" fmla="*/ 255854 w 2399028"/>
                      <a:gd name="connsiteY6" fmla="*/ 0 h 966788"/>
                      <a:gd name="connsiteX0" fmla="*/ 255854 w 2399028"/>
                      <a:gd name="connsiteY0" fmla="*/ 0 h 966788"/>
                      <a:gd name="connsiteX1" fmla="*/ 2143174 w 2399028"/>
                      <a:gd name="connsiteY1" fmla="*/ 0 h 966788"/>
                      <a:gd name="connsiteX2" fmla="*/ 2399028 w 2399028"/>
                      <a:gd name="connsiteY2" fmla="*/ 535820 h 966788"/>
                      <a:gd name="connsiteX3" fmla="*/ 2399028 w 2399028"/>
                      <a:gd name="connsiteY3" fmla="*/ 966788 h 966788"/>
                      <a:gd name="connsiteX4" fmla="*/ 0 w 2399028"/>
                      <a:gd name="connsiteY4" fmla="*/ 966788 h 966788"/>
                      <a:gd name="connsiteX5" fmla="*/ 0 w 2399028"/>
                      <a:gd name="connsiteY5" fmla="*/ 563189 h 966788"/>
                      <a:gd name="connsiteX6" fmla="*/ 255854 w 2399028"/>
                      <a:gd name="connsiteY6" fmla="*/ 0 h 966788"/>
                      <a:gd name="connsiteX0" fmla="*/ 255854 w 2399028"/>
                      <a:gd name="connsiteY0" fmla="*/ 0 h 966788"/>
                      <a:gd name="connsiteX1" fmla="*/ 2143174 w 2399028"/>
                      <a:gd name="connsiteY1" fmla="*/ 0 h 966788"/>
                      <a:gd name="connsiteX2" fmla="*/ 2399028 w 2399028"/>
                      <a:gd name="connsiteY2" fmla="*/ 551784 h 966788"/>
                      <a:gd name="connsiteX3" fmla="*/ 2399028 w 2399028"/>
                      <a:gd name="connsiteY3" fmla="*/ 966788 h 966788"/>
                      <a:gd name="connsiteX4" fmla="*/ 0 w 2399028"/>
                      <a:gd name="connsiteY4" fmla="*/ 966788 h 966788"/>
                      <a:gd name="connsiteX5" fmla="*/ 0 w 2399028"/>
                      <a:gd name="connsiteY5" fmla="*/ 563189 h 966788"/>
                      <a:gd name="connsiteX6" fmla="*/ 255854 w 2399028"/>
                      <a:gd name="connsiteY6" fmla="*/ 0 h 966788"/>
                      <a:gd name="connsiteX0" fmla="*/ 255854 w 2399028"/>
                      <a:gd name="connsiteY0" fmla="*/ 0 h 966788"/>
                      <a:gd name="connsiteX1" fmla="*/ 2143174 w 2399028"/>
                      <a:gd name="connsiteY1" fmla="*/ 0 h 966788"/>
                      <a:gd name="connsiteX2" fmla="*/ 2399028 w 2399028"/>
                      <a:gd name="connsiteY2" fmla="*/ 563189 h 966788"/>
                      <a:gd name="connsiteX3" fmla="*/ 2399028 w 2399028"/>
                      <a:gd name="connsiteY3" fmla="*/ 966788 h 966788"/>
                      <a:gd name="connsiteX4" fmla="*/ 0 w 2399028"/>
                      <a:gd name="connsiteY4" fmla="*/ 966788 h 966788"/>
                      <a:gd name="connsiteX5" fmla="*/ 0 w 2399028"/>
                      <a:gd name="connsiteY5" fmla="*/ 563189 h 966788"/>
                      <a:gd name="connsiteX6" fmla="*/ 255854 w 2399028"/>
                      <a:gd name="connsiteY6" fmla="*/ 0 h 966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99028" h="966788">
                        <a:moveTo>
                          <a:pt x="255854" y="0"/>
                        </a:moveTo>
                        <a:lnTo>
                          <a:pt x="2143174" y="0"/>
                        </a:lnTo>
                        <a:lnTo>
                          <a:pt x="2399028" y="563189"/>
                        </a:lnTo>
                        <a:lnTo>
                          <a:pt x="2399028" y="966788"/>
                        </a:lnTo>
                        <a:lnTo>
                          <a:pt x="0" y="966788"/>
                        </a:lnTo>
                        <a:lnTo>
                          <a:pt x="0" y="563189"/>
                        </a:lnTo>
                        <a:cubicBezTo>
                          <a:pt x="85285" y="384582"/>
                          <a:pt x="170569" y="178607"/>
                          <a:pt x="25585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19050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endParaRPr lang="ko-KR" altLang="en-US" sz="11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08" name="그룹 107">
                    <a:extLst>
                      <a:ext uri="{FF2B5EF4-FFF2-40B4-BE49-F238E27FC236}">
                        <a16:creationId xmlns:a16="http://schemas.microsoft.com/office/drawing/2014/main" id="{B4D2121A-0671-A1FD-6C75-347512CD994F}"/>
                      </a:ext>
                    </a:extLst>
                  </p:cNvPr>
                  <p:cNvGrpSpPr/>
                  <p:nvPr/>
                </p:nvGrpSpPr>
                <p:grpSpPr>
                  <a:xfrm>
                    <a:off x="1218978" y="3590154"/>
                    <a:ext cx="2306766" cy="875108"/>
                    <a:chOff x="1031018" y="3493634"/>
                    <a:chExt cx="2306766" cy="875108"/>
                  </a:xfrm>
                </p:grpSpPr>
                <p:sp>
                  <p:nvSpPr>
                    <p:cNvPr id="109" name="사다리꼴 108">
                      <a:extLst>
                        <a:ext uri="{FF2B5EF4-FFF2-40B4-BE49-F238E27FC236}">
                          <a16:creationId xmlns:a16="http://schemas.microsoft.com/office/drawing/2014/main" id="{0DA5BFE7-8BF0-DB3F-BABD-56C2A905C0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1018" y="3493634"/>
                      <a:ext cx="2306766" cy="533792"/>
                    </a:xfrm>
                    <a:prstGeom prst="trapezoid">
                      <a:avLst>
                        <a:gd name="adj" fmla="val 47750"/>
                      </a:avLst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19050">
                      <a:noFill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endParaRPr lang="ko-KR" altLang="en-US" sz="110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10" name="그룹 109">
                      <a:extLst>
                        <a:ext uri="{FF2B5EF4-FFF2-40B4-BE49-F238E27FC236}">
                          <a16:creationId xmlns:a16="http://schemas.microsoft.com/office/drawing/2014/main" id="{68032073-CA80-BBC2-23F5-3E6965E857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1018" y="4027426"/>
                      <a:ext cx="2306766" cy="341316"/>
                      <a:chOff x="1132305" y="4425950"/>
                      <a:chExt cx="4028974" cy="596138"/>
                    </a:xfrm>
                  </p:grpSpPr>
                  <p:sp>
                    <p:nvSpPr>
                      <p:cNvPr id="111" name="직사각형 110">
                        <a:extLst>
                          <a:ext uri="{FF2B5EF4-FFF2-40B4-BE49-F238E27FC236}">
                            <a16:creationId xmlns:a16="http://schemas.microsoft.com/office/drawing/2014/main" id="{54C438C8-D04B-C5BA-0D1A-F5BA354793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2305" y="4425950"/>
                        <a:ext cx="4028974" cy="596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noFill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lIns="0" tIns="0" rIns="0" bIns="0" rtlCol="0" anchor="ctr">
                        <a:noAutofit/>
                      </a:bodyPr>
                      <a:lstStyle/>
                      <a:p>
                        <a:pPr algn="ctr"/>
                        <a:endParaRPr lang="ko-KR" altLang="en-US" sz="1100" baseline="-2500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grpSp>
                    <p:nvGrpSpPr>
                      <p:cNvPr id="112" name="그룹 111">
                        <a:extLst>
                          <a:ext uri="{FF2B5EF4-FFF2-40B4-BE49-F238E27FC236}">
                            <a16:creationId xmlns:a16="http://schemas.microsoft.com/office/drawing/2014/main" id="{6D5486D2-5665-EEAC-851D-9136A379A3C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83247" y="4558208"/>
                        <a:ext cx="3727090" cy="331622"/>
                        <a:chOff x="1267428" y="4558208"/>
                        <a:chExt cx="3727090" cy="331622"/>
                      </a:xfrm>
                    </p:grpSpPr>
                    <p:sp>
                      <p:nvSpPr>
                        <p:cNvPr id="113" name="직사각형 112">
                          <a:extLst>
                            <a:ext uri="{FF2B5EF4-FFF2-40B4-BE49-F238E27FC236}">
                              <a16:creationId xmlns:a16="http://schemas.microsoft.com/office/drawing/2014/main" id="{BD405AD6-8707-1A7B-8ACC-B55F208F69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67428" y="4558208"/>
                          <a:ext cx="1548797" cy="331622"/>
                        </a:xfrm>
                        <a:prstGeom prst="rect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3175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none" lIns="0" tIns="0" rIns="0" bIns="0" rtlCol="0" anchor="ctr"/>
                        <a:lstStyle/>
                        <a:p>
                          <a:pPr algn="ctr"/>
                          <a:endParaRPr lang="ko-KR" altLang="en-US" sz="1050" baseline="-25000">
                            <a:ln>
                              <a:solidFill>
                                <a:schemeClr val="accent1">
                                  <a:shade val="50000"/>
                                  <a:alpha val="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4" name="타원 113">
                          <a:extLst>
                            <a:ext uri="{FF2B5EF4-FFF2-40B4-BE49-F238E27FC236}">
                              <a16:creationId xmlns:a16="http://schemas.microsoft.com/office/drawing/2014/main" id="{CB2689D9-AD51-9822-49EE-B47B3828AC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46763" y="4558208"/>
                          <a:ext cx="331474" cy="331622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3175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none" lIns="0" tIns="0" rIns="0" bIns="0" rtlCol="0" anchor="ctr"/>
                        <a:lstStyle/>
                        <a:p>
                          <a:pPr algn="ctr"/>
                          <a:endParaRPr lang="ko-KR" altLang="en-US" sz="1050" baseline="-25000">
                            <a:ln>
                              <a:solidFill>
                                <a:schemeClr val="accent1">
                                  <a:shade val="50000"/>
                                  <a:alpha val="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15" name="타원 114">
                          <a:extLst>
                            <a:ext uri="{FF2B5EF4-FFF2-40B4-BE49-F238E27FC236}">
                              <a16:creationId xmlns:a16="http://schemas.microsoft.com/office/drawing/2014/main" id="{1B857588-8507-CC28-BFFA-01D09CFF1E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10914" y="4558208"/>
                          <a:ext cx="83604" cy="83641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3175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none" lIns="0" tIns="0" rIns="0" bIns="0" rtlCol="0" anchor="ctr"/>
                        <a:lstStyle/>
                        <a:p>
                          <a:pPr algn="ctr"/>
                          <a:endParaRPr lang="ko-KR" altLang="en-US" sz="1050" baseline="-25000">
                            <a:ln>
                              <a:solidFill>
                                <a:schemeClr val="accent1">
                                  <a:shade val="50000"/>
                                  <a:alpha val="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16" name="그룹 115">
                          <a:extLst>
                            <a:ext uri="{FF2B5EF4-FFF2-40B4-BE49-F238E27FC236}">
                              <a16:creationId xmlns:a16="http://schemas.microsoft.com/office/drawing/2014/main" id="{FD6091F3-C2A0-3625-A06C-74A95161213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408775" y="4558208"/>
                          <a:ext cx="1431925" cy="331622"/>
                          <a:chOff x="2855489" y="4558208"/>
                          <a:chExt cx="1138661" cy="331622"/>
                        </a:xfrm>
                      </p:grpSpPr>
                      <p:sp>
                        <p:nvSpPr>
                          <p:cNvPr id="117" name="직사각형 116">
                            <a:extLst>
                              <a:ext uri="{FF2B5EF4-FFF2-40B4-BE49-F238E27FC236}">
                                <a16:creationId xmlns:a16="http://schemas.microsoft.com/office/drawing/2014/main" id="{06560D70-0E53-832F-D24C-F1BD4FED4C3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855489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8" name="직사각형 117">
                            <a:extLst>
                              <a:ext uri="{FF2B5EF4-FFF2-40B4-BE49-F238E27FC236}">
                                <a16:creationId xmlns:a16="http://schemas.microsoft.com/office/drawing/2014/main" id="{2314D996-6002-0535-AD37-C47BD23C3A7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991341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9" name="직사각형 118">
                            <a:extLst>
                              <a:ext uri="{FF2B5EF4-FFF2-40B4-BE49-F238E27FC236}">
                                <a16:creationId xmlns:a16="http://schemas.microsoft.com/office/drawing/2014/main" id="{7FEBF65C-6188-D918-5A77-6C25C41B430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127193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0" name="직사각형 119">
                            <a:extLst>
                              <a:ext uri="{FF2B5EF4-FFF2-40B4-BE49-F238E27FC236}">
                                <a16:creationId xmlns:a16="http://schemas.microsoft.com/office/drawing/2014/main" id="{03A175B1-D5FB-B97C-34E7-44E08757570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263045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1" name="직사각형 120">
                            <a:extLst>
                              <a:ext uri="{FF2B5EF4-FFF2-40B4-BE49-F238E27FC236}">
                                <a16:creationId xmlns:a16="http://schemas.microsoft.com/office/drawing/2014/main" id="{82870298-674A-236B-1751-A5F28B5936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398897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2" name="직사각형 121">
                            <a:extLst>
                              <a:ext uri="{FF2B5EF4-FFF2-40B4-BE49-F238E27FC236}">
                                <a16:creationId xmlns:a16="http://schemas.microsoft.com/office/drawing/2014/main" id="{5412EC3D-F3F2-878E-42A3-B1FB58DB001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534749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3" name="직사각형 122">
                            <a:extLst>
                              <a:ext uri="{FF2B5EF4-FFF2-40B4-BE49-F238E27FC236}">
                                <a16:creationId xmlns:a16="http://schemas.microsoft.com/office/drawing/2014/main" id="{F809FD3A-4103-DDFD-78E4-95F21F9551A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670601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4" name="직사각형 123">
                            <a:extLst>
                              <a:ext uri="{FF2B5EF4-FFF2-40B4-BE49-F238E27FC236}">
                                <a16:creationId xmlns:a16="http://schemas.microsoft.com/office/drawing/2014/main" id="{44491330-B5E0-F9DA-CB0E-3BC44100F14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806453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5" name="직사각형 124">
                            <a:extLst>
                              <a:ext uri="{FF2B5EF4-FFF2-40B4-BE49-F238E27FC236}">
                                <a16:creationId xmlns:a16="http://schemas.microsoft.com/office/drawing/2014/main" id="{0ACC3C15-385C-1182-EA01-3C647DB8630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42304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126" name="그룹 125">
                  <a:extLst>
                    <a:ext uri="{FF2B5EF4-FFF2-40B4-BE49-F238E27FC236}">
                      <a16:creationId xmlns:a16="http://schemas.microsoft.com/office/drawing/2014/main" id="{E2529D61-CBA0-826D-FE00-3AB83FEB6187}"/>
                    </a:ext>
                  </a:extLst>
                </p:cNvPr>
                <p:cNvGrpSpPr/>
                <p:nvPr/>
              </p:nvGrpSpPr>
              <p:grpSpPr>
                <a:xfrm>
                  <a:off x="8045091" y="2761033"/>
                  <a:ext cx="1060602" cy="427414"/>
                  <a:chOff x="1172847" y="3543300"/>
                  <a:chExt cx="2399028" cy="966788"/>
                </a:xfrm>
              </p:grpSpPr>
              <p:sp>
                <p:nvSpPr>
                  <p:cNvPr id="127" name="자유형: 도형 126">
                    <a:extLst>
                      <a:ext uri="{FF2B5EF4-FFF2-40B4-BE49-F238E27FC236}">
                        <a16:creationId xmlns:a16="http://schemas.microsoft.com/office/drawing/2014/main" id="{036D7309-7F12-8B9E-7D1C-8B4B01EAA7E3}"/>
                      </a:ext>
                    </a:extLst>
                  </p:cNvPr>
                  <p:cNvSpPr/>
                  <p:nvPr/>
                </p:nvSpPr>
                <p:spPr>
                  <a:xfrm>
                    <a:off x="1172847" y="3543300"/>
                    <a:ext cx="2399028" cy="966788"/>
                  </a:xfrm>
                  <a:custGeom>
                    <a:avLst/>
                    <a:gdLst>
                      <a:gd name="connsiteX0" fmla="*/ 255854 w 2399028"/>
                      <a:gd name="connsiteY0" fmla="*/ 0 h 966788"/>
                      <a:gd name="connsiteX1" fmla="*/ 2143174 w 2399028"/>
                      <a:gd name="connsiteY1" fmla="*/ 0 h 966788"/>
                      <a:gd name="connsiteX2" fmla="*/ 2399028 w 2399028"/>
                      <a:gd name="connsiteY2" fmla="*/ 535820 h 966788"/>
                      <a:gd name="connsiteX3" fmla="*/ 2399028 w 2399028"/>
                      <a:gd name="connsiteY3" fmla="*/ 966788 h 966788"/>
                      <a:gd name="connsiteX4" fmla="*/ 0 w 2399028"/>
                      <a:gd name="connsiteY4" fmla="*/ 966788 h 966788"/>
                      <a:gd name="connsiteX5" fmla="*/ 0 w 2399028"/>
                      <a:gd name="connsiteY5" fmla="*/ 535820 h 966788"/>
                      <a:gd name="connsiteX0" fmla="*/ 255854 w 2399028"/>
                      <a:gd name="connsiteY0" fmla="*/ 0 h 966788"/>
                      <a:gd name="connsiteX1" fmla="*/ 2143174 w 2399028"/>
                      <a:gd name="connsiteY1" fmla="*/ 0 h 966788"/>
                      <a:gd name="connsiteX2" fmla="*/ 2399028 w 2399028"/>
                      <a:gd name="connsiteY2" fmla="*/ 535820 h 966788"/>
                      <a:gd name="connsiteX3" fmla="*/ 2399028 w 2399028"/>
                      <a:gd name="connsiteY3" fmla="*/ 966788 h 966788"/>
                      <a:gd name="connsiteX4" fmla="*/ 0 w 2399028"/>
                      <a:gd name="connsiteY4" fmla="*/ 966788 h 966788"/>
                      <a:gd name="connsiteX5" fmla="*/ 0 w 2399028"/>
                      <a:gd name="connsiteY5" fmla="*/ 563189 h 966788"/>
                      <a:gd name="connsiteX6" fmla="*/ 255854 w 2399028"/>
                      <a:gd name="connsiteY6" fmla="*/ 0 h 966788"/>
                      <a:gd name="connsiteX0" fmla="*/ 255854 w 2399028"/>
                      <a:gd name="connsiteY0" fmla="*/ 0 h 966788"/>
                      <a:gd name="connsiteX1" fmla="*/ 2143174 w 2399028"/>
                      <a:gd name="connsiteY1" fmla="*/ 0 h 966788"/>
                      <a:gd name="connsiteX2" fmla="*/ 2399028 w 2399028"/>
                      <a:gd name="connsiteY2" fmla="*/ 535820 h 966788"/>
                      <a:gd name="connsiteX3" fmla="*/ 2399028 w 2399028"/>
                      <a:gd name="connsiteY3" fmla="*/ 966788 h 966788"/>
                      <a:gd name="connsiteX4" fmla="*/ 0 w 2399028"/>
                      <a:gd name="connsiteY4" fmla="*/ 966788 h 966788"/>
                      <a:gd name="connsiteX5" fmla="*/ 0 w 2399028"/>
                      <a:gd name="connsiteY5" fmla="*/ 563189 h 966788"/>
                      <a:gd name="connsiteX6" fmla="*/ 255854 w 2399028"/>
                      <a:gd name="connsiteY6" fmla="*/ 0 h 966788"/>
                      <a:gd name="connsiteX0" fmla="*/ 255854 w 2399028"/>
                      <a:gd name="connsiteY0" fmla="*/ 0 h 966788"/>
                      <a:gd name="connsiteX1" fmla="*/ 2143174 w 2399028"/>
                      <a:gd name="connsiteY1" fmla="*/ 0 h 966788"/>
                      <a:gd name="connsiteX2" fmla="*/ 2399028 w 2399028"/>
                      <a:gd name="connsiteY2" fmla="*/ 551784 h 966788"/>
                      <a:gd name="connsiteX3" fmla="*/ 2399028 w 2399028"/>
                      <a:gd name="connsiteY3" fmla="*/ 966788 h 966788"/>
                      <a:gd name="connsiteX4" fmla="*/ 0 w 2399028"/>
                      <a:gd name="connsiteY4" fmla="*/ 966788 h 966788"/>
                      <a:gd name="connsiteX5" fmla="*/ 0 w 2399028"/>
                      <a:gd name="connsiteY5" fmla="*/ 563189 h 966788"/>
                      <a:gd name="connsiteX6" fmla="*/ 255854 w 2399028"/>
                      <a:gd name="connsiteY6" fmla="*/ 0 h 966788"/>
                      <a:gd name="connsiteX0" fmla="*/ 255854 w 2399028"/>
                      <a:gd name="connsiteY0" fmla="*/ 0 h 966788"/>
                      <a:gd name="connsiteX1" fmla="*/ 2143174 w 2399028"/>
                      <a:gd name="connsiteY1" fmla="*/ 0 h 966788"/>
                      <a:gd name="connsiteX2" fmla="*/ 2399028 w 2399028"/>
                      <a:gd name="connsiteY2" fmla="*/ 563189 h 966788"/>
                      <a:gd name="connsiteX3" fmla="*/ 2399028 w 2399028"/>
                      <a:gd name="connsiteY3" fmla="*/ 966788 h 966788"/>
                      <a:gd name="connsiteX4" fmla="*/ 0 w 2399028"/>
                      <a:gd name="connsiteY4" fmla="*/ 966788 h 966788"/>
                      <a:gd name="connsiteX5" fmla="*/ 0 w 2399028"/>
                      <a:gd name="connsiteY5" fmla="*/ 563189 h 966788"/>
                      <a:gd name="connsiteX6" fmla="*/ 255854 w 2399028"/>
                      <a:gd name="connsiteY6" fmla="*/ 0 h 966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99028" h="966788">
                        <a:moveTo>
                          <a:pt x="255854" y="0"/>
                        </a:moveTo>
                        <a:lnTo>
                          <a:pt x="2143174" y="0"/>
                        </a:lnTo>
                        <a:lnTo>
                          <a:pt x="2399028" y="563189"/>
                        </a:lnTo>
                        <a:lnTo>
                          <a:pt x="2399028" y="966788"/>
                        </a:lnTo>
                        <a:lnTo>
                          <a:pt x="0" y="966788"/>
                        </a:lnTo>
                        <a:lnTo>
                          <a:pt x="0" y="563189"/>
                        </a:lnTo>
                        <a:cubicBezTo>
                          <a:pt x="85285" y="384582"/>
                          <a:pt x="170569" y="178607"/>
                          <a:pt x="25585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19050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endParaRPr lang="ko-KR" altLang="en-US" sz="11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28" name="그룹 127">
                    <a:extLst>
                      <a:ext uri="{FF2B5EF4-FFF2-40B4-BE49-F238E27FC236}">
                        <a16:creationId xmlns:a16="http://schemas.microsoft.com/office/drawing/2014/main" id="{76BE45E7-AD56-C009-7256-F2FA05AB5241}"/>
                      </a:ext>
                    </a:extLst>
                  </p:cNvPr>
                  <p:cNvGrpSpPr/>
                  <p:nvPr/>
                </p:nvGrpSpPr>
                <p:grpSpPr>
                  <a:xfrm>
                    <a:off x="1218978" y="3590154"/>
                    <a:ext cx="2306766" cy="875108"/>
                    <a:chOff x="1031018" y="3493634"/>
                    <a:chExt cx="2306766" cy="875108"/>
                  </a:xfrm>
                </p:grpSpPr>
                <p:sp>
                  <p:nvSpPr>
                    <p:cNvPr id="129" name="사다리꼴 128">
                      <a:extLst>
                        <a:ext uri="{FF2B5EF4-FFF2-40B4-BE49-F238E27FC236}">
                          <a16:creationId xmlns:a16="http://schemas.microsoft.com/office/drawing/2014/main" id="{45E04FF4-4926-B0E2-8635-7C1C115579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1018" y="3493634"/>
                      <a:ext cx="2306766" cy="533792"/>
                    </a:xfrm>
                    <a:prstGeom prst="trapezoid">
                      <a:avLst>
                        <a:gd name="adj" fmla="val 47750"/>
                      </a:avLst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19050">
                      <a:noFill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endParaRPr lang="ko-KR" altLang="en-US" sz="110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30" name="그룹 129">
                      <a:extLst>
                        <a:ext uri="{FF2B5EF4-FFF2-40B4-BE49-F238E27FC236}">
                          <a16:creationId xmlns:a16="http://schemas.microsoft.com/office/drawing/2014/main" id="{C3953428-FD95-CFDF-1513-8095BFC2DF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1018" y="4027426"/>
                      <a:ext cx="2306766" cy="341316"/>
                      <a:chOff x="1132305" y="4425950"/>
                      <a:chExt cx="4028974" cy="596138"/>
                    </a:xfrm>
                  </p:grpSpPr>
                  <p:sp>
                    <p:nvSpPr>
                      <p:cNvPr id="131" name="직사각형 130">
                        <a:extLst>
                          <a:ext uri="{FF2B5EF4-FFF2-40B4-BE49-F238E27FC236}">
                            <a16:creationId xmlns:a16="http://schemas.microsoft.com/office/drawing/2014/main" id="{44C2BBE3-3983-7BBB-6F8B-C1803BC4B0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2305" y="4425950"/>
                        <a:ext cx="4028974" cy="596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noFill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lIns="0" tIns="0" rIns="0" bIns="0" rtlCol="0" anchor="ctr">
                        <a:noAutofit/>
                      </a:bodyPr>
                      <a:lstStyle/>
                      <a:p>
                        <a:pPr algn="ctr"/>
                        <a:endParaRPr lang="ko-KR" altLang="en-US" sz="1100" baseline="-2500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grpSp>
                    <p:nvGrpSpPr>
                      <p:cNvPr id="132" name="그룹 131">
                        <a:extLst>
                          <a:ext uri="{FF2B5EF4-FFF2-40B4-BE49-F238E27FC236}">
                            <a16:creationId xmlns:a16="http://schemas.microsoft.com/office/drawing/2014/main" id="{D7330C0F-BD4E-3C4D-9EEE-99F648C4149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83247" y="4558208"/>
                        <a:ext cx="3727090" cy="331622"/>
                        <a:chOff x="1267428" y="4558208"/>
                        <a:chExt cx="3727090" cy="331622"/>
                      </a:xfrm>
                    </p:grpSpPr>
                    <p:sp>
                      <p:nvSpPr>
                        <p:cNvPr id="133" name="직사각형 132">
                          <a:extLst>
                            <a:ext uri="{FF2B5EF4-FFF2-40B4-BE49-F238E27FC236}">
                              <a16:creationId xmlns:a16="http://schemas.microsoft.com/office/drawing/2014/main" id="{9F2F4BE4-6903-1275-71AA-BB9386F190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67428" y="4558208"/>
                          <a:ext cx="1548797" cy="331622"/>
                        </a:xfrm>
                        <a:prstGeom prst="rect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3175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none" lIns="0" tIns="0" rIns="0" bIns="0" rtlCol="0" anchor="ctr"/>
                        <a:lstStyle/>
                        <a:p>
                          <a:pPr algn="ctr"/>
                          <a:endParaRPr lang="ko-KR" altLang="en-US" sz="1050" baseline="-25000">
                            <a:ln>
                              <a:solidFill>
                                <a:schemeClr val="accent1">
                                  <a:shade val="50000"/>
                                  <a:alpha val="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4" name="타원 133">
                          <a:extLst>
                            <a:ext uri="{FF2B5EF4-FFF2-40B4-BE49-F238E27FC236}">
                              <a16:creationId xmlns:a16="http://schemas.microsoft.com/office/drawing/2014/main" id="{42EE7030-6381-2E8A-CBAF-6134675D27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46763" y="4558208"/>
                          <a:ext cx="331474" cy="331622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3175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none" lIns="0" tIns="0" rIns="0" bIns="0" rtlCol="0" anchor="ctr"/>
                        <a:lstStyle/>
                        <a:p>
                          <a:pPr algn="ctr"/>
                          <a:endParaRPr lang="ko-KR" altLang="en-US" sz="1050" baseline="-25000">
                            <a:ln>
                              <a:solidFill>
                                <a:schemeClr val="accent1">
                                  <a:shade val="50000"/>
                                  <a:alpha val="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35" name="타원 134">
                          <a:extLst>
                            <a:ext uri="{FF2B5EF4-FFF2-40B4-BE49-F238E27FC236}">
                              <a16:creationId xmlns:a16="http://schemas.microsoft.com/office/drawing/2014/main" id="{FE20896A-7D57-A7A2-0D63-688BD961A9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10914" y="4558208"/>
                          <a:ext cx="83604" cy="83641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3175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none" lIns="0" tIns="0" rIns="0" bIns="0" rtlCol="0" anchor="ctr"/>
                        <a:lstStyle/>
                        <a:p>
                          <a:pPr algn="ctr"/>
                          <a:endParaRPr lang="ko-KR" altLang="en-US" sz="1050" baseline="-25000">
                            <a:ln>
                              <a:solidFill>
                                <a:schemeClr val="accent1">
                                  <a:shade val="50000"/>
                                  <a:alpha val="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36" name="그룹 135">
                          <a:extLst>
                            <a:ext uri="{FF2B5EF4-FFF2-40B4-BE49-F238E27FC236}">
                              <a16:creationId xmlns:a16="http://schemas.microsoft.com/office/drawing/2014/main" id="{03FCB99A-CAFB-8820-21A3-1D251F587B0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408775" y="4558208"/>
                          <a:ext cx="1431925" cy="331622"/>
                          <a:chOff x="2855489" y="4558208"/>
                          <a:chExt cx="1138661" cy="331622"/>
                        </a:xfrm>
                      </p:grpSpPr>
                      <p:sp>
                        <p:nvSpPr>
                          <p:cNvPr id="137" name="직사각형 136">
                            <a:extLst>
                              <a:ext uri="{FF2B5EF4-FFF2-40B4-BE49-F238E27FC236}">
                                <a16:creationId xmlns:a16="http://schemas.microsoft.com/office/drawing/2014/main" id="{EC48598D-876A-90B9-7166-7D579260BE2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855489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38" name="직사각형 137">
                            <a:extLst>
                              <a:ext uri="{FF2B5EF4-FFF2-40B4-BE49-F238E27FC236}">
                                <a16:creationId xmlns:a16="http://schemas.microsoft.com/office/drawing/2014/main" id="{EF90F3D4-A364-FE1C-52D5-C62F0BD40D6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991341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39" name="직사각형 138">
                            <a:extLst>
                              <a:ext uri="{FF2B5EF4-FFF2-40B4-BE49-F238E27FC236}">
                                <a16:creationId xmlns:a16="http://schemas.microsoft.com/office/drawing/2014/main" id="{419BBEA5-6F1F-D4AA-300B-7D0EB0DE849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127193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0" name="직사각형 139">
                            <a:extLst>
                              <a:ext uri="{FF2B5EF4-FFF2-40B4-BE49-F238E27FC236}">
                                <a16:creationId xmlns:a16="http://schemas.microsoft.com/office/drawing/2014/main" id="{70E9C790-8CCC-FD3E-3AD5-0B3A1A130A8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263045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1" name="직사각형 140">
                            <a:extLst>
                              <a:ext uri="{FF2B5EF4-FFF2-40B4-BE49-F238E27FC236}">
                                <a16:creationId xmlns:a16="http://schemas.microsoft.com/office/drawing/2014/main" id="{2B016FBB-2C6D-1B6C-60D5-A8DD8685F28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398897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2" name="직사각형 141">
                            <a:extLst>
                              <a:ext uri="{FF2B5EF4-FFF2-40B4-BE49-F238E27FC236}">
                                <a16:creationId xmlns:a16="http://schemas.microsoft.com/office/drawing/2014/main" id="{4CCFCD22-A076-9797-3061-4D8EC8A61B5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534749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3" name="직사각형 142">
                            <a:extLst>
                              <a:ext uri="{FF2B5EF4-FFF2-40B4-BE49-F238E27FC236}">
                                <a16:creationId xmlns:a16="http://schemas.microsoft.com/office/drawing/2014/main" id="{CC9831B1-1CB9-FB23-0DDA-31513212685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670601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4" name="직사각형 143">
                            <a:extLst>
                              <a:ext uri="{FF2B5EF4-FFF2-40B4-BE49-F238E27FC236}">
                                <a16:creationId xmlns:a16="http://schemas.microsoft.com/office/drawing/2014/main" id="{692D9944-AB63-2D1C-6E99-6CF620FC6B8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806453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5" name="직사각형 144">
                            <a:extLst>
                              <a:ext uri="{FF2B5EF4-FFF2-40B4-BE49-F238E27FC236}">
                                <a16:creationId xmlns:a16="http://schemas.microsoft.com/office/drawing/2014/main" id="{77A1C286-F94F-9A69-8064-7C724D1C6B4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42304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146" name="그룹 145">
                  <a:extLst>
                    <a:ext uri="{FF2B5EF4-FFF2-40B4-BE49-F238E27FC236}">
                      <a16:creationId xmlns:a16="http://schemas.microsoft.com/office/drawing/2014/main" id="{55F9F77A-4747-ED2D-2A36-89B7BFF55A5C}"/>
                    </a:ext>
                  </a:extLst>
                </p:cNvPr>
                <p:cNvGrpSpPr/>
                <p:nvPr/>
              </p:nvGrpSpPr>
              <p:grpSpPr>
                <a:xfrm>
                  <a:off x="9824925" y="2761033"/>
                  <a:ext cx="1060602" cy="427414"/>
                  <a:chOff x="1172847" y="3543300"/>
                  <a:chExt cx="2399028" cy="966788"/>
                </a:xfrm>
              </p:grpSpPr>
              <p:sp>
                <p:nvSpPr>
                  <p:cNvPr id="147" name="자유형: 도형 146">
                    <a:extLst>
                      <a:ext uri="{FF2B5EF4-FFF2-40B4-BE49-F238E27FC236}">
                        <a16:creationId xmlns:a16="http://schemas.microsoft.com/office/drawing/2014/main" id="{8E44A4DA-540E-3862-6EAC-AAED7E23570C}"/>
                      </a:ext>
                    </a:extLst>
                  </p:cNvPr>
                  <p:cNvSpPr/>
                  <p:nvPr/>
                </p:nvSpPr>
                <p:spPr>
                  <a:xfrm>
                    <a:off x="1172847" y="3543300"/>
                    <a:ext cx="2399028" cy="966788"/>
                  </a:xfrm>
                  <a:custGeom>
                    <a:avLst/>
                    <a:gdLst>
                      <a:gd name="connsiteX0" fmla="*/ 255854 w 2399028"/>
                      <a:gd name="connsiteY0" fmla="*/ 0 h 966788"/>
                      <a:gd name="connsiteX1" fmla="*/ 2143174 w 2399028"/>
                      <a:gd name="connsiteY1" fmla="*/ 0 h 966788"/>
                      <a:gd name="connsiteX2" fmla="*/ 2399028 w 2399028"/>
                      <a:gd name="connsiteY2" fmla="*/ 535820 h 966788"/>
                      <a:gd name="connsiteX3" fmla="*/ 2399028 w 2399028"/>
                      <a:gd name="connsiteY3" fmla="*/ 966788 h 966788"/>
                      <a:gd name="connsiteX4" fmla="*/ 0 w 2399028"/>
                      <a:gd name="connsiteY4" fmla="*/ 966788 h 966788"/>
                      <a:gd name="connsiteX5" fmla="*/ 0 w 2399028"/>
                      <a:gd name="connsiteY5" fmla="*/ 535820 h 966788"/>
                      <a:gd name="connsiteX0" fmla="*/ 255854 w 2399028"/>
                      <a:gd name="connsiteY0" fmla="*/ 0 h 966788"/>
                      <a:gd name="connsiteX1" fmla="*/ 2143174 w 2399028"/>
                      <a:gd name="connsiteY1" fmla="*/ 0 h 966788"/>
                      <a:gd name="connsiteX2" fmla="*/ 2399028 w 2399028"/>
                      <a:gd name="connsiteY2" fmla="*/ 535820 h 966788"/>
                      <a:gd name="connsiteX3" fmla="*/ 2399028 w 2399028"/>
                      <a:gd name="connsiteY3" fmla="*/ 966788 h 966788"/>
                      <a:gd name="connsiteX4" fmla="*/ 0 w 2399028"/>
                      <a:gd name="connsiteY4" fmla="*/ 966788 h 966788"/>
                      <a:gd name="connsiteX5" fmla="*/ 0 w 2399028"/>
                      <a:gd name="connsiteY5" fmla="*/ 563189 h 966788"/>
                      <a:gd name="connsiteX6" fmla="*/ 255854 w 2399028"/>
                      <a:gd name="connsiteY6" fmla="*/ 0 h 966788"/>
                      <a:gd name="connsiteX0" fmla="*/ 255854 w 2399028"/>
                      <a:gd name="connsiteY0" fmla="*/ 0 h 966788"/>
                      <a:gd name="connsiteX1" fmla="*/ 2143174 w 2399028"/>
                      <a:gd name="connsiteY1" fmla="*/ 0 h 966788"/>
                      <a:gd name="connsiteX2" fmla="*/ 2399028 w 2399028"/>
                      <a:gd name="connsiteY2" fmla="*/ 535820 h 966788"/>
                      <a:gd name="connsiteX3" fmla="*/ 2399028 w 2399028"/>
                      <a:gd name="connsiteY3" fmla="*/ 966788 h 966788"/>
                      <a:gd name="connsiteX4" fmla="*/ 0 w 2399028"/>
                      <a:gd name="connsiteY4" fmla="*/ 966788 h 966788"/>
                      <a:gd name="connsiteX5" fmla="*/ 0 w 2399028"/>
                      <a:gd name="connsiteY5" fmla="*/ 563189 h 966788"/>
                      <a:gd name="connsiteX6" fmla="*/ 255854 w 2399028"/>
                      <a:gd name="connsiteY6" fmla="*/ 0 h 966788"/>
                      <a:gd name="connsiteX0" fmla="*/ 255854 w 2399028"/>
                      <a:gd name="connsiteY0" fmla="*/ 0 h 966788"/>
                      <a:gd name="connsiteX1" fmla="*/ 2143174 w 2399028"/>
                      <a:gd name="connsiteY1" fmla="*/ 0 h 966788"/>
                      <a:gd name="connsiteX2" fmla="*/ 2399028 w 2399028"/>
                      <a:gd name="connsiteY2" fmla="*/ 551784 h 966788"/>
                      <a:gd name="connsiteX3" fmla="*/ 2399028 w 2399028"/>
                      <a:gd name="connsiteY3" fmla="*/ 966788 h 966788"/>
                      <a:gd name="connsiteX4" fmla="*/ 0 w 2399028"/>
                      <a:gd name="connsiteY4" fmla="*/ 966788 h 966788"/>
                      <a:gd name="connsiteX5" fmla="*/ 0 w 2399028"/>
                      <a:gd name="connsiteY5" fmla="*/ 563189 h 966788"/>
                      <a:gd name="connsiteX6" fmla="*/ 255854 w 2399028"/>
                      <a:gd name="connsiteY6" fmla="*/ 0 h 966788"/>
                      <a:gd name="connsiteX0" fmla="*/ 255854 w 2399028"/>
                      <a:gd name="connsiteY0" fmla="*/ 0 h 966788"/>
                      <a:gd name="connsiteX1" fmla="*/ 2143174 w 2399028"/>
                      <a:gd name="connsiteY1" fmla="*/ 0 h 966788"/>
                      <a:gd name="connsiteX2" fmla="*/ 2399028 w 2399028"/>
                      <a:gd name="connsiteY2" fmla="*/ 563189 h 966788"/>
                      <a:gd name="connsiteX3" fmla="*/ 2399028 w 2399028"/>
                      <a:gd name="connsiteY3" fmla="*/ 966788 h 966788"/>
                      <a:gd name="connsiteX4" fmla="*/ 0 w 2399028"/>
                      <a:gd name="connsiteY4" fmla="*/ 966788 h 966788"/>
                      <a:gd name="connsiteX5" fmla="*/ 0 w 2399028"/>
                      <a:gd name="connsiteY5" fmla="*/ 563189 h 966788"/>
                      <a:gd name="connsiteX6" fmla="*/ 255854 w 2399028"/>
                      <a:gd name="connsiteY6" fmla="*/ 0 h 966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99028" h="966788">
                        <a:moveTo>
                          <a:pt x="255854" y="0"/>
                        </a:moveTo>
                        <a:lnTo>
                          <a:pt x="2143174" y="0"/>
                        </a:lnTo>
                        <a:lnTo>
                          <a:pt x="2399028" y="563189"/>
                        </a:lnTo>
                        <a:lnTo>
                          <a:pt x="2399028" y="966788"/>
                        </a:lnTo>
                        <a:lnTo>
                          <a:pt x="0" y="966788"/>
                        </a:lnTo>
                        <a:lnTo>
                          <a:pt x="0" y="563189"/>
                        </a:lnTo>
                        <a:cubicBezTo>
                          <a:pt x="85285" y="384582"/>
                          <a:pt x="170569" y="178607"/>
                          <a:pt x="25585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19050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endParaRPr lang="ko-KR" altLang="en-US" sz="11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48" name="그룹 147">
                    <a:extLst>
                      <a:ext uri="{FF2B5EF4-FFF2-40B4-BE49-F238E27FC236}">
                        <a16:creationId xmlns:a16="http://schemas.microsoft.com/office/drawing/2014/main" id="{F39E0284-D4B6-ADE8-128E-E9026B072B0D}"/>
                      </a:ext>
                    </a:extLst>
                  </p:cNvPr>
                  <p:cNvGrpSpPr/>
                  <p:nvPr/>
                </p:nvGrpSpPr>
                <p:grpSpPr>
                  <a:xfrm>
                    <a:off x="1218978" y="3590154"/>
                    <a:ext cx="2306766" cy="875108"/>
                    <a:chOff x="1031018" y="3493634"/>
                    <a:chExt cx="2306766" cy="875108"/>
                  </a:xfrm>
                </p:grpSpPr>
                <p:sp>
                  <p:nvSpPr>
                    <p:cNvPr id="149" name="사다리꼴 148">
                      <a:extLst>
                        <a:ext uri="{FF2B5EF4-FFF2-40B4-BE49-F238E27FC236}">
                          <a16:creationId xmlns:a16="http://schemas.microsoft.com/office/drawing/2014/main" id="{E8531B78-893A-D090-6AC5-30F14D368A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1018" y="3493634"/>
                      <a:ext cx="2306766" cy="533792"/>
                    </a:xfrm>
                    <a:prstGeom prst="trapezoid">
                      <a:avLst>
                        <a:gd name="adj" fmla="val 47750"/>
                      </a:avLst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19050">
                      <a:noFill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endParaRPr lang="ko-KR" altLang="en-US" sz="110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50" name="그룹 149">
                      <a:extLst>
                        <a:ext uri="{FF2B5EF4-FFF2-40B4-BE49-F238E27FC236}">
                          <a16:creationId xmlns:a16="http://schemas.microsoft.com/office/drawing/2014/main" id="{A2E11D6D-9CA9-296E-A1FA-88BB6C683F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1018" y="4027426"/>
                      <a:ext cx="2306766" cy="341316"/>
                      <a:chOff x="1132305" y="4425950"/>
                      <a:chExt cx="4028974" cy="596138"/>
                    </a:xfrm>
                  </p:grpSpPr>
                  <p:sp>
                    <p:nvSpPr>
                      <p:cNvPr id="151" name="직사각형 150">
                        <a:extLst>
                          <a:ext uri="{FF2B5EF4-FFF2-40B4-BE49-F238E27FC236}">
                            <a16:creationId xmlns:a16="http://schemas.microsoft.com/office/drawing/2014/main" id="{6F783223-1952-A6BB-469F-FE3BA6B414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2305" y="4425950"/>
                        <a:ext cx="4028974" cy="596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noFill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lIns="0" tIns="0" rIns="0" bIns="0" rtlCol="0" anchor="ctr">
                        <a:noAutofit/>
                      </a:bodyPr>
                      <a:lstStyle/>
                      <a:p>
                        <a:pPr algn="ctr"/>
                        <a:endParaRPr lang="ko-KR" altLang="en-US" sz="1100" baseline="-2500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grpSp>
                    <p:nvGrpSpPr>
                      <p:cNvPr id="152" name="그룹 151">
                        <a:extLst>
                          <a:ext uri="{FF2B5EF4-FFF2-40B4-BE49-F238E27FC236}">
                            <a16:creationId xmlns:a16="http://schemas.microsoft.com/office/drawing/2014/main" id="{0166BA46-634D-78CE-A3B6-900CABC19EF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83247" y="4558208"/>
                        <a:ext cx="3727090" cy="331622"/>
                        <a:chOff x="1267428" y="4558208"/>
                        <a:chExt cx="3727090" cy="331622"/>
                      </a:xfrm>
                    </p:grpSpPr>
                    <p:sp>
                      <p:nvSpPr>
                        <p:cNvPr id="153" name="직사각형 152">
                          <a:extLst>
                            <a:ext uri="{FF2B5EF4-FFF2-40B4-BE49-F238E27FC236}">
                              <a16:creationId xmlns:a16="http://schemas.microsoft.com/office/drawing/2014/main" id="{31F5EE2E-921E-C979-0E33-0304A58F2F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67428" y="4558208"/>
                          <a:ext cx="1548797" cy="331622"/>
                        </a:xfrm>
                        <a:prstGeom prst="rect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3175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none" lIns="0" tIns="0" rIns="0" bIns="0" rtlCol="0" anchor="ctr"/>
                        <a:lstStyle/>
                        <a:p>
                          <a:pPr algn="ctr"/>
                          <a:endParaRPr lang="ko-KR" altLang="en-US" sz="1050" baseline="-25000">
                            <a:ln>
                              <a:solidFill>
                                <a:schemeClr val="accent1">
                                  <a:shade val="50000"/>
                                  <a:alpha val="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54" name="타원 153">
                          <a:extLst>
                            <a:ext uri="{FF2B5EF4-FFF2-40B4-BE49-F238E27FC236}">
                              <a16:creationId xmlns:a16="http://schemas.microsoft.com/office/drawing/2014/main" id="{63CD8BB6-4C77-D11F-4C81-4D0B8225C9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46763" y="4558208"/>
                          <a:ext cx="331474" cy="331622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3175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none" lIns="0" tIns="0" rIns="0" bIns="0" rtlCol="0" anchor="ctr"/>
                        <a:lstStyle/>
                        <a:p>
                          <a:pPr algn="ctr"/>
                          <a:endParaRPr lang="ko-KR" altLang="en-US" sz="1050" baseline="-25000">
                            <a:ln>
                              <a:solidFill>
                                <a:schemeClr val="accent1">
                                  <a:shade val="50000"/>
                                  <a:alpha val="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55" name="타원 154">
                          <a:extLst>
                            <a:ext uri="{FF2B5EF4-FFF2-40B4-BE49-F238E27FC236}">
                              <a16:creationId xmlns:a16="http://schemas.microsoft.com/office/drawing/2014/main" id="{8488BC53-DB3D-D0EA-FF2C-CB4F691E21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10914" y="4558208"/>
                          <a:ext cx="83604" cy="83641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3175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none" lIns="0" tIns="0" rIns="0" bIns="0" rtlCol="0" anchor="ctr"/>
                        <a:lstStyle/>
                        <a:p>
                          <a:pPr algn="ctr"/>
                          <a:endParaRPr lang="ko-KR" altLang="en-US" sz="1050" baseline="-25000">
                            <a:ln>
                              <a:solidFill>
                                <a:schemeClr val="accent1">
                                  <a:shade val="50000"/>
                                  <a:alpha val="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56" name="그룹 155">
                          <a:extLst>
                            <a:ext uri="{FF2B5EF4-FFF2-40B4-BE49-F238E27FC236}">
                              <a16:creationId xmlns:a16="http://schemas.microsoft.com/office/drawing/2014/main" id="{319E9960-0A01-C011-6E81-D58926A8ED2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408775" y="4558208"/>
                          <a:ext cx="1431925" cy="331622"/>
                          <a:chOff x="2855489" y="4558208"/>
                          <a:chExt cx="1138661" cy="331622"/>
                        </a:xfrm>
                      </p:grpSpPr>
                      <p:sp>
                        <p:nvSpPr>
                          <p:cNvPr id="157" name="직사각형 156">
                            <a:extLst>
                              <a:ext uri="{FF2B5EF4-FFF2-40B4-BE49-F238E27FC236}">
                                <a16:creationId xmlns:a16="http://schemas.microsoft.com/office/drawing/2014/main" id="{3D94EC1A-A918-93B7-E3FA-FC8C94EEC0D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855489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58" name="직사각형 157">
                            <a:extLst>
                              <a:ext uri="{FF2B5EF4-FFF2-40B4-BE49-F238E27FC236}">
                                <a16:creationId xmlns:a16="http://schemas.microsoft.com/office/drawing/2014/main" id="{9680FA35-851F-A6FF-8A48-04D464F7B5A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991341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59" name="직사각형 158">
                            <a:extLst>
                              <a:ext uri="{FF2B5EF4-FFF2-40B4-BE49-F238E27FC236}">
                                <a16:creationId xmlns:a16="http://schemas.microsoft.com/office/drawing/2014/main" id="{3A059A15-F19A-1F53-3073-5E5F6F00659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127193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0" name="직사각형 159">
                            <a:extLst>
                              <a:ext uri="{FF2B5EF4-FFF2-40B4-BE49-F238E27FC236}">
                                <a16:creationId xmlns:a16="http://schemas.microsoft.com/office/drawing/2014/main" id="{A97796DB-8004-0754-865F-2C92C4C38E7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263045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1" name="직사각형 160">
                            <a:extLst>
                              <a:ext uri="{FF2B5EF4-FFF2-40B4-BE49-F238E27FC236}">
                                <a16:creationId xmlns:a16="http://schemas.microsoft.com/office/drawing/2014/main" id="{9F411C06-5DB0-0541-3E8C-4D5C2DBA464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398897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2" name="직사각형 161">
                            <a:extLst>
                              <a:ext uri="{FF2B5EF4-FFF2-40B4-BE49-F238E27FC236}">
                                <a16:creationId xmlns:a16="http://schemas.microsoft.com/office/drawing/2014/main" id="{12052291-D61C-6444-06F8-743AC49348C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534749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3" name="직사각형 162">
                            <a:extLst>
                              <a:ext uri="{FF2B5EF4-FFF2-40B4-BE49-F238E27FC236}">
                                <a16:creationId xmlns:a16="http://schemas.microsoft.com/office/drawing/2014/main" id="{A35DFA25-35FE-3B19-68CF-DBA13091F16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670601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4" name="직사각형 163">
                            <a:extLst>
                              <a:ext uri="{FF2B5EF4-FFF2-40B4-BE49-F238E27FC236}">
                                <a16:creationId xmlns:a16="http://schemas.microsoft.com/office/drawing/2014/main" id="{0409F296-A3F7-D3D7-863C-C2E5F6AE3EB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806453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5" name="직사각형 164">
                            <a:extLst>
                              <a:ext uri="{FF2B5EF4-FFF2-40B4-BE49-F238E27FC236}">
                                <a16:creationId xmlns:a16="http://schemas.microsoft.com/office/drawing/2014/main" id="{AB0EC133-5BDE-8016-F004-803C3DC66BB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42304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4557D22D-C7E0-635A-4B4D-28A578BC1059}"/>
                    </a:ext>
                  </a:extLst>
                </p:cNvPr>
                <p:cNvSpPr txBox="1"/>
                <p:nvPr/>
              </p:nvSpPr>
              <p:spPr>
                <a:xfrm>
                  <a:off x="9328369" y="2747258"/>
                  <a:ext cx="27388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altLang="ko-KR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</a:rPr>
                    <a:t>…</a:t>
                  </a:r>
                  <a:endParaRPr lang="ko-KR" altLang="en-US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</a:endParaRPr>
                </a:p>
              </p:txBody>
            </p:sp>
            <p:pic>
              <p:nvPicPr>
                <p:cNvPr id="65" name="Picture 2" descr="Ubuntu - 다이아몬드 후원사로 참여해 주셔서 감사합니다! | 우부콘 아시아 2021">
                  <a:extLst>
                    <a:ext uri="{FF2B5EF4-FFF2-40B4-BE49-F238E27FC236}">
                      <a16:creationId xmlns:a16="http://schemas.microsoft.com/office/drawing/2014/main" id="{56A9D42B-1C72-6A2F-94F1-E1E62D50488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3818"/>
                <a:stretch/>
              </p:blipFill>
              <p:spPr bwMode="auto">
                <a:xfrm>
                  <a:off x="3700051" y="2830549"/>
                  <a:ext cx="516272" cy="1201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5" name="Picture 2" descr="Ubuntu - 다이아몬드 후원사로 참여해 주셔서 감사합니다! | 우부콘 아시아 2021">
                  <a:extLst>
                    <a:ext uri="{FF2B5EF4-FFF2-40B4-BE49-F238E27FC236}">
                      <a16:creationId xmlns:a16="http://schemas.microsoft.com/office/drawing/2014/main" id="{827599AC-73CA-5A7F-5DC6-885CEB0447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3818"/>
                <a:stretch/>
              </p:blipFill>
              <p:spPr bwMode="auto">
                <a:xfrm>
                  <a:off x="5009904" y="2830549"/>
                  <a:ext cx="516272" cy="1201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6" name="Picture 2" descr="Ubuntu - 다이아몬드 후원사로 참여해 주셔서 감사합니다! | 우부콘 아시아 2021">
                  <a:extLst>
                    <a:ext uri="{FF2B5EF4-FFF2-40B4-BE49-F238E27FC236}">
                      <a16:creationId xmlns:a16="http://schemas.microsoft.com/office/drawing/2014/main" id="{46B0A569-7006-B5E0-12AB-2CA197C51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3818"/>
                <a:stretch/>
              </p:blipFill>
              <p:spPr bwMode="auto">
                <a:xfrm>
                  <a:off x="7029033" y="2830549"/>
                  <a:ext cx="516272" cy="1201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7" name="Picture 2" descr="Ubuntu - 다이아몬드 후원사로 참여해 주셔서 감사합니다! | 우부콘 아시아 2021">
                  <a:extLst>
                    <a:ext uri="{FF2B5EF4-FFF2-40B4-BE49-F238E27FC236}">
                      <a16:creationId xmlns:a16="http://schemas.microsoft.com/office/drawing/2014/main" id="{2D3D382A-4909-0453-C268-B700DA195F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3818"/>
                <a:stretch/>
              </p:blipFill>
              <p:spPr bwMode="auto">
                <a:xfrm>
                  <a:off x="8318912" y="2830549"/>
                  <a:ext cx="516272" cy="1201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8" name="Picture 2" descr="Ubuntu - 다이아몬드 후원사로 참여해 주셔서 감사합니다! | 우부콘 아시아 2021">
                  <a:extLst>
                    <a:ext uri="{FF2B5EF4-FFF2-40B4-BE49-F238E27FC236}">
                      <a16:creationId xmlns:a16="http://schemas.microsoft.com/office/drawing/2014/main" id="{42D4C29D-AC44-18CD-DB73-B153347B48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3818"/>
                <a:stretch/>
              </p:blipFill>
              <p:spPr bwMode="auto">
                <a:xfrm>
                  <a:off x="10121208" y="2830549"/>
                  <a:ext cx="516272" cy="1201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9" name="사각형: 둥근 모서리 178">
                  <a:extLst>
                    <a:ext uri="{FF2B5EF4-FFF2-40B4-BE49-F238E27FC236}">
                      <a16:creationId xmlns:a16="http://schemas.microsoft.com/office/drawing/2014/main" id="{1024444B-0ABF-7FC1-DC24-95E61BED4E09}"/>
                    </a:ext>
                  </a:extLst>
                </p:cNvPr>
                <p:cNvSpPr/>
                <p:nvPr/>
              </p:nvSpPr>
              <p:spPr>
                <a:xfrm>
                  <a:off x="3539407" y="2488858"/>
                  <a:ext cx="819700" cy="21268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altLang="ko-KR" sz="9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KVM / QEMU</a:t>
                  </a:r>
                </a:p>
              </p:txBody>
            </p:sp>
            <p:sp>
              <p:nvSpPr>
                <p:cNvPr id="180" name="사각형: 둥근 모서리 179">
                  <a:extLst>
                    <a:ext uri="{FF2B5EF4-FFF2-40B4-BE49-F238E27FC236}">
                      <a16:creationId xmlns:a16="http://schemas.microsoft.com/office/drawing/2014/main" id="{8A201F2D-DF9F-7FA7-D28B-E4AC34C9ADB4}"/>
                    </a:ext>
                  </a:extLst>
                </p:cNvPr>
                <p:cNvSpPr/>
                <p:nvPr/>
              </p:nvSpPr>
              <p:spPr>
                <a:xfrm>
                  <a:off x="4829286" y="2488858"/>
                  <a:ext cx="819700" cy="21268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altLang="ko-KR" sz="9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rPr>
                    <a:t>KVM / QEMU</a:t>
                  </a:r>
                </a:p>
              </p:txBody>
            </p:sp>
            <p:sp>
              <p:nvSpPr>
                <p:cNvPr id="183" name="자유형: 도형 182">
                  <a:extLst>
                    <a:ext uri="{FF2B5EF4-FFF2-40B4-BE49-F238E27FC236}">
                      <a16:creationId xmlns:a16="http://schemas.microsoft.com/office/drawing/2014/main" id="{16EC38FE-64CC-5C98-9890-D66D29713247}"/>
                    </a:ext>
                  </a:extLst>
                </p:cNvPr>
                <p:cNvSpPr/>
                <p:nvPr/>
              </p:nvSpPr>
              <p:spPr>
                <a:xfrm>
                  <a:off x="1649680" y="3172495"/>
                  <a:ext cx="8724900" cy="753140"/>
                </a:xfrm>
                <a:custGeom>
                  <a:avLst/>
                  <a:gdLst>
                    <a:gd name="connsiteX0" fmla="*/ 0 w 8724900"/>
                    <a:gd name="connsiteY0" fmla="*/ 8466 h 728133"/>
                    <a:gd name="connsiteX1" fmla="*/ 0 w 8724900"/>
                    <a:gd name="connsiteY1" fmla="*/ 728133 h 728133"/>
                    <a:gd name="connsiteX2" fmla="*/ 8724900 w 8724900"/>
                    <a:gd name="connsiteY2" fmla="*/ 728133 h 728133"/>
                    <a:gd name="connsiteX3" fmla="*/ 8724900 w 8724900"/>
                    <a:gd name="connsiteY3" fmla="*/ 0 h 728133"/>
                    <a:gd name="connsiteX0" fmla="*/ 0 w 8724900"/>
                    <a:gd name="connsiteY0" fmla="*/ 0 h 719667"/>
                    <a:gd name="connsiteX1" fmla="*/ 0 w 8724900"/>
                    <a:gd name="connsiteY1" fmla="*/ 719667 h 719667"/>
                    <a:gd name="connsiteX2" fmla="*/ 8724900 w 8724900"/>
                    <a:gd name="connsiteY2" fmla="*/ 719667 h 719667"/>
                    <a:gd name="connsiteX3" fmla="*/ 8724900 w 8724900"/>
                    <a:gd name="connsiteY3" fmla="*/ 27941 h 719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24900" h="719667">
                      <a:moveTo>
                        <a:pt x="0" y="0"/>
                      </a:moveTo>
                      <a:lnTo>
                        <a:pt x="0" y="719667"/>
                      </a:lnTo>
                      <a:lnTo>
                        <a:pt x="8724900" y="719667"/>
                      </a:lnTo>
                      <a:lnTo>
                        <a:pt x="8724900" y="27941"/>
                      </a:lnTo>
                    </a:path>
                  </a:pathLst>
                </a:custGeom>
                <a:noFill/>
                <a:ln w="22225">
                  <a:solidFill>
                    <a:schemeClr val="accent4">
                      <a:lumMod val="40000"/>
                      <a:lumOff val="60000"/>
                    </a:schemeClr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63" name="그룹 62">
                  <a:extLst>
                    <a:ext uri="{FF2B5EF4-FFF2-40B4-BE49-F238E27FC236}">
                      <a16:creationId xmlns:a16="http://schemas.microsoft.com/office/drawing/2014/main" id="{6DBAA52F-6B73-77FE-F118-224D0ED2BDA5}"/>
                    </a:ext>
                  </a:extLst>
                </p:cNvPr>
                <p:cNvGrpSpPr/>
                <p:nvPr/>
              </p:nvGrpSpPr>
              <p:grpSpPr>
                <a:xfrm>
                  <a:off x="1122662" y="2761033"/>
                  <a:ext cx="1060602" cy="427414"/>
                  <a:chOff x="1172847" y="3543300"/>
                  <a:chExt cx="2399028" cy="966788"/>
                </a:xfrm>
              </p:grpSpPr>
              <p:sp>
                <p:nvSpPr>
                  <p:cNvPr id="62" name="자유형: 도형 61">
                    <a:extLst>
                      <a:ext uri="{FF2B5EF4-FFF2-40B4-BE49-F238E27FC236}">
                        <a16:creationId xmlns:a16="http://schemas.microsoft.com/office/drawing/2014/main" id="{F92612A9-B84F-2ABD-49AE-FDA7707643D6}"/>
                      </a:ext>
                    </a:extLst>
                  </p:cNvPr>
                  <p:cNvSpPr/>
                  <p:nvPr/>
                </p:nvSpPr>
                <p:spPr>
                  <a:xfrm>
                    <a:off x="1172847" y="3543300"/>
                    <a:ext cx="2399028" cy="966788"/>
                  </a:xfrm>
                  <a:custGeom>
                    <a:avLst/>
                    <a:gdLst>
                      <a:gd name="connsiteX0" fmla="*/ 255854 w 2399028"/>
                      <a:gd name="connsiteY0" fmla="*/ 0 h 966788"/>
                      <a:gd name="connsiteX1" fmla="*/ 2143174 w 2399028"/>
                      <a:gd name="connsiteY1" fmla="*/ 0 h 966788"/>
                      <a:gd name="connsiteX2" fmla="*/ 2399028 w 2399028"/>
                      <a:gd name="connsiteY2" fmla="*/ 535820 h 966788"/>
                      <a:gd name="connsiteX3" fmla="*/ 2399028 w 2399028"/>
                      <a:gd name="connsiteY3" fmla="*/ 966788 h 966788"/>
                      <a:gd name="connsiteX4" fmla="*/ 0 w 2399028"/>
                      <a:gd name="connsiteY4" fmla="*/ 966788 h 966788"/>
                      <a:gd name="connsiteX5" fmla="*/ 0 w 2399028"/>
                      <a:gd name="connsiteY5" fmla="*/ 535820 h 966788"/>
                      <a:gd name="connsiteX0" fmla="*/ 255854 w 2399028"/>
                      <a:gd name="connsiteY0" fmla="*/ 0 h 966788"/>
                      <a:gd name="connsiteX1" fmla="*/ 2143174 w 2399028"/>
                      <a:gd name="connsiteY1" fmla="*/ 0 h 966788"/>
                      <a:gd name="connsiteX2" fmla="*/ 2399028 w 2399028"/>
                      <a:gd name="connsiteY2" fmla="*/ 535820 h 966788"/>
                      <a:gd name="connsiteX3" fmla="*/ 2399028 w 2399028"/>
                      <a:gd name="connsiteY3" fmla="*/ 966788 h 966788"/>
                      <a:gd name="connsiteX4" fmla="*/ 0 w 2399028"/>
                      <a:gd name="connsiteY4" fmla="*/ 966788 h 966788"/>
                      <a:gd name="connsiteX5" fmla="*/ 0 w 2399028"/>
                      <a:gd name="connsiteY5" fmla="*/ 563189 h 966788"/>
                      <a:gd name="connsiteX6" fmla="*/ 255854 w 2399028"/>
                      <a:gd name="connsiteY6" fmla="*/ 0 h 966788"/>
                      <a:gd name="connsiteX0" fmla="*/ 255854 w 2399028"/>
                      <a:gd name="connsiteY0" fmla="*/ 0 h 966788"/>
                      <a:gd name="connsiteX1" fmla="*/ 2143174 w 2399028"/>
                      <a:gd name="connsiteY1" fmla="*/ 0 h 966788"/>
                      <a:gd name="connsiteX2" fmla="*/ 2399028 w 2399028"/>
                      <a:gd name="connsiteY2" fmla="*/ 535820 h 966788"/>
                      <a:gd name="connsiteX3" fmla="*/ 2399028 w 2399028"/>
                      <a:gd name="connsiteY3" fmla="*/ 966788 h 966788"/>
                      <a:gd name="connsiteX4" fmla="*/ 0 w 2399028"/>
                      <a:gd name="connsiteY4" fmla="*/ 966788 h 966788"/>
                      <a:gd name="connsiteX5" fmla="*/ 0 w 2399028"/>
                      <a:gd name="connsiteY5" fmla="*/ 563189 h 966788"/>
                      <a:gd name="connsiteX6" fmla="*/ 255854 w 2399028"/>
                      <a:gd name="connsiteY6" fmla="*/ 0 h 966788"/>
                      <a:gd name="connsiteX0" fmla="*/ 255854 w 2399028"/>
                      <a:gd name="connsiteY0" fmla="*/ 0 h 966788"/>
                      <a:gd name="connsiteX1" fmla="*/ 2143174 w 2399028"/>
                      <a:gd name="connsiteY1" fmla="*/ 0 h 966788"/>
                      <a:gd name="connsiteX2" fmla="*/ 2399028 w 2399028"/>
                      <a:gd name="connsiteY2" fmla="*/ 551784 h 966788"/>
                      <a:gd name="connsiteX3" fmla="*/ 2399028 w 2399028"/>
                      <a:gd name="connsiteY3" fmla="*/ 966788 h 966788"/>
                      <a:gd name="connsiteX4" fmla="*/ 0 w 2399028"/>
                      <a:gd name="connsiteY4" fmla="*/ 966788 h 966788"/>
                      <a:gd name="connsiteX5" fmla="*/ 0 w 2399028"/>
                      <a:gd name="connsiteY5" fmla="*/ 563189 h 966788"/>
                      <a:gd name="connsiteX6" fmla="*/ 255854 w 2399028"/>
                      <a:gd name="connsiteY6" fmla="*/ 0 h 966788"/>
                      <a:gd name="connsiteX0" fmla="*/ 255854 w 2399028"/>
                      <a:gd name="connsiteY0" fmla="*/ 0 h 966788"/>
                      <a:gd name="connsiteX1" fmla="*/ 2143174 w 2399028"/>
                      <a:gd name="connsiteY1" fmla="*/ 0 h 966788"/>
                      <a:gd name="connsiteX2" fmla="*/ 2399028 w 2399028"/>
                      <a:gd name="connsiteY2" fmla="*/ 563189 h 966788"/>
                      <a:gd name="connsiteX3" fmla="*/ 2399028 w 2399028"/>
                      <a:gd name="connsiteY3" fmla="*/ 966788 h 966788"/>
                      <a:gd name="connsiteX4" fmla="*/ 0 w 2399028"/>
                      <a:gd name="connsiteY4" fmla="*/ 966788 h 966788"/>
                      <a:gd name="connsiteX5" fmla="*/ 0 w 2399028"/>
                      <a:gd name="connsiteY5" fmla="*/ 563189 h 966788"/>
                      <a:gd name="connsiteX6" fmla="*/ 255854 w 2399028"/>
                      <a:gd name="connsiteY6" fmla="*/ 0 h 966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99028" h="966788">
                        <a:moveTo>
                          <a:pt x="255854" y="0"/>
                        </a:moveTo>
                        <a:lnTo>
                          <a:pt x="2143174" y="0"/>
                        </a:lnTo>
                        <a:lnTo>
                          <a:pt x="2399028" y="563189"/>
                        </a:lnTo>
                        <a:lnTo>
                          <a:pt x="2399028" y="966788"/>
                        </a:lnTo>
                        <a:lnTo>
                          <a:pt x="0" y="966788"/>
                        </a:lnTo>
                        <a:lnTo>
                          <a:pt x="0" y="563189"/>
                        </a:lnTo>
                        <a:cubicBezTo>
                          <a:pt x="85285" y="384582"/>
                          <a:pt x="170569" y="178607"/>
                          <a:pt x="25585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19050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endParaRPr lang="ko-KR" altLang="en-US" sz="110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51" name="그룹 50">
                    <a:extLst>
                      <a:ext uri="{FF2B5EF4-FFF2-40B4-BE49-F238E27FC236}">
                        <a16:creationId xmlns:a16="http://schemas.microsoft.com/office/drawing/2014/main" id="{D21DC8D5-312A-0C54-48C7-7A99F3A7076F}"/>
                      </a:ext>
                    </a:extLst>
                  </p:cNvPr>
                  <p:cNvGrpSpPr/>
                  <p:nvPr/>
                </p:nvGrpSpPr>
                <p:grpSpPr>
                  <a:xfrm>
                    <a:off x="1218978" y="3590154"/>
                    <a:ext cx="2306766" cy="875108"/>
                    <a:chOff x="1031018" y="3493634"/>
                    <a:chExt cx="2306766" cy="875108"/>
                  </a:xfrm>
                </p:grpSpPr>
                <p:sp>
                  <p:nvSpPr>
                    <p:cNvPr id="4" name="사다리꼴 3">
                      <a:extLst>
                        <a:ext uri="{FF2B5EF4-FFF2-40B4-BE49-F238E27FC236}">
                          <a16:creationId xmlns:a16="http://schemas.microsoft.com/office/drawing/2014/main" id="{C6432A97-FA56-53BA-631A-8A098C9EFE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1018" y="3493634"/>
                      <a:ext cx="2306766" cy="533792"/>
                    </a:xfrm>
                    <a:prstGeom prst="trapezoid">
                      <a:avLst>
                        <a:gd name="adj" fmla="val 47750"/>
                      </a:avLst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19050">
                      <a:noFill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endParaRPr lang="ko-KR" altLang="en-US" sz="110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32" name="그룹 31">
                      <a:extLst>
                        <a:ext uri="{FF2B5EF4-FFF2-40B4-BE49-F238E27FC236}">
                          <a16:creationId xmlns:a16="http://schemas.microsoft.com/office/drawing/2014/main" id="{239D3C55-9673-1822-DD63-5ABF1FE114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1018" y="4027426"/>
                      <a:ext cx="2306766" cy="341316"/>
                      <a:chOff x="1132305" y="4425950"/>
                      <a:chExt cx="4028974" cy="596138"/>
                    </a:xfrm>
                  </p:grpSpPr>
                  <p:sp>
                    <p:nvSpPr>
                      <p:cNvPr id="6" name="직사각형 5">
                        <a:extLst>
                          <a:ext uri="{FF2B5EF4-FFF2-40B4-BE49-F238E27FC236}">
                            <a16:creationId xmlns:a16="http://schemas.microsoft.com/office/drawing/2014/main" id="{78B2FB94-B91C-5FA4-84C6-44D4012130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2305" y="4425950"/>
                        <a:ext cx="4028974" cy="596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noFill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lIns="0" tIns="0" rIns="0" bIns="0" rtlCol="0" anchor="ctr">
                        <a:noAutofit/>
                      </a:bodyPr>
                      <a:lstStyle/>
                      <a:p>
                        <a:pPr algn="ctr"/>
                        <a:endParaRPr lang="ko-KR" altLang="en-US" sz="1100" baseline="-2500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grpSp>
                    <p:nvGrpSpPr>
                      <p:cNvPr id="31" name="그룹 30">
                        <a:extLst>
                          <a:ext uri="{FF2B5EF4-FFF2-40B4-BE49-F238E27FC236}">
                            <a16:creationId xmlns:a16="http://schemas.microsoft.com/office/drawing/2014/main" id="{33EEF3F0-F4CC-38FA-A191-4B663CDFC8C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83247" y="4558208"/>
                        <a:ext cx="3727090" cy="331622"/>
                        <a:chOff x="1267428" y="4558208"/>
                        <a:chExt cx="3727090" cy="331622"/>
                      </a:xfrm>
                    </p:grpSpPr>
                    <p:sp>
                      <p:nvSpPr>
                        <p:cNvPr id="13" name="직사각형 12">
                          <a:extLst>
                            <a:ext uri="{FF2B5EF4-FFF2-40B4-BE49-F238E27FC236}">
                              <a16:creationId xmlns:a16="http://schemas.microsoft.com/office/drawing/2014/main" id="{2B4D4300-769B-C880-3E6D-B853CB9622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67428" y="4558208"/>
                          <a:ext cx="1548797" cy="331622"/>
                        </a:xfrm>
                        <a:prstGeom prst="rect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3175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none" lIns="0" tIns="0" rIns="0" bIns="0" rtlCol="0" anchor="ctr"/>
                        <a:lstStyle/>
                        <a:p>
                          <a:pPr algn="ctr"/>
                          <a:endParaRPr lang="ko-KR" altLang="en-US" sz="1050" baseline="-25000">
                            <a:ln>
                              <a:solidFill>
                                <a:schemeClr val="accent1">
                                  <a:shade val="50000"/>
                                  <a:alpha val="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" name="타원 13">
                          <a:extLst>
                            <a:ext uri="{FF2B5EF4-FFF2-40B4-BE49-F238E27FC236}">
                              <a16:creationId xmlns:a16="http://schemas.microsoft.com/office/drawing/2014/main" id="{5D446AC2-0D23-AC53-2F15-AE967C2B22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46763" y="4558208"/>
                          <a:ext cx="331474" cy="331622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3175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none" lIns="0" tIns="0" rIns="0" bIns="0" rtlCol="0" anchor="ctr"/>
                        <a:lstStyle/>
                        <a:p>
                          <a:pPr algn="ctr"/>
                          <a:endParaRPr lang="ko-KR" altLang="en-US" sz="1050" baseline="-25000">
                            <a:ln>
                              <a:solidFill>
                                <a:schemeClr val="accent1">
                                  <a:shade val="50000"/>
                                  <a:alpha val="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" name="타원 21">
                          <a:extLst>
                            <a:ext uri="{FF2B5EF4-FFF2-40B4-BE49-F238E27FC236}">
                              <a16:creationId xmlns:a16="http://schemas.microsoft.com/office/drawing/2014/main" id="{C37722EA-E3CD-DE60-CDF1-D690D5FE48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10914" y="4558208"/>
                          <a:ext cx="83604" cy="83641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3175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none" lIns="0" tIns="0" rIns="0" bIns="0" rtlCol="0" anchor="ctr"/>
                        <a:lstStyle/>
                        <a:p>
                          <a:pPr algn="ctr"/>
                          <a:endParaRPr lang="ko-KR" altLang="en-US" sz="1050" baseline="-25000">
                            <a:ln>
                              <a:solidFill>
                                <a:schemeClr val="accent1">
                                  <a:shade val="50000"/>
                                  <a:alpha val="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8" name="그룹 27">
                          <a:extLst>
                            <a:ext uri="{FF2B5EF4-FFF2-40B4-BE49-F238E27FC236}">
                              <a16:creationId xmlns:a16="http://schemas.microsoft.com/office/drawing/2014/main" id="{48943DD6-99BF-3251-8A9D-E063BCC997E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408775" y="4558208"/>
                          <a:ext cx="1431925" cy="331622"/>
                          <a:chOff x="2855489" y="4558208"/>
                          <a:chExt cx="1138661" cy="331622"/>
                        </a:xfrm>
                      </p:grpSpPr>
                      <p:sp>
                        <p:nvSpPr>
                          <p:cNvPr id="7" name="직사각형 6">
                            <a:extLst>
                              <a:ext uri="{FF2B5EF4-FFF2-40B4-BE49-F238E27FC236}">
                                <a16:creationId xmlns:a16="http://schemas.microsoft.com/office/drawing/2014/main" id="{86CCF75F-7B60-17F9-E6C9-AB7C7B8DF4B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855489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" name="직사각형 8">
                            <a:extLst>
                              <a:ext uri="{FF2B5EF4-FFF2-40B4-BE49-F238E27FC236}">
                                <a16:creationId xmlns:a16="http://schemas.microsoft.com/office/drawing/2014/main" id="{0E10DE5E-5082-D5D5-CA3E-0C5D227FC12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991341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" name="직사각형 9">
                            <a:extLst>
                              <a:ext uri="{FF2B5EF4-FFF2-40B4-BE49-F238E27FC236}">
                                <a16:creationId xmlns:a16="http://schemas.microsoft.com/office/drawing/2014/main" id="{9B3B802B-497B-25BB-6827-B38060E035E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127193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" name="직사각형 10">
                            <a:extLst>
                              <a:ext uri="{FF2B5EF4-FFF2-40B4-BE49-F238E27FC236}">
                                <a16:creationId xmlns:a16="http://schemas.microsoft.com/office/drawing/2014/main" id="{283B4A71-A5AD-28AB-903C-303842490C9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263045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" name="직사각형 11">
                            <a:extLst>
                              <a:ext uri="{FF2B5EF4-FFF2-40B4-BE49-F238E27FC236}">
                                <a16:creationId xmlns:a16="http://schemas.microsoft.com/office/drawing/2014/main" id="{DE2D2B49-130C-0D34-9BD3-CB0527B243A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398897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4" name="직사각형 23">
                            <a:extLst>
                              <a:ext uri="{FF2B5EF4-FFF2-40B4-BE49-F238E27FC236}">
                                <a16:creationId xmlns:a16="http://schemas.microsoft.com/office/drawing/2014/main" id="{E41911BF-9F13-4226-A0DA-35E8CA0F3FE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534749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5" name="직사각형 24">
                            <a:extLst>
                              <a:ext uri="{FF2B5EF4-FFF2-40B4-BE49-F238E27FC236}">
                                <a16:creationId xmlns:a16="http://schemas.microsoft.com/office/drawing/2014/main" id="{C2CC271F-5570-6193-DB01-0A613CEBED7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670601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6" name="직사각형 25">
                            <a:extLst>
                              <a:ext uri="{FF2B5EF4-FFF2-40B4-BE49-F238E27FC236}">
                                <a16:creationId xmlns:a16="http://schemas.microsoft.com/office/drawing/2014/main" id="{2E3F25F5-A099-D75F-2D37-2DEA58B0044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806453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" name="직사각형 26">
                            <a:extLst>
                              <a:ext uri="{FF2B5EF4-FFF2-40B4-BE49-F238E27FC236}">
                                <a16:creationId xmlns:a16="http://schemas.microsoft.com/office/drawing/2014/main" id="{897C6CF5-A2CC-D020-7C0C-A1D9BBE422D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42304" y="4558208"/>
                            <a:ext cx="51846" cy="331622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17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none" lIns="0" tIns="0" rIns="0" bIns="0" rtlCol="0" anchor="ctr"/>
                          <a:lstStyle/>
                          <a:p>
                            <a:pPr algn="ctr"/>
                            <a:endParaRPr lang="ko-KR" altLang="en-US" sz="1050" baseline="-25000">
                              <a:ln>
                                <a:solidFill>
                                  <a:schemeClr val="accent1">
                                    <a:shade val="50000"/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pic>
              <p:nvPicPr>
                <p:cNvPr id="172" name="그림 171">
                  <a:extLst>
                    <a:ext uri="{FF2B5EF4-FFF2-40B4-BE49-F238E27FC236}">
                      <a16:creationId xmlns:a16="http://schemas.microsoft.com/office/drawing/2014/main" id="{6E2CD4C1-B0C6-8E91-32BA-B6725C18CD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3744" y="2830549"/>
                  <a:ext cx="485768" cy="124680"/>
                </a:xfrm>
                <a:prstGeom prst="rect">
                  <a:avLst/>
                </a:prstGeom>
              </p:spPr>
            </p:pic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1EB422DC-64FA-2490-D657-AE3E917D4A7A}"/>
                    </a:ext>
                  </a:extLst>
                </p:cNvPr>
                <p:cNvSpPr txBox="1"/>
                <p:nvPr/>
              </p:nvSpPr>
              <p:spPr>
                <a:xfrm>
                  <a:off x="1039170" y="2496761"/>
                  <a:ext cx="1218248" cy="181012"/>
                </a:xfrm>
                <a:prstGeom prst="rect">
                  <a:avLst/>
                </a:prstGeom>
                <a:noFill/>
              </p:spPr>
              <p:txBody>
                <a:bodyPr wrap="none" lIns="72000" tIns="0" rIns="72000" bIns="0" rtlCol="0">
                  <a:spAutoFit/>
                </a:bodyPr>
                <a:lstStyle/>
                <a:p>
                  <a:pPr algn="ctr"/>
                  <a:r>
                    <a:rPr lang="en-US" altLang="ko-KR" sz="110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OS Provisioning</a:t>
                  </a:r>
                  <a:endParaRPr lang="ko-KR" altLang="en-US" sz="11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86" name="직선 화살표 연결선 185">
                  <a:extLst>
                    <a:ext uri="{FF2B5EF4-FFF2-40B4-BE49-F238E27FC236}">
                      <a16:creationId xmlns:a16="http://schemas.microsoft.com/office/drawing/2014/main" id="{4D7F1351-2021-82C6-DA8C-7868C52F96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76676" y="3172495"/>
                  <a:ext cx="0" cy="753139"/>
                </a:xfrm>
                <a:prstGeom prst="straightConnector1">
                  <a:avLst/>
                </a:prstGeom>
                <a:noFill/>
                <a:ln w="22225">
                  <a:solidFill>
                    <a:schemeClr val="accent4">
                      <a:lumMod val="40000"/>
                      <a:lumOff val="60000"/>
                    </a:schemeClr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8" name="직선 화살표 연결선 187">
                  <a:extLst>
                    <a:ext uri="{FF2B5EF4-FFF2-40B4-BE49-F238E27FC236}">
                      <a16:creationId xmlns:a16="http://schemas.microsoft.com/office/drawing/2014/main" id="{8FC1D562-8A28-72A8-3AE9-4B57F982B2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76309" y="3172495"/>
                  <a:ext cx="0" cy="753139"/>
                </a:xfrm>
                <a:prstGeom prst="straightConnector1">
                  <a:avLst/>
                </a:prstGeom>
                <a:noFill/>
                <a:ln w="22225">
                  <a:solidFill>
                    <a:schemeClr val="accent4">
                      <a:lumMod val="40000"/>
                      <a:lumOff val="60000"/>
                    </a:schemeClr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92" name="화살표: 오른쪽 191">
                  <a:extLst>
                    <a:ext uri="{FF2B5EF4-FFF2-40B4-BE49-F238E27FC236}">
                      <a16:creationId xmlns:a16="http://schemas.microsoft.com/office/drawing/2014/main" id="{652B4A94-7C2F-EBCA-A9D3-84AB32D2C96B}"/>
                    </a:ext>
                  </a:extLst>
                </p:cNvPr>
                <p:cNvSpPr/>
                <p:nvPr/>
              </p:nvSpPr>
              <p:spPr>
                <a:xfrm>
                  <a:off x="5540825" y="4029470"/>
                  <a:ext cx="2134209" cy="419610"/>
                </a:xfrm>
                <a:prstGeom prst="rightArrow">
                  <a:avLst>
                    <a:gd name="adj1" fmla="val 57850"/>
                    <a:gd name="adj2" fmla="val 50000"/>
                  </a:avLst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51000"/>
                      </a:schemeClr>
                    </a:gs>
                  </a:gsLst>
                  <a:lin ang="0" scaled="1"/>
                  <a:tileRect/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altLang="ko-KR" sz="1100" b="1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Deployment</a:t>
                  </a:r>
                </a:p>
              </p:txBody>
            </p:sp>
            <p:sp>
              <p:nvSpPr>
                <p:cNvPr id="191" name="화살표: 오른쪽 190">
                  <a:extLst>
                    <a:ext uri="{FF2B5EF4-FFF2-40B4-BE49-F238E27FC236}">
                      <a16:creationId xmlns:a16="http://schemas.microsoft.com/office/drawing/2014/main" id="{7F47B93F-EDB2-A6DD-8B24-9A56DA2FA16B}"/>
                    </a:ext>
                  </a:extLst>
                </p:cNvPr>
                <p:cNvSpPr/>
                <p:nvPr/>
              </p:nvSpPr>
              <p:spPr>
                <a:xfrm>
                  <a:off x="3583212" y="4029470"/>
                  <a:ext cx="2134209" cy="419610"/>
                </a:xfrm>
                <a:prstGeom prst="rightArrow">
                  <a:avLst>
                    <a:gd name="adj1" fmla="val 57850"/>
                    <a:gd name="adj2" fmla="val 50000"/>
                  </a:avLst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51000"/>
                      </a:schemeClr>
                    </a:gs>
                  </a:gsLst>
                  <a:lin ang="0" scaled="1"/>
                  <a:tileRect/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altLang="ko-KR" sz="1100" b="1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Commissioning</a:t>
                  </a:r>
                </a:p>
              </p:txBody>
            </p:sp>
            <p:sp>
              <p:nvSpPr>
                <p:cNvPr id="189" name="화살표: 오른쪽 188">
                  <a:extLst>
                    <a:ext uri="{FF2B5EF4-FFF2-40B4-BE49-F238E27FC236}">
                      <a16:creationId xmlns:a16="http://schemas.microsoft.com/office/drawing/2014/main" id="{880DA9CA-7A16-26C6-16AB-D38DD67D4DEA}"/>
                    </a:ext>
                  </a:extLst>
                </p:cNvPr>
                <p:cNvSpPr/>
                <p:nvPr/>
              </p:nvSpPr>
              <p:spPr>
                <a:xfrm>
                  <a:off x="1625600" y="4029470"/>
                  <a:ext cx="2134209" cy="419610"/>
                </a:xfrm>
                <a:prstGeom prst="rightArrow">
                  <a:avLst>
                    <a:gd name="adj1" fmla="val 57850"/>
                    <a:gd name="adj2" fmla="val 50000"/>
                  </a:avLst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51000"/>
                      </a:schemeClr>
                    </a:gs>
                  </a:gsLst>
                  <a:lin ang="0" scaled="1"/>
                  <a:tileRect/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altLang="ko-KR" sz="1100" b="1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Enlistment</a:t>
                  </a:r>
                </a:p>
              </p:txBody>
            </p:sp>
            <p:sp>
              <p:nvSpPr>
                <p:cNvPr id="194" name="화살표: 오른쪽 193">
                  <a:extLst>
                    <a:ext uri="{FF2B5EF4-FFF2-40B4-BE49-F238E27FC236}">
                      <a16:creationId xmlns:a16="http://schemas.microsoft.com/office/drawing/2014/main" id="{DA5ED549-67D8-6EB3-EA0E-F15FF2CDC8C4}"/>
                    </a:ext>
                  </a:extLst>
                </p:cNvPr>
                <p:cNvSpPr/>
                <p:nvPr/>
              </p:nvSpPr>
              <p:spPr>
                <a:xfrm flipH="1">
                  <a:off x="9085298" y="1585993"/>
                  <a:ext cx="2134209" cy="419610"/>
                </a:xfrm>
                <a:prstGeom prst="rightArrow">
                  <a:avLst>
                    <a:gd name="adj1" fmla="val 57850"/>
                    <a:gd name="adj2" fmla="val 50000"/>
                  </a:avLst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51000"/>
                      </a:schemeClr>
                    </a:gs>
                  </a:gsLst>
                  <a:lin ang="0" scaled="1"/>
                  <a:tileRect/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altLang="ko-KR" sz="1100" b="1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Release</a:t>
                  </a:r>
                </a:p>
              </p:txBody>
            </p:sp>
          </p:grpSp>
          <p:sp>
            <p:nvSpPr>
              <p:cNvPr id="197" name="타원 196">
                <a:extLst>
                  <a:ext uri="{FF2B5EF4-FFF2-40B4-BE49-F238E27FC236}">
                    <a16:creationId xmlns:a16="http://schemas.microsoft.com/office/drawing/2014/main" id="{E286D78A-6613-7700-E605-CA9043A31629}"/>
                  </a:ext>
                </a:extLst>
              </p:cNvPr>
              <p:cNvSpPr/>
              <p:nvPr/>
            </p:nvSpPr>
            <p:spPr>
              <a:xfrm>
                <a:off x="1998133" y="4055533"/>
                <a:ext cx="160867" cy="160867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ko-KR" sz="110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</a:rPr>
                  <a:t>1</a:t>
                </a:r>
                <a:endParaRPr lang="ko-KR" altLang="en-US" sz="110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타원 197">
                <a:extLst>
                  <a:ext uri="{FF2B5EF4-FFF2-40B4-BE49-F238E27FC236}">
                    <a16:creationId xmlns:a16="http://schemas.microsoft.com/office/drawing/2014/main" id="{3C1E2225-8044-2B04-21AA-1C0FD5BCEECA}"/>
                  </a:ext>
                </a:extLst>
              </p:cNvPr>
              <p:cNvSpPr/>
              <p:nvPr/>
            </p:nvSpPr>
            <p:spPr>
              <a:xfrm>
                <a:off x="3859582" y="4055533"/>
                <a:ext cx="160867" cy="160867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ko-KR" sz="110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</a:rPr>
                  <a:t>2</a:t>
                </a:r>
                <a:endParaRPr lang="ko-KR" altLang="en-US" sz="110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타원 198">
                <a:extLst>
                  <a:ext uri="{FF2B5EF4-FFF2-40B4-BE49-F238E27FC236}">
                    <a16:creationId xmlns:a16="http://schemas.microsoft.com/office/drawing/2014/main" id="{0BA8949F-096F-4143-B33C-8454D5DD2240}"/>
                  </a:ext>
                </a:extLst>
              </p:cNvPr>
              <p:cNvSpPr/>
              <p:nvPr/>
            </p:nvSpPr>
            <p:spPr>
              <a:xfrm>
                <a:off x="5864964" y="4055533"/>
                <a:ext cx="160867" cy="160867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ko-KR" sz="110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</a:rPr>
                  <a:t>3</a:t>
                </a:r>
                <a:endParaRPr lang="ko-KR" altLang="en-US" sz="110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타원 199">
                <a:extLst>
                  <a:ext uri="{FF2B5EF4-FFF2-40B4-BE49-F238E27FC236}">
                    <a16:creationId xmlns:a16="http://schemas.microsoft.com/office/drawing/2014/main" id="{BBBBC740-6972-1C35-7483-A17DD7505F83}"/>
                  </a:ext>
                </a:extLst>
              </p:cNvPr>
              <p:cNvSpPr/>
              <p:nvPr/>
            </p:nvSpPr>
            <p:spPr>
              <a:xfrm>
                <a:off x="9722658" y="1613764"/>
                <a:ext cx="160867" cy="160867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ko-KR" sz="110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</a:rPr>
                  <a:t>4</a:t>
                </a:r>
                <a:endParaRPr lang="ko-KR" altLang="en-US" sz="110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9" name="그룹 218">
              <a:extLst>
                <a:ext uri="{FF2B5EF4-FFF2-40B4-BE49-F238E27FC236}">
                  <a16:creationId xmlns:a16="http://schemas.microsoft.com/office/drawing/2014/main" id="{6F6D4D6F-CE74-8E6A-CCE0-8B7C74A246B5}"/>
                </a:ext>
              </a:extLst>
            </p:cNvPr>
            <p:cNvGrpSpPr/>
            <p:nvPr/>
          </p:nvGrpSpPr>
          <p:grpSpPr>
            <a:xfrm>
              <a:off x="587375" y="4709160"/>
              <a:ext cx="11471275" cy="2029996"/>
              <a:chOff x="587375" y="2864813"/>
              <a:chExt cx="11471275" cy="2029996"/>
            </a:xfrm>
          </p:grpSpPr>
          <p:sp>
            <p:nvSpPr>
              <p:cNvPr id="220" name="사각형: 둥근 모서리 219">
                <a:extLst>
                  <a:ext uri="{FF2B5EF4-FFF2-40B4-BE49-F238E27FC236}">
                    <a16:creationId xmlns:a16="http://schemas.microsoft.com/office/drawing/2014/main" id="{517773C8-9800-27D5-8A66-1F3B11731D28}"/>
                  </a:ext>
                </a:extLst>
              </p:cNvPr>
              <p:cNvSpPr/>
              <p:nvPr/>
            </p:nvSpPr>
            <p:spPr>
              <a:xfrm>
                <a:off x="587375" y="2864813"/>
                <a:ext cx="2247195" cy="249448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ko-KR" sz="105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Enlistment</a:t>
                </a:r>
                <a:endParaRPr lang="en-US" altLang="ko-KR" sz="105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21" name="그룹 220">
                <a:extLst>
                  <a:ext uri="{FF2B5EF4-FFF2-40B4-BE49-F238E27FC236}">
                    <a16:creationId xmlns:a16="http://schemas.microsoft.com/office/drawing/2014/main" id="{EB2A94EA-F509-0653-70DC-A7D54BEC6C53}"/>
                  </a:ext>
                </a:extLst>
              </p:cNvPr>
              <p:cNvGrpSpPr/>
              <p:nvPr/>
            </p:nvGrpSpPr>
            <p:grpSpPr>
              <a:xfrm>
                <a:off x="587375" y="3278982"/>
                <a:ext cx="11471275" cy="1615827"/>
                <a:chOff x="587375" y="3328788"/>
                <a:chExt cx="11471275" cy="1615827"/>
              </a:xfrm>
            </p:grpSpPr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3819B03C-BEE9-86D9-01DF-125921FBEDED}"/>
                    </a:ext>
                  </a:extLst>
                </p:cNvPr>
                <p:cNvSpPr txBox="1"/>
                <p:nvPr/>
              </p:nvSpPr>
              <p:spPr>
                <a:xfrm>
                  <a:off x="587375" y="3328788"/>
                  <a:ext cx="2247195" cy="9694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ko-KR" altLang="en-US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해당 단계에서 </a:t>
                  </a:r>
                  <a:r>
                    <a:rPr lang="en-US" altLang="ko-KR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MaaS</a:t>
                  </a:r>
                  <a:r>
                    <a:rPr lang="ko-KR" altLang="en-US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는 인프라의 물리적인 노드를 검색하고 등록합니다</a:t>
                  </a:r>
                  <a:r>
                    <a:rPr lang="en-US" altLang="ko-KR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.</a:t>
                  </a:r>
                  <a:r>
                    <a:rPr lang="ko-KR" altLang="en-US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 등록 단계에 해당 노드에 </a:t>
                  </a:r>
                  <a:r>
                    <a:rPr lang="en-US" altLang="ko-KR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CPU,Memory,</a:t>
                  </a:r>
                  <a:r>
                    <a:rPr lang="ko-KR" altLang="en-US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ko-KR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Storage </a:t>
                  </a:r>
                  <a:r>
                    <a:rPr lang="ko-KR" altLang="en-US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및 </a:t>
                  </a:r>
                  <a:r>
                    <a:rPr lang="en-US" altLang="ko-KR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Network-Interface</a:t>
                  </a:r>
                  <a:r>
                    <a:rPr lang="ko-KR" altLang="en-US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와 같은 하드웨어 세부 정보 수집</a:t>
                  </a:r>
                  <a:endParaRPr lang="en-US" altLang="ko-KR" sz="10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endParaRPr>
                </a:p>
                <a:p>
                  <a:endParaRPr lang="en-US" altLang="ko-KR" sz="10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6" name="TextBox 225">
                  <a:extLst>
                    <a:ext uri="{FF2B5EF4-FFF2-40B4-BE49-F238E27FC236}">
                      <a16:creationId xmlns:a16="http://schemas.microsoft.com/office/drawing/2014/main" id="{2D3D6040-9EF5-3625-81A5-D78F6DE049E7}"/>
                    </a:ext>
                  </a:extLst>
                </p:cNvPr>
                <p:cNvSpPr txBox="1"/>
                <p:nvPr/>
              </p:nvSpPr>
              <p:spPr>
                <a:xfrm>
                  <a:off x="3124728" y="3328788"/>
                  <a:ext cx="4103435" cy="4847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ko-KR" altLang="en-US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등록이 완료되면</a:t>
                  </a:r>
                  <a:r>
                    <a:rPr lang="en-US" altLang="ko-KR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,</a:t>
                  </a:r>
                  <a:r>
                    <a:rPr lang="ko-KR" altLang="en-US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 해당 노드는 </a:t>
                  </a:r>
                  <a:r>
                    <a:rPr lang="en-US" altLang="ko-KR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Commissioning</a:t>
                  </a:r>
                  <a:r>
                    <a:rPr lang="ko-KR" altLang="en-US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 프로세스를 진행합니다</a:t>
                  </a:r>
                  <a:r>
                    <a:rPr lang="en-US" altLang="ko-KR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.</a:t>
                  </a:r>
                </a:p>
                <a:p>
                  <a:r>
                    <a:rPr lang="ko-KR" altLang="en-US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해당 단계에서 </a:t>
                  </a:r>
                  <a:r>
                    <a:rPr lang="en-US" altLang="ko-KR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MaaS</a:t>
                  </a:r>
                  <a:r>
                    <a:rPr lang="ko-KR" altLang="en-US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를 통하여 해당 노드에 네트워크 부팅을 통하여 가설치 진행하고</a:t>
                  </a:r>
                  <a:r>
                    <a:rPr lang="en-US" altLang="ko-KR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,</a:t>
                  </a:r>
                  <a:r>
                    <a:rPr lang="ko-KR" altLang="en-US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 해당 노드가 </a:t>
                  </a:r>
                  <a:r>
                    <a:rPr lang="en-US" altLang="ko-KR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OS</a:t>
                  </a:r>
                  <a:r>
                    <a:rPr lang="ko-KR" altLang="en-US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 배포가 정상적으로 진행될 수 있는 환경인지 확인</a:t>
                  </a:r>
                  <a:endParaRPr lang="en-US" altLang="ko-KR" sz="10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E80BBC83-9C18-08B2-EFE5-F30A6D444755}"/>
                    </a:ext>
                  </a:extLst>
                </p:cNvPr>
                <p:cNvSpPr txBox="1"/>
                <p:nvPr/>
              </p:nvSpPr>
              <p:spPr>
                <a:xfrm>
                  <a:off x="7292689" y="3328788"/>
                  <a:ext cx="2123705" cy="16158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ko-KR" altLang="en-US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배포 단계에서는 구성환경에 맞는 </a:t>
                  </a:r>
                  <a:r>
                    <a:rPr lang="en-US" altLang="ko-KR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OS</a:t>
                  </a:r>
                  <a:r>
                    <a:rPr lang="ko-KR" altLang="en-US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를 해당 노드에 배포를 진행합니다</a:t>
                  </a:r>
                  <a:r>
                    <a:rPr lang="en-US" altLang="ko-KR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.</a:t>
                  </a:r>
                </a:p>
                <a:p>
                  <a:r>
                    <a:rPr lang="en-US" altLang="ko-KR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MaaS</a:t>
                  </a:r>
                  <a:r>
                    <a:rPr lang="ko-KR" altLang="en-US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를 사용하게 되면 이를 통해 많은 물리 노드들에 일관성과 구성 정확성을 보장하여 배포</a:t>
                  </a:r>
                  <a:endParaRPr lang="en-US" altLang="ko-KR" sz="10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endParaRPr>
                </a:p>
                <a:p>
                  <a:r>
                    <a:rPr lang="ko-KR" altLang="en-US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배포가 완료되면 해당 노드를 실질적인 인프라에서 사용할 수 있는 단계가 되며</a:t>
                  </a:r>
                  <a:r>
                    <a:rPr lang="en-US" altLang="ko-KR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,</a:t>
                  </a:r>
                  <a:r>
                    <a:rPr lang="ko-KR" altLang="en-US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 이후에 </a:t>
                  </a:r>
                  <a:r>
                    <a:rPr lang="en-US" altLang="ko-KR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OpenStack </a:t>
                  </a:r>
                  <a:r>
                    <a:rPr lang="ko-KR" altLang="en-US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클러스터와 같은 환경에 통합될 준비가 완료됩니다</a:t>
                  </a:r>
                  <a:r>
                    <a:rPr lang="en-US" altLang="ko-KR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.</a:t>
                  </a:r>
                </a:p>
                <a:p>
                  <a:endParaRPr lang="en-US" altLang="ko-KR" sz="10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D7980877-E618-3CAF-0E6A-D2869F608FDB}"/>
                    </a:ext>
                  </a:extLst>
                </p:cNvPr>
                <p:cNvSpPr txBox="1"/>
                <p:nvPr/>
              </p:nvSpPr>
              <p:spPr>
                <a:xfrm>
                  <a:off x="9725025" y="3328788"/>
                  <a:ext cx="2333625" cy="4847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ko-KR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OpenStack </a:t>
                  </a:r>
                  <a:r>
                    <a:rPr lang="ko-KR" altLang="en-US" sz="10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</a:rPr>
                    <a:t>클러스터와 같은 환경에 통합된 인프라 노드를 삭제 및 초기 상태로 되돌릴 때 해당 단계에서 구성정보 삭제 진행</a:t>
                  </a:r>
                  <a:endParaRPr lang="en-US" altLang="ko-KR" sz="10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2" name="사각형: 둥근 모서리 221">
                <a:extLst>
                  <a:ext uri="{FF2B5EF4-FFF2-40B4-BE49-F238E27FC236}">
                    <a16:creationId xmlns:a16="http://schemas.microsoft.com/office/drawing/2014/main" id="{3057D325-E566-ACD0-C46D-DF8251E22BE7}"/>
                  </a:ext>
                </a:extLst>
              </p:cNvPr>
              <p:cNvSpPr/>
              <p:nvPr/>
            </p:nvSpPr>
            <p:spPr>
              <a:xfrm>
                <a:off x="3124728" y="2864813"/>
                <a:ext cx="4103435" cy="249448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ko-KR" sz="105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Commissioning</a:t>
                </a:r>
              </a:p>
            </p:txBody>
          </p:sp>
          <p:sp>
            <p:nvSpPr>
              <p:cNvPr id="223" name="사각형: 둥근 모서리 222">
                <a:extLst>
                  <a:ext uri="{FF2B5EF4-FFF2-40B4-BE49-F238E27FC236}">
                    <a16:creationId xmlns:a16="http://schemas.microsoft.com/office/drawing/2014/main" id="{88DC9C28-30ED-8485-47A1-D7E3B1466030}"/>
                  </a:ext>
                </a:extLst>
              </p:cNvPr>
              <p:cNvSpPr/>
              <p:nvPr/>
            </p:nvSpPr>
            <p:spPr>
              <a:xfrm>
                <a:off x="7518321" y="2864813"/>
                <a:ext cx="1898072" cy="249448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ko-KR" sz="105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Deployment</a:t>
                </a:r>
              </a:p>
            </p:txBody>
          </p:sp>
          <p:sp>
            <p:nvSpPr>
              <p:cNvPr id="224" name="사각형: 둥근 모서리 223">
                <a:extLst>
                  <a:ext uri="{FF2B5EF4-FFF2-40B4-BE49-F238E27FC236}">
                    <a16:creationId xmlns:a16="http://schemas.microsoft.com/office/drawing/2014/main" id="{5AD48235-8207-8B05-89D1-C7E0EEA28EAF}"/>
                  </a:ext>
                </a:extLst>
              </p:cNvPr>
              <p:cNvSpPr/>
              <p:nvPr/>
            </p:nvSpPr>
            <p:spPr>
              <a:xfrm>
                <a:off x="9706551" y="2864813"/>
                <a:ext cx="2333332" cy="249448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ko-KR" sz="1050" b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Release</a:t>
                </a:r>
              </a:p>
            </p:txBody>
          </p:sp>
        </p:grpSp>
        <p:sp>
          <p:nvSpPr>
            <p:cNvPr id="229" name="타원 228">
              <a:extLst>
                <a:ext uri="{FF2B5EF4-FFF2-40B4-BE49-F238E27FC236}">
                  <a16:creationId xmlns:a16="http://schemas.microsoft.com/office/drawing/2014/main" id="{DFC17960-93ED-973E-F38A-D7B72B07F581}"/>
                </a:ext>
              </a:extLst>
            </p:cNvPr>
            <p:cNvSpPr/>
            <p:nvPr/>
          </p:nvSpPr>
          <p:spPr>
            <a:xfrm>
              <a:off x="734971" y="4641193"/>
              <a:ext cx="155174" cy="15517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110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  <a:t>1</a:t>
              </a:r>
              <a:endParaRPr lang="ko-KR" altLang="en-US" sz="11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0" name="타원 229">
              <a:extLst>
                <a:ext uri="{FF2B5EF4-FFF2-40B4-BE49-F238E27FC236}">
                  <a16:creationId xmlns:a16="http://schemas.microsoft.com/office/drawing/2014/main" id="{0F015A0D-928B-0AF3-2989-FEB30C4A9024}"/>
                </a:ext>
              </a:extLst>
            </p:cNvPr>
            <p:cNvSpPr/>
            <p:nvPr/>
          </p:nvSpPr>
          <p:spPr>
            <a:xfrm>
              <a:off x="3252697" y="4641193"/>
              <a:ext cx="155174" cy="15517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110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  <a:t>2</a:t>
              </a:r>
              <a:endParaRPr lang="ko-KR" altLang="en-US" sz="11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1" name="타원 230">
              <a:extLst>
                <a:ext uri="{FF2B5EF4-FFF2-40B4-BE49-F238E27FC236}">
                  <a16:creationId xmlns:a16="http://schemas.microsoft.com/office/drawing/2014/main" id="{281E8646-6B64-EFC6-7141-58DD46872AA5}"/>
                </a:ext>
              </a:extLst>
            </p:cNvPr>
            <p:cNvSpPr/>
            <p:nvPr/>
          </p:nvSpPr>
          <p:spPr>
            <a:xfrm>
              <a:off x="7646290" y="4641193"/>
              <a:ext cx="155174" cy="15517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110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  <a:t>3</a:t>
              </a:r>
              <a:endParaRPr lang="ko-KR" altLang="en-US" sz="11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2" name="타원 231">
              <a:extLst>
                <a:ext uri="{FF2B5EF4-FFF2-40B4-BE49-F238E27FC236}">
                  <a16:creationId xmlns:a16="http://schemas.microsoft.com/office/drawing/2014/main" id="{5A4D9EEA-6739-0A8D-9CC5-2F9BD4CFBBDE}"/>
                </a:ext>
              </a:extLst>
            </p:cNvPr>
            <p:cNvSpPr/>
            <p:nvPr/>
          </p:nvSpPr>
          <p:spPr>
            <a:xfrm>
              <a:off x="9834520" y="4641193"/>
              <a:ext cx="155174" cy="15517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sz="110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/>
                  </a:solidFill>
                </a:rPr>
                <a:t>4</a:t>
              </a:r>
              <a:endParaRPr lang="ko-KR" altLang="en-US" sz="11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8605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FFFFFF"/>
      </a:accent2>
      <a:accent3>
        <a:srgbClr val="1F286F"/>
      </a:accent3>
      <a:accent4>
        <a:srgbClr val="1139ED"/>
      </a:accent4>
      <a:accent5>
        <a:srgbClr val="F15928"/>
      </a:accent5>
      <a:accent6>
        <a:srgbClr val="4A5064"/>
      </a:accent6>
      <a:hlink>
        <a:srgbClr val="0563C1"/>
      </a:hlink>
      <a:folHlink>
        <a:srgbClr val="954F72"/>
      </a:folHlink>
    </a:clrScheme>
    <a:fontScheme name="Pretendard">
      <a:majorFont>
        <a:latin typeface="Pretendard ExtraBold"/>
        <a:ea typeface="Pretendard ExtraBold"/>
        <a:cs typeface=""/>
      </a:majorFont>
      <a:minorFont>
        <a:latin typeface="Pretendard"/>
        <a:ea typeface="Pretendar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 w="3175">
          <a:noFill/>
        </a:ln>
      </a:spPr>
      <a:bodyPr wrap="none" lIns="0" tIns="0" rIns="0" bIns="0" rtlCol="0" anchor="ctr"/>
      <a:lstStyle>
        <a:defPPr algn="ctr">
          <a:defRPr smtClean="0">
            <a:ln>
              <a:solidFill>
                <a:schemeClr val="accent1">
                  <a:shade val="50000"/>
                  <a:alpha val="0"/>
                </a:schemeClr>
              </a:solidFill>
            </a:ln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ctr">
          <a:defRPr sz="1400" smtClean="0">
            <a:ln>
              <a:solidFill>
                <a:schemeClr val="accent1">
                  <a:alpha val="0"/>
                </a:schemeClr>
              </a:solidFill>
            </a:ln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tendard">
      <a:majorFont>
        <a:latin typeface="Pretendard ExtraBold"/>
        <a:ea typeface="Pretendard ExtraBold"/>
        <a:cs typeface=""/>
      </a:majorFont>
      <a:minorFont>
        <a:latin typeface="Pretendard Medium"/>
        <a:ea typeface="Pretendard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tendard">
      <a:majorFont>
        <a:latin typeface="Pretendard ExtraBold"/>
        <a:ea typeface="Pretendard ExtraBold"/>
        <a:cs typeface=""/>
      </a:majorFont>
      <a:minorFont>
        <a:latin typeface="Pretendard Medium"/>
        <a:ea typeface="Pretendard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8764</TotalTime>
  <Words>3548</Words>
  <Application>Microsoft Macintosh PowerPoint</Application>
  <PresentationFormat>와이드스크린</PresentationFormat>
  <Paragraphs>391</Paragraphs>
  <Slides>14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noto</vt:lpstr>
      <vt:lpstr>Pretendard</vt:lpstr>
      <vt:lpstr>Pretendard ExtraBold</vt:lpstr>
      <vt:lpstr>Arial</vt:lpstr>
      <vt:lpstr>Office 테마</vt:lpstr>
      <vt:lpstr>PowerPoint 프레젠테이션</vt:lpstr>
      <vt:lpstr>PowerPoint 프레젠테이션</vt:lpstr>
      <vt:lpstr>Why Automated Deployment? </vt:lpstr>
      <vt:lpstr>Why Automated Deployment?</vt:lpstr>
      <vt:lpstr>Okestro-Automation</vt:lpstr>
      <vt:lpstr>Okestro-Automation Overview</vt:lpstr>
      <vt:lpstr>Okestro-Automation Layer</vt:lpstr>
      <vt:lpstr>Okestro-Automation Architecture</vt:lpstr>
      <vt:lpstr>Okestro-Automation - OS Deployment</vt:lpstr>
      <vt:lpstr>Okestro-Automation – OpenStack Deployment</vt:lpstr>
      <vt:lpstr>Okestro-automation – Operation</vt:lpstr>
      <vt:lpstr>Okestro-automation – Fault Detection and Recovery</vt:lpstr>
      <vt:lpstr>Okestro-automation – VM mgmt. via Internal Port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EUN JI HONG</dc:creator>
  <cp:lastModifiedBy>7382</cp:lastModifiedBy>
  <cp:revision>51</cp:revision>
  <dcterms:created xsi:type="dcterms:W3CDTF">2022-08-22T01:37:03Z</dcterms:created>
  <dcterms:modified xsi:type="dcterms:W3CDTF">2023-07-03T02:32:28Z</dcterms:modified>
</cp:coreProperties>
</file>