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7"/>
  </p:notesMasterIdLst>
  <p:sldIdLst>
    <p:sldId id="511" r:id="rId2"/>
    <p:sldId id="552" r:id="rId3"/>
    <p:sldId id="517" r:id="rId4"/>
    <p:sldId id="549" r:id="rId5"/>
    <p:sldId id="548" r:id="rId6"/>
    <p:sldId id="521" r:id="rId7"/>
    <p:sldId id="520" r:id="rId8"/>
    <p:sldId id="547" r:id="rId9"/>
    <p:sldId id="522" r:id="rId10"/>
    <p:sldId id="545" r:id="rId11"/>
    <p:sldId id="523" r:id="rId12"/>
    <p:sldId id="524" r:id="rId13"/>
    <p:sldId id="526" r:id="rId14"/>
    <p:sldId id="531" r:id="rId15"/>
    <p:sldId id="546" r:id="rId16"/>
    <p:sldId id="533" r:id="rId17"/>
    <p:sldId id="532" r:id="rId18"/>
    <p:sldId id="539" r:id="rId19"/>
    <p:sldId id="541" r:id="rId20"/>
    <p:sldId id="542" r:id="rId21"/>
    <p:sldId id="544" r:id="rId22"/>
    <p:sldId id="543" r:id="rId23"/>
    <p:sldId id="540" r:id="rId24"/>
    <p:sldId id="550" r:id="rId25"/>
    <p:sldId id="551" r:id="rId26"/>
  </p:sldIdLst>
  <p:sldSz cx="12192000" cy="6858000"/>
  <p:notesSz cx="9872663" cy="6858000"/>
  <p:embeddedFontLst>
    <p:embeddedFont>
      <p:font typeface="Malgun Gothic" panose="020B0503020000020004" pitchFamily="50" charset="-127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oto Sans CJK KR Regular" panose="020B0500000000000000" pitchFamily="34" charset="-127"/>
      <p:regular r:id="rId34"/>
    </p:embeddedFont>
    <p:embeddedFont>
      <p:font typeface="Consolas" panose="020B0609020204030204" pitchFamily="49" charset="0"/>
      <p:regular r:id="rId35"/>
      <p:bold r:id="rId36"/>
      <p:italic r:id="rId37"/>
      <p:boldItalic r:id="rId38"/>
    </p:embeddedFont>
    <p:embeddedFont>
      <p:font typeface="Adobe Devanagari" panose="02040503050201020203" pitchFamily="18" charset="0"/>
      <p:regular r:id="rId39"/>
      <p:bold r:id="rId40"/>
      <p:italic r:id="rId41"/>
      <p:boldItalic r:id="rId42"/>
    </p:embeddedFont>
    <p:embeddedFont>
      <p:font typeface="Noto Sans CJK KR Bold" panose="020B0800000000000000" pitchFamily="34" charset="-127"/>
      <p:bold r:id="rId43"/>
    </p:embeddedFont>
    <p:embeddedFont>
      <p:font typeface="Malgun Gothic" panose="020B0503020000020004" pitchFamily="50" charset="-127"/>
      <p:regular r:id="rId28"/>
      <p:bold r:id="rId29"/>
    </p:embeddedFont>
    <p:embeddedFont>
      <p:font typeface="Noto Sans" panose="020B0802040504020204" pitchFamily="34"/>
      <p:bold r:id="rId44"/>
      <p:boldItalic r:id="rId45"/>
    </p:embeddedFont>
    <p:embeddedFont>
      <p:font typeface="Noto Sans CJK KR Black" panose="020B0A00000000000000" pitchFamily="34" charset="-127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orient="horz" pos="1434" userDrawn="1">
          <p15:clr>
            <a:srgbClr val="A4A3A4"/>
          </p15:clr>
        </p15:guide>
        <p15:guide id="3" orient="horz" pos="3748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pos="393">
          <p15:clr>
            <a:srgbClr val="A4A3A4"/>
          </p15:clr>
        </p15:guide>
        <p15:guide id="6" orient="horz" pos="618">
          <p15:clr>
            <a:srgbClr val="A4A3A4"/>
          </p15:clr>
        </p15:guide>
        <p15:guide id="7" pos="347">
          <p15:clr>
            <a:srgbClr val="A4A3A4"/>
          </p15:clr>
        </p15:guide>
        <p15:guide id="8" pos="7333">
          <p15:clr>
            <a:srgbClr val="A4A3A4"/>
          </p15:clr>
        </p15:guide>
        <p15:guide id="9" pos="3931">
          <p15:clr>
            <a:srgbClr val="A4A3A4"/>
          </p15:clr>
        </p15:guide>
        <p15:guide id="10" pos="3704">
          <p15:clr>
            <a:srgbClr val="A4A3A4"/>
          </p15:clr>
        </p15:guide>
        <p15:guide id="11" orient="horz" pos="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0C0"/>
    <a:srgbClr val="2FA6FF"/>
    <a:srgbClr val="5B9BD5"/>
    <a:srgbClr val="484395"/>
    <a:srgbClr val="9F9FE2"/>
    <a:srgbClr val="332159"/>
    <a:srgbClr val="2E75B6"/>
    <a:srgbClr val="7B7BD6"/>
    <a:srgbClr val="474393"/>
    <a:srgbClr val="7A6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924782-4E6D-4A46-9583-89F2C85CC9F1}">
  <a:tblStyle styleId="{E6924782-4E6D-4A46-9583-89F2C85CC9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5" autoAdjust="0"/>
    <p:restoredTop sz="96391" autoAdjust="0"/>
  </p:normalViewPr>
  <p:slideViewPr>
    <p:cSldViewPr snapToGrid="0">
      <p:cViewPr varScale="1">
        <p:scale>
          <a:sx n="111" d="100"/>
          <a:sy n="111" d="100"/>
        </p:scale>
        <p:origin x="780" y="102"/>
      </p:cViewPr>
      <p:guideLst>
        <p:guide orient="horz" pos="2727"/>
        <p:guide orient="horz" pos="1434"/>
        <p:guide orient="horz" pos="3748"/>
        <p:guide pos="7265"/>
        <p:guide pos="393"/>
        <p:guide orient="horz" pos="618"/>
        <p:guide pos="347"/>
        <p:guide pos="7333"/>
        <p:guide pos="3931"/>
        <p:guide pos="3704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27815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92224" y="1"/>
            <a:ext cx="427815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4278154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92224" y="6513910"/>
            <a:ext cx="4278154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pe.com/kr/ko/what-is/workload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0" i="0" dirty="0" err="1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엣지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 컴퓨팅은 데이터 수집 노드를 최종 사용자에게 더 가까이 배치하는 최초의 </a:t>
            </a:r>
            <a:r>
              <a:rPr lang="en" altLang="ko-Kore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CDN(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콘텐츠 제공 네트워크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)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이 등장한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1990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년대에 시작되었습니다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하지만 이 기술은 엄청난 양의 데이터 </a:t>
            </a:r>
            <a:r>
              <a:rPr lang="ko-KR" altLang="en-US" b="0" i="0" u="none" strike="noStrike" dirty="0">
                <a:solidFill>
                  <a:srgbClr val="000000"/>
                </a:solidFill>
                <a:effectLst/>
                <a:latin typeface="Adobe Devanagari" panose="02040503050201020203" pitchFamily="18" charset="0"/>
                <a:hlinkClick r:id="rId3"/>
              </a:rPr>
              <a:t>워크로드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가 아닌 이미지와 동영상으로 한정되었습니다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. 2000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년대 모바일 및 초기 스마트 장치로 전환하는 사례가 증가하면서 기존 </a:t>
            </a:r>
            <a:r>
              <a:rPr lang="en" altLang="ko-Kore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IT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인프라에 대한 부담도 늘었습니다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보편적인 컴퓨팅 및 피어 투 피어 오버레이 네트워크와 같은 기술의 목적은 이러한 부담을 일부 완화하는 것이었습니다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dobe Devanagari" panose="02040503050201020203" pitchFamily="18" charset="0"/>
              </a:rPr>
              <a:t>.</a:t>
            </a:r>
          </a:p>
          <a:p>
            <a:endParaRPr kumimoji="1" lang="en-US" altLang="ko-Kore-KR" b="0" i="0" dirty="0">
              <a:solidFill>
                <a:srgbClr val="000000"/>
              </a:solidFill>
              <a:effectLst/>
              <a:latin typeface="Adobe Devanagari" panose="02040503050201020203" pitchFamily="18" charset="0"/>
            </a:endParaRPr>
          </a:p>
          <a:p>
            <a:r>
              <a:rPr kumimoji="1" lang="en" altLang="ko-Kore-KR" dirty="0"/>
              <a:t>https://</a:t>
            </a:r>
            <a:r>
              <a:rPr kumimoji="1" lang="en" altLang="ko-Kore-KR" dirty="0" err="1"/>
              <a:t>www.hpe.com</a:t>
            </a:r>
            <a:r>
              <a:rPr kumimoji="1" lang="en" altLang="ko-Kore-KR" dirty="0"/>
              <a:t>/</a:t>
            </a:r>
            <a:r>
              <a:rPr kumimoji="1" lang="en" altLang="ko-Kore-KR" dirty="0" err="1"/>
              <a:t>kr</a:t>
            </a:r>
            <a:r>
              <a:rPr kumimoji="1" lang="en" altLang="ko-Kore-KR" dirty="0"/>
              <a:t>/ko/what-is/edge-</a:t>
            </a:r>
            <a:r>
              <a:rPr kumimoji="1" lang="en" altLang="ko-Kore-KR" dirty="0" err="1"/>
              <a:t>computing.html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344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ko-Kore-KR" dirty="0"/>
              <a:t>https://</a:t>
            </a:r>
            <a:r>
              <a:rPr kumimoji="1" lang="en" altLang="ko-Kore-KR" dirty="0" err="1"/>
              <a:t>www.aitimes.kr</a:t>
            </a:r>
            <a:r>
              <a:rPr kumimoji="1" lang="en" altLang="ko-Kore-KR" dirty="0"/>
              <a:t>/news/</a:t>
            </a:r>
            <a:r>
              <a:rPr kumimoji="1" lang="en" altLang="ko-Kore-KR" dirty="0" err="1"/>
              <a:t>articleView.html?idxno</a:t>
            </a:r>
            <a:r>
              <a:rPr kumimoji="1" lang="en" altLang="ko-Kore-KR" dirty="0"/>
              <a:t>=26793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4451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ko-Kore-KR" dirty="0"/>
              <a:t>http://</a:t>
            </a:r>
            <a:r>
              <a:rPr kumimoji="1" lang="en" altLang="ko-Kore-KR" dirty="0" err="1"/>
              <a:t>www.k-smartfactory.org</a:t>
            </a:r>
            <a:r>
              <a:rPr kumimoji="1" lang="en" altLang="ko-Kore-KR" dirty="0"/>
              <a:t>/</a:t>
            </a:r>
            <a:r>
              <a:rPr kumimoji="1" lang="en" altLang="ko-Kore-KR" dirty="0" err="1"/>
              <a:t>index.php</a:t>
            </a:r>
            <a:r>
              <a:rPr kumimoji="1" lang="en" altLang="ko-Kore-KR" dirty="0"/>
              <a:t>/information/industry_4/</a:t>
            </a:r>
            <a:r>
              <a:rPr kumimoji="1" lang="en" altLang="ko-Kore-KR" dirty="0" err="1"/>
              <a:t>board_view?message_id</a:t>
            </a:r>
            <a:r>
              <a:rPr kumimoji="1" lang="en" altLang="ko-Kore-KR" dirty="0"/>
              <a:t>=5297</a:t>
            </a:r>
          </a:p>
          <a:p>
            <a:r>
              <a:rPr lang="ko-KR" altLang="en-US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우리는 자동차를 발명했고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, 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팩토리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56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과 함께 ‘</a:t>
            </a:r>
            <a:r>
              <a:rPr lang="ko-KR" altLang="en-US" b="0" i="0" dirty="0" err="1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생산’을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 재발명하고 있다</a:t>
            </a:r>
            <a:r>
              <a:rPr kumimoji="1" lang="en-US" altLang="ko-KR" b="0" i="0" dirty="0">
                <a:solidFill>
                  <a:srgbClr val="111111"/>
                </a:solidFill>
                <a:effectLst/>
                <a:latin typeface="Adobe Devanagari" panose="02040503050201020203" pitchFamily="18" charset="0"/>
                <a:ea typeface="Noto Sans KR" panose="020B0500000000000000" pitchFamily="34" charset="-128"/>
              </a:rPr>
              <a:t>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6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912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7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7557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/>
            </a:r>
            <a:br>
              <a:rPr lang="ko-KR" altLang="en-US" dirty="0"/>
            </a:br>
            <a:endParaRPr kumimoji="1" lang="ko-Kore-KR" altLang="en-US" dirty="0"/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9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943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altLang="ko-KR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0678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23</a:t>
            </a:fld>
            <a:endParaRPr lang="ko-KR" alt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4613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49"/>
          </a:p>
        </p:txBody>
      </p:sp>
      <p:grpSp>
        <p:nvGrpSpPr>
          <p:cNvPr id="6" name="그룹 1001"/>
          <p:cNvGrpSpPr/>
          <p:nvPr userDrawn="1"/>
        </p:nvGrpSpPr>
        <p:grpSpPr>
          <a:xfrm rot="16200000">
            <a:off x="6660764" y="1276703"/>
            <a:ext cx="6858000" cy="4304595"/>
            <a:chOff x="0" y="6072908"/>
            <a:chExt cx="7561905" cy="4622330"/>
          </a:xfrm>
        </p:grpSpPr>
        <p:pic>
          <p:nvPicPr>
            <p:cNvPr id="7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72908"/>
              <a:ext cx="7561905" cy="4622330"/>
            </a:xfrm>
            <a:prstGeom prst="rect">
              <a:avLst/>
            </a:prstGeom>
          </p:spPr>
        </p:pic>
      </p:grpSp>
      <p:sp>
        <p:nvSpPr>
          <p:cNvPr id="8" name="모서리가 둥근 직사각형 7"/>
          <p:cNvSpPr/>
          <p:nvPr userDrawn="1"/>
        </p:nvSpPr>
        <p:spPr>
          <a:xfrm>
            <a:off x="370935" y="370936"/>
            <a:ext cx="11499011" cy="6124754"/>
          </a:xfrm>
          <a:prstGeom prst="roundRect">
            <a:avLst>
              <a:gd name="adj" fmla="val 55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11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 userDrawn="1"/>
        </p:nvSpPr>
        <p:spPr>
          <a:xfrm>
            <a:off x="370935" y="782594"/>
            <a:ext cx="11499011" cy="5713095"/>
          </a:xfrm>
          <a:prstGeom prst="roundRect">
            <a:avLst>
              <a:gd name="adj" fmla="val 55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20DE716D-B62E-47D3-896B-E1689F24437C}"/>
              </a:ext>
            </a:extLst>
          </p:cNvPr>
          <p:cNvSpPr txBox="1">
            <a:spLocks/>
          </p:cNvSpPr>
          <p:nvPr userDrawn="1"/>
        </p:nvSpPr>
        <p:spPr>
          <a:xfrm>
            <a:off x="4728518" y="64704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fld id="{00000000-1234-1234-1234-123412341234}" type="slidenum">
              <a:rPr lang="en-US" altLang="ko-KR" smtClean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pPr/>
              <a:t>‹#›</a:t>
            </a:fld>
            <a:endParaRPr lang="ko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553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920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499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44" b="1" i="0">
                <a:solidFill>
                  <a:srgbClr val="282828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099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64" b="0" i="0">
                <a:solidFill>
                  <a:srgbClr val="282828"/>
                </a:solidFill>
                <a:latin typeface="Noto Sans CJK KR Regular"/>
                <a:cs typeface="Noto Sans CJK KR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89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180" y="1030823"/>
            <a:ext cx="10387638" cy="499239"/>
          </a:xfrm>
        </p:spPr>
        <p:txBody>
          <a:bodyPr lIns="0" tIns="0" rIns="0" bIns="0"/>
          <a:lstStyle>
            <a:lvl1pPr>
              <a:defRPr sz="3244" b="1" i="0">
                <a:solidFill>
                  <a:srgbClr val="282828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2737" y="1487547"/>
            <a:ext cx="5679716" cy="209929"/>
          </a:xfrm>
        </p:spPr>
        <p:txBody>
          <a:bodyPr lIns="0" tIns="0" rIns="0" bIns="0"/>
          <a:lstStyle>
            <a:lvl1pPr>
              <a:defRPr sz="1364" b="0" i="0">
                <a:solidFill>
                  <a:srgbClr val="282828"/>
                </a:solidFill>
                <a:latin typeface="Noto Sans CJK KR Regular"/>
                <a:cs typeface="Noto Sans CJK KR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28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180" y="1030823"/>
            <a:ext cx="10387638" cy="499239"/>
          </a:xfrm>
        </p:spPr>
        <p:txBody>
          <a:bodyPr lIns="0" tIns="0" rIns="0" bIns="0"/>
          <a:lstStyle>
            <a:lvl1pPr>
              <a:defRPr sz="3244" b="1" i="0">
                <a:solidFill>
                  <a:srgbClr val="282828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645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84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180" y="1030823"/>
            <a:ext cx="10387638" cy="823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1" i="0">
                <a:solidFill>
                  <a:srgbClr val="282828"/>
                </a:solidFill>
                <a:latin typeface="Noto Sans CJK KR Bold"/>
                <a:cs typeface="Noto Sans CJK KR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2737" y="1487547"/>
            <a:ext cx="5679716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rgbClr val="282828"/>
                </a:solidFill>
                <a:latin typeface="Noto Sans CJK KR Regular"/>
                <a:cs typeface="Noto Sans CJK KR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99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4" r:id="rId2"/>
    <p:sldLayoutId id="2147483660" r:id="rId3"/>
    <p:sldLayoutId id="2147483661" r:id="rId4"/>
    <p:sldLayoutId id="2147483662" r:id="rId5"/>
    <p:sldLayoutId id="2147483663" r:id="rId6"/>
    <p:sldLayoutId id="2147483665" r:id="rId7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DE716D-B62E-47D3-896B-E1689F24437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448800" y="6470650"/>
            <a:ext cx="2743200" cy="2154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>
                <a:latin typeface="Adobe Devanagari" panose="02040503050201020203" pitchFamily="18" charset="0"/>
              </a:rPr>
              <a:t>1</a:t>
            </a:fld>
            <a:endParaRPr lang="ko-KR" altLang="en-US" dirty="0">
              <a:latin typeface="Adobe Devanagari" panose="02040503050201020203" pitchFamily="18" charset="0"/>
            </a:endParaRPr>
          </a:p>
        </p:txBody>
      </p:sp>
      <p:sp>
        <p:nvSpPr>
          <p:cNvPr id="7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891487" y="2417636"/>
            <a:ext cx="3957166" cy="158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48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Kubernetes on the Edge</a:t>
            </a:r>
          </a:p>
        </p:txBody>
      </p:sp>
      <p:pic>
        <p:nvPicPr>
          <p:cNvPr id="9" name="그래픽 14">
            <a:extLst>
              <a:ext uri="{FF2B5EF4-FFF2-40B4-BE49-F238E27FC236}">
                <a16:creationId xmlns:a16="http://schemas.microsoft.com/office/drawing/2014/main" id="{450CDA55-518E-1071-70A6-91F09E0FB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9774" y="688201"/>
            <a:ext cx="1535994" cy="480328"/>
          </a:xfrm>
          <a:prstGeom prst="rect">
            <a:avLst/>
          </a:prstGeom>
        </p:spPr>
      </p:pic>
      <p:sp>
        <p:nvSpPr>
          <p:cNvPr id="10" name="Google Shape;238;p7">
            <a:extLst>
              <a:ext uri="{FF2B5EF4-FFF2-40B4-BE49-F238E27FC236}">
                <a16:creationId xmlns:a16="http://schemas.microsoft.com/office/drawing/2014/main" id="{1CBA898C-B717-50A8-9FA6-1102074C72B2}"/>
              </a:ext>
            </a:extLst>
          </p:cNvPr>
          <p:cNvSpPr/>
          <p:nvPr/>
        </p:nvSpPr>
        <p:spPr>
          <a:xfrm>
            <a:off x="7835490" y="5244422"/>
            <a:ext cx="36721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600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맨텍솔루션 </a:t>
            </a:r>
            <a:r>
              <a:rPr lang="en-US" altLang="ko-KR" sz="1600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OM</a:t>
            </a:r>
            <a:r>
              <a:rPr lang="ko-KR" altLang="en-US" sz="1600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사업본부 </a:t>
            </a:r>
            <a:endParaRPr lang="en-US" altLang="ko-KR" sz="1600" dirty="0" smtClean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R="0"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600" b="0" i="0" u="none" strike="noStrike" cap="none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김범승 과장</a:t>
            </a:r>
            <a:endParaRPr lang="ko-KR" altLang="en-US" sz="1600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172AA710-6488-A76F-B84F-41F751DB4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3936"/>
              </p:ext>
            </p:extLst>
          </p:nvPr>
        </p:nvGraphicFramePr>
        <p:xfrm>
          <a:off x="735948" y="1123936"/>
          <a:ext cx="10446012" cy="5061208"/>
        </p:xfrm>
        <a:graphic>
          <a:graphicData uri="http://schemas.openxmlformats.org/drawingml/2006/table">
            <a:tbl>
              <a:tblPr>
                <a:tableStyleId>{E6924782-4E6D-4A46-9583-89F2C85CC9F1}</a:tableStyleId>
              </a:tblPr>
              <a:tblGrid>
                <a:gridCol w="2611503">
                  <a:extLst>
                    <a:ext uri="{9D8B030D-6E8A-4147-A177-3AD203B41FA5}">
                      <a16:colId xmlns:a16="http://schemas.microsoft.com/office/drawing/2014/main" val="2125520153"/>
                    </a:ext>
                  </a:extLst>
                </a:gridCol>
                <a:gridCol w="2611503">
                  <a:extLst>
                    <a:ext uri="{9D8B030D-6E8A-4147-A177-3AD203B41FA5}">
                      <a16:colId xmlns:a16="http://schemas.microsoft.com/office/drawing/2014/main" val="2550968372"/>
                    </a:ext>
                  </a:extLst>
                </a:gridCol>
                <a:gridCol w="2611503">
                  <a:extLst>
                    <a:ext uri="{9D8B030D-6E8A-4147-A177-3AD203B41FA5}">
                      <a16:colId xmlns:a16="http://schemas.microsoft.com/office/drawing/2014/main" val="534941261"/>
                    </a:ext>
                  </a:extLst>
                </a:gridCol>
                <a:gridCol w="2611503">
                  <a:extLst>
                    <a:ext uri="{9D8B030D-6E8A-4147-A177-3AD203B41FA5}">
                      <a16:colId xmlns:a16="http://schemas.microsoft.com/office/drawing/2014/main" val="404202764"/>
                    </a:ext>
                  </a:extLst>
                </a:gridCol>
              </a:tblGrid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ko-Kore-KR" altLang="en-US" sz="1100" b="0" cap="all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 </a:t>
                      </a:r>
                    </a:p>
                  </a:txBody>
                  <a:tcPr marL="73337" marR="73337" marT="36669" marB="3666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cap="all" dirty="0">
                          <a:solidFill>
                            <a:schemeClr val="bg1"/>
                          </a:solidFill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MICROK8S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cap="all" dirty="0">
                          <a:solidFill>
                            <a:schemeClr val="bg1"/>
                          </a:solidFill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K3S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cap="all" dirty="0">
                          <a:solidFill>
                            <a:schemeClr val="bg1"/>
                          </a:solidFill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MINIKUBE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614427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CNCF certified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1353680972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Vanilla Kubernetes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2745093583"/>
                  </a:ext>
                </a:extLst>
              </a:tr>
              <a:tr h="495906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Architecture support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x86, ARM64, s390x, POWER9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x86_64,armhf, arm64/aarch64,s390x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x86, ARM64, ARMv7, ppc64, s390x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447721722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Enterprise support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643977271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Single-node support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642919388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Multi-node cluster support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197043978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Automatic high availability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036459732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Automatic updates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145128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Memory requirements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540 MB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512 MB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644 MB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1166375042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Add-on functionality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ore-KR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–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663161496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Container runtime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containerd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 kata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altLang="ko-Kore-KR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containerd</a:t>
                      </a:r>
                      <a:r>
                        <a:rPr lang="en" altLang="ko-Kore-KR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docker, 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CRI-O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Docker,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containerd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 CRI-O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2246425161"/>
                  </a:ext>
                </a:extLst>
              </a:tr>
              <a:tr h="568876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Networking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Calico, Cilium, CoreDNS, Traefik, NGINX, Ambassador, Multus, MetalLB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Flannel,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CoreDNS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Traefik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Canal,Calico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 Cilium,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Klipper</a:t>
                      </a:r>
                      <a:endParaRPr lang="en" sz="1100" b="0" dirty="0">
                        <a:effectLst/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Calico, Cilium, Flannel, ingress, DNS, </a:t>
                      </a:r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Kindnet</a:t>
                      </a:r>
                      <a:endParaRPr lang="en" sz="1100" b="0" dirty="0">
                        <a:effectLst/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712342424"/>
                  </a:ext>
                </a:extLst>
              </a:tr>
              <a:tr h="495906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Default storage options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Hostpath storage, OpenEBS, Ceph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Hostpath storage, Longhorn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 err="1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Hostpath</a:t>
                      </a:r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storage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3660434025"/>
                  </a:ext>
                </a:extLst>
              </a:tr>
              <a:tr h="291710">
                <a:tc>
                  <a:txBody>
                    <a:bodyPr/>
                    <a:lstStyle/>
                    <a:p>
                      <a:pPr algn="l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GPU acceleration</a:t>
                      </a:r>
                    </a:p>
                  </a:txBody>
                  <a:tcPr marL="73337" marR="73337" marT="36669" marB="3666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100" b="0" dirty="0">
                          <a:effectLst/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Yes</a:t>
                      </a:r>
                    </a:p>
                  </a:txBody>
                  <a:tcPr marL="73337" marR="73337" marT="36669" marB="36669"/>
                </a:tc>
                <a:extLst>
                  <a:ext uri="{0D108BD9-81ED-4DB2-BD59-A6C34878D82A}">
                    <a16:rowId xmlns:a16="http://schemas.microsoft.com/office/drawing/2014/main" val="2286935193"/>
                  </a:ext>
                </a:extLst>
              </a:tr>
            </a:tbl>
          </a:graphicData>
        </a:graphic>
      </p:graphicFrame>
      <p:sp>
        <p:nvSpPr>
          <p:cNvPr id="9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67081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환경에 최적화된 </a:t>
            </a:r>
            <a:r>
              <a:rPr lang="en-US" altLang="ko-KR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Lightweight Kubernetes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3" name="슬라이드 번호 개체 틀 1">
            <a:extLst>
              <a:ext uri="{FF2B5EF4-FFF2-40B4-BE49-F238E27FC236}">
                <a16:creationId xmlns:a16="http://schemas.microsoft.com/office/drawing/2014/main" id="{20DE716D-B62E-47D3-896B-E1689F24437C}"/>
              </a:ext>
            </a:extLst>
          </p:cNvPr>
          <p:cNvSpPr txBox="1">
            <a:spLocks/>
          </p:cNvSpPr>
          <p:nvPr/>
        </p:nvSpPr>
        <p:spPr>
          <a:xfrm>
            <a:off x="4728518" y="64704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fld id="{00000000-1234-1234-1234-123412341234}" type="slidenum">
              <a:rPr lang="en-US" altLang="ko-KR" smtClean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pPr/>
              <a:t>10</a:t>
            </a:fld>
            <a:endParaRPr lang="ko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5540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3354800" y="3406073"/>
            <a:ext cx="67611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리소스가 제한된 원격 위치 또는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IoT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어플라이언스 내부의 프로덕션 워크로드를 위해 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설계된 고가용성 인증된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Kubernetes</a:t>
            </a:r>
          </a:p>
        </p:txBody>
      </p:sp>
      <p:pic>
        <p:nvPicPr>
          <p:cNvPr id="5122" name="Picture 2" descr="K3s - Lightweight Kubernetes | K3s">
            <a:extLst>
              <a:ext uri="{FF2B5EF4-FFF2-40B4-BE49-F238E27FC236}">
                <a16:creationId xmlns:a16="http://schemas.microsoft.com/office/drawing/2014/main" id="{A5E25DFC-2A41-2731-6A14-4403DF92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89" y="1242203"/>
            <a:ext cx="3241622" cy="12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9;p7">
            <a:extLst>
              <a:ext uri="{FF2B5EF4-FFF2-40B4-BE49-F238E27FC236}">
                <a16:creationId xmlns:a16="http://schemas.microsoft.com/office/drawing/2014/main" id="{C4FC1285-E338-6885-9756-BFA4D63F5E5A}"/>
              </a:ext>
            </a:extLst>
          </p:cNvPr>
          <p:cNvSpPr/>
          <p:nvPr/>
        </p:nvSpPr>
        <p:spPr>
          <a:xfrm>
            <a:off x="1681098" y="3261351"/>
            <a:ext cx="1305450" cy="75216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Perfect </a:t>
            </a:r>
            <a:endParaRPr lang="en" altLang="ko-KR" sz="1200" b="0" i="0" u="none" strike="noStrike" cap="none" dirty="0" smtClean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 smtClean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for </a:t>
            </a: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Edge</a:t>
            </a:r>
          </a:p>
        </p:txBody>
      </p:sp>
      <p:sp>
        <p:nvSpPr>
          <p:cNvPr id="16" name="Google Shape;239;p7">
            <a:extLst>
              <a:ext uri="{FF2B5EF4-FFF2-40B4-BE49-F238E27FC236}">
                <a16:creationId xmlns:a16="http://schemas.microsoft.com/office/drawing/2014/main" id="{3DD91E1E-9EC0-EBAF-F320-3A085E82B80A}"/>
              </a:ext>
            </a:extLst>
          </p:cNvPr>
          <p:cNvSpPr/>
          <p:nvPr/>
        </p:nvSpPr>
        <p:spPr>
          <a:xfrm>
            <a:off x="1681098" y="4307862"/>
            <a:ext cx="1305450" cy="75216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Simplified </a:t>
            </a:r>
            <a:endParaRPr lang="en" altLang="ko-KR" sz="1200" b="0" i="0" u="none" strike="noStrike" cap="none" dirty="0" smtClean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 smtClean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&amp; </a:t>
            </a: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Secure</a:t>
            </a:r>
          </a:p>
        </p:txBody>
      </p:sp>
      <p:sp>
        <p:nvSpPr>
          <p:cNvPr id="17" name="Google Shape;239;p7">
            <a:extLst>
              <a:ext uri="{FF2B5EF4-FFF2-40B4-BE49-F238E27FC236}">
                <a16:creationId xmlns:a16="http://schemas.microsoft.com/office/drawing/2014/main" id="{B561C1FA-F1E4-68E7-B0D9-CB8037C72883}"/>
              </a:ext>
            </a:extLst>
          </p:cNvPr>
          <p:cNvSpPr/>
          <p:nvPr/>
        </p:nvSpPr>
        <p:spPr>
          <a:xfrm>
            <a:off x="1681098" y="5354374"/>
            <a:ext cx="1305450" cy="75216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Optimized </a:t>
            </a:r>
            <a:endParaRPr lang="en" altLang="ko-KR" sz="1200" b="0" i="0" u="none" strike="noStrike" cap="none" dirty="0" smtClean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200" b="0" i="0" u="none" strike="noStrike" cap="none" dirty="0" smtClean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for </a:t>
            </a:r>
            <a:r>
              <a:rPr lang="en" altLang="ko-KR" sz="12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E5D62-2A01-8678-1127-47DA1795597A}"/>
              </a:ext>
            </a:extLst>
          </p:cNvPr>
          <p:cNvSpPr txBox="1"/>
          <p:nvPr/>
        </p:nvSpPr>
        <p:spPr>
          <a:xfrm>
            <a:off x="3354800" y="4411778"/>
            <a:ext cx="6522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K3s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는 프로덕션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Kubernetes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클러스터를 설치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,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실행 및 자동 업데이트하는 데 필요한 종속성과 단계를 줄이는 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70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MB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미만의 단일 바이너리로 패키징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3718AA-835C-107E-72FB-9741D4F7A37D}"/>
              </a:ext>
            </a:extLst>
          </p:cNvPr>
          <p:cNvSpPr txBox="1"/>
          <p:nvPr/>
        </p:nvSpPr>
        <p:spPr>
          <a:xfrm>
            <a:off x="3354800" y="5468848"/>
            <a:ext cx="6522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ARM64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및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ARMv7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은 모두 바이너리 및 다중 아키텍처 이미지 지원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Raspberry Pi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와 같은 작은 것부터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AWS a1.4xlarge 32GB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서버까지 작동</a:t>
            </a:r>
          </a:p>
        </p:txBody>
      </p:sp>
      <p:pic>
        <p:nvPicPr>
          <p:cNvPr id="5124" name="Picture 4" descr="Docusaurus themed image">
            <a:extLst>
              <a:ext uri="{FF2B5EF4-FFF2-40B4-BE49-F238E27FC236}">
                <a16:creationId xmlns:a16="http://schemas.microsoft.com/office/drawing/2014/main" id="{A6A212B7-9BE6-8CBA-F3DC-AA6018FB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64" y="1357480"/>
            <a:ext cx="3277208" cy="5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121E8E-0306-2032-C644-67CEFC67FA93}"/>
              </a:ext>
            </a:extLst>
          </p:cNvPr>
          <p:cNvSpPr txBox="1"/>
          <p:nvPr/>
        </p:nvSpPr>
        <p:spPr>
          <a:xfrm>
            <a:off x="6615388" y="2028226"/>
            <a:ext cx="4464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ore-KR" sz="1200" b="0" i="0" dirty="0">
                <a:solidFill>
                  <a:srgbClr val="1C1E2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Cloud Native Computing Foundation sandbox project</a:t>
            </a:r>
            <a:endParaRPr lang="ko-Kore-KR" altLang="en-US" sz="12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22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란</a:t>
            </a:r>
            <a:r>
              <a:rPr lang="en-US" altLang="ko-KR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6939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래픽 17">
            <a:extLst>
              <a:ext uri="{FF2B5EF4-FFF2-40B4-BE49-F238E27FC236}">
                <a16:creationId xmlns:a16="http://schemas.microsoft.com/office/drawing/2014/main" id="{CEBCED93-CCF5-FD19-D00A-63CCC38D7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9728" y="1634060"/>
            <a:ext cx="6457022" cy="3710994"/>
          </a:xfrm>
          <a:prstGeom prst="rect">
            <a:avLst/>
          </a:prstGeom>
        </p:spPr>
      </p:pic>
      <p:sp>
        <p:nvSpPr>
          <p:cNvPr id="3" name="Google Shape;238;p7">
            <a:extLst>
              <a:ext uri="{FF2B5EF4-FFF2-40B4-BE49-F238E27FC236}">
                <a16:creationId xmlns:a16="http://schemas.microsoft.com/office/drawing/2014/main" id="{AB89F303-98D1-20B8-AC15-EAE3E7A4D478}"/>
              </a:ext>
            </a:extLst>
          </p:cNvPr>
          <p:cNvSpPr/>
          <p:nvPr/>
        </p:nvSpPr>
        <p:spPr>
          <a:xfrm>
            <a:off x="7326293" y="2413357"/>
            <a:ext cx="444013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단일 바이너리 패키징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기본 저장소 백엔드로 </a:t>
            </a: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sqlite3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에 대한 지원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(</a:t>
            </a: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Etcd3, MySQL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및 </a:t>
            </a: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Postgres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도 지원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Kubernetes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및 기타 구성 요소를 간단하게 설치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OS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종속성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없음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.(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커널과 </a:t>
            </a:r>
            <a:r>
              <a:rPr lang="en" altLang="ko-KR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cgroup</a:t>
            </a: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마운트만 필요함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).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싱글 및 고가용성 지원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Architecture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8944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8;p7">
            <a:extLst>
              <a:ext uri="{FF2B5EF4-FFF2-40B4-BE49-F238E27FC236}">
                <a16:creationId xmlns:a16="http://schemas.microsoft.com/office/drawing/2014/main" id="{DE016C27-7B18-7966-A805-CA9A55453564}"/>
              </a:ext>
            </a:extLst>
          </p:cNvPr>
          <p:cNvSpPr/>
          <p:nvPr/>
        </p:nvSpPr>
        <p:spPr>
          <a:xfrm>
            <a:off x="640972" y="5106097"/>
            <a:ext cx="3886167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API, Controller,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Scheduler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컨트롤 플레인 및 데이터 저장소 구성 요소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관리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K8s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Master Node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역할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</p:txBody>
      </p:sp>
      <p:sp>
        <p:nvSpPr>
          <p:cNvPr id="16" name="Google Shape;238;p7">
            <a:extLst>
              <a:ext uri="{FF2B5EF4-FFF2-40B4-BE49-F238E27FC236}">
                <a16:creationId xmlns:a16="http://schemas.microsoft.com/office/drawing/2014/main" id="{471CA2C7-5B18-1580-6759-FF89C97DAB7D}"/>
              </a:ext>
            </a:extLst>
          </p:cNvPr>
          <p:cNvSpPr/>
          <p:nvPr/>
        </p:nvSpPr>
        <p:spPr>
          <a:xfrm>
            <a:off x="7016975" y="5106097"/>
            <a:ext cx="4775335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데이터 저장소 또는 제어부 구성 요소 없음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K8s Worker Node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역할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서버와 에이전트 모두 </a:t>
            </a:r>
            <a:r>
              <a:rPr lang="en" altLang="ko-KR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kubelet</a:t>
            </a:r>
            <a:r>
              <a:rPr lang="en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,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컨테이너 런타임 및 </a:t>
            </a:r>
            <a:r>
              <a:rPr lang="en" altLang="ko-KR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CNI</a:t>
            </a:r>
            <a:r>
              <a:rPr lang="ko-KR" altLang="en-US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실행</a:t>
            </a:r>
            <a:endParaRPr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7" name="Google Shape;239;p7">
            <a:extLst>
              <a:ext uri="{FF2B5EF4-FFF2-40B4-BE49-F238E27FC236}">
                <a16:creationId xmlns:a16="http://schemas.microsoft.com/office/drawing/2014/main" id="{47657A18-A375-B155-20DB-D1F83455975B}"/>
              </a:ext>
            </a:extLst>
          </p:cNvPr>
          <p:cNvSpPr/>
          <p:nvPr/>
        </p:nvSpPr>
        <p:spPr>
          <a:xfrm>
            <a:off x="719019" y="4417542"/>
            <a:ext cx="1635992" cy="542649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Server</a:t>
            </a:r>
            <a:endParaRPr b="0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8" name="Google Shape;239;p7">
            <a:extLst>
              <a:ext uri="{FF2B5EF4-FFF2-40B4-BE49-F238E27FC236}">
                <a16:creationId xmlns:a16="http://schemas.microsoft.com/office/drawing/2014/main" id="{1E9409DB-FA3B-17E8-7717-2FC035631C13}"/>
              </a:ext>
            </a:extLst>
          </p:cNvPr>
          <p:cNvSpPr/>
          <p:nvPr/>
        </p:nvSpPr>
        <p:spPr>
          <a:xfrm>
            <a:off x="9172907" y="4417542"/>
            <a:ext cx="1610112" cy="496434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Agent</a:t>
            </a:r>
            <a:endParaRPr b="0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3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Server &amp; Agent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5" name="그래픽 17">
            <a:extLst>
              <a:ext uri="{FF2B5EF4-FFF2-40B4-BE49-F238E27FC236}">
                <a16:creationId xmlns:a16="http://schemas.microsoft.com/office/drawing/2014/main" id="{CEBCED93-CCF5-FD19-D00A-63CCC38D7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27539" y="1219993"/>
            <a:ext cx="6457022" cy="37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8;p7">
            <a:extLst>
              <a:ext uri="{FF2B5EF4-FFF2-40B4-BE49-F238E27FC236}">
                <a16:creationId xmlns:a16="http://schemas.microsoft.com/office/drawing/2014/main" id="{E92E70D8-50BB-5719-9422-30DAABE8E39D}"/>
              </a:ext>
            </a:extLst>
          </p:cNvPr>
          <p:cNvSpPr/>
          <p:nvPr/>
        </p:nvSpPr>
        <p:spPr>
          <a:xfrm>
            <a:off x="7076246" y="3219924"/>
            <a:ext cx="434482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1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개 노드로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K3s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클러스터 구성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(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고가용성 없음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)</a:t>
            </a: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embedded DB(SQLite)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Agent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는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Server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에 </a:t>
            </a:r>
            <a:r>
              <a:rPr lang="ko-KR" altLang="en-US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임베드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Edge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최적화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개발용도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</p:txBody>
      </p:sp>
      <p:sp>
        <p:nvSpPr>
          <p:cNvPr id="5" name="Google Shape;239;p7">
            <a:extLst>
              <a:ext uri="{FF2B5EF4-FFF2-40B4-BE49-F238E27FC236}">
                <a16:creationId xmlns:a16="http://schemas.microsoft.com/office/drawing/2014/main" id="{941137C4-BED4-417E-8DB2-239D91D93763}"/>
              </a:ext>
            </a:extLst>
          </p:cNvPr>
          <p:cNvSpPr/>
          <p:nvPr/>
        </p:nvSpPr>
        <p:spPr>
          <a:xfrm>
            <a:off x="7102567" y="2229040"/>
            <a:ext cx="3853638" cy="76772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8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Single-Node Cluster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2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구성도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0" b="33934"/>
          <a:stretch/>
        </p:blipFill>
        <p:spPr>
          <a:xfrm>
            <a:off x="1465160" y="2216989"/>
            <a:ext cx="4655172" cy="27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819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4" name="Google Shape;238;p7">
            <a:extLst>
              <a:ext uri="{FF2B5EF4-FFF2-40B4-BE49-F238E27FC236}">
                <a16:creationId xmlns:a16="http://schemas.microsoft.com/office/drawing/2014/main" id="{E92E70D8-50BB-5719-9422-30DAABE8E39D}"/>
              </a:ext>
            </a:extLst>
          </p:cNvPr>
          <p:cNvSpPr/>
          <p:nvPr/>
        </p:nvSpPr>
        <p:spPr>
          <a:xfrm>
            <a:off x="7891049" y="3172480"/>
            <a:ext cx="388616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마스터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노드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1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대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,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멀티 워커 노드 구성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서버에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embedded DB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구성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(SQLite)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Server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와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Agent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는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Token</a:t>
            </a:r>
            <a:r>
              <a:rPr lang="ko-KR" altLang="en-US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으로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연결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Server </a:t>
            </a:r>
            <a:r>
              <a:rPr lang="ko-KR" altLang="en-US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고가용성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</a:t>
            </a:r>
            <a:r>
              <a:rPr lang="ko-KR" altLang="en-US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없음</a:t>
            </a:r>
            <a:endParaRPr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구성도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2" name="Google Shape;239;p7">
            <a:extLst>
              <a:ext uri="{FF2B5EF4-FFF2-40B4-BE49-F238E27FC236}">
                <a16:creationId xmlns:a16="http://schemas.microsoft.com/office/drawing/2014/main" id="{941137C4-BED4-417E-8DB2-239D91D93763}"/>
              </a:ext>
            </a:extLst>
          </p:cNvPr>
          <p:cNvSpPr/>
          <p:nvPr/>
        </p:nvSpPr>
        <p:spPr>
          <a:xfrm>
            <a:off x="7827190" y="2229040"/>
            <a:ext cx="3853638" cy="76772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lvl="0" algn="ctr"/>
            <a:r>
              <a:rPr lang="en-US" altLang="ko-KR" sz="1800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Single-server Multi-node Agents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7" y="1361941"/>
            <a:ext cx="7279800" cy="42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8054948" y="3181104"/>
            <a:ext cx="34958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b="0" i="0" u="none" strike="noStrike" cap="none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마스터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노드 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3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대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,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멀티 워커 노드 구성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고가용성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제공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embedded </a:t>
            </a:r>
            <a:r>
              <a:rPr lang="en-US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etcd</a:t>
            </a:r>
            <a:r>
              <a:rPr 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 datastore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Edge </a:t>
            </a:r>
            <a:r>
              <a:rPr lang="ko-KR" altLang="en-US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최적화</a:t>
            </a:r>
            <a:endParaRPr lang="ko-KR" altLang="en-US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3" name="Google Shape;239;p7">
            <a:extLst>
              <a:ext uri="{FF2B5EF4-FFF2-40B4-BE49-F238E27FC236}">
                <a16:creationId xmlns:a16="http://schemas.microsoft.com/office/drawing/2014/main" id="{318081CB-B38D-79E4-6D53-0C21563BA8B1}"/>
              </a:ext>
            </a:extLst>
          </p:cNvPr>
          <p:cNvSpPr/>
          <p:nvPr/>
        </p:nvSpPr>
        <p:spPr>
          <a:xfrm>
            <a:off x="8029935" y="2254916"/>
            <a:ext cx="3632978" cy="76772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HA-Server with Embedded DB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구성도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8" y="1777043"/>
            <a:ext cx="7573799" cy="35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DE716D-B62E-47D3-896B-E1689F24437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448800" y="6470650"/>
            <a:ext cx="2743200" cy="36512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17</a:t>
            </a:fld>
            <a:endParaRPr lang="ko-KR" altLang="en-US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819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5" name="Google Shape;238;p7">
            <a:extLst>
              <a:ext uri="{FF2B5EF4-FFF2-40B4-BE49-F238E27FC236}">
                <a16:creationId xmlns:a16="http://schemas.microsoft.com/office/drawing/2014/main" id="{CB285393-2F13-9725-9308-FEF1C623B58C}"/>
              </a:ext>
            </a:extLst>
          </p:cNvPr>
          <p:cNvSpPr/>
          <p:nvPr/>
        </p:nvSpPr>
        <p:spPr>
          <a:xfrm>
            <a:off x="8126081" y="3276328"/>
            <a:ext cx="35195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마스터 노드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3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대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,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멀티 워커 노드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,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외부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DB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구성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External Database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지원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   (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etcd3, MySQL, Postgres)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▪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Database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백업 및 복구 관리 </a:t>
            </a:r>
            <a:r>
              <a:rPr lang="ko-KR" altLang="en-US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용이</a:t>
            </a:r>
            <a:endParaRPr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3" name="Google Shape;239;p7">
            <a:extLst>
              <a:ext uri="{FF2B5EF4-FFF2-40B4-BE49-F238E27FC236}">
                <a16:creationId xmlns:a16="http://schemas.microsoft.com/office/drawing/2014/main" id="{310886D5-374D-8B29-1F8A-BC5ED9EE3705}"/>
              </a:ext>
            </a:extLst>
          </p:cNvPr>
          <p:cNvSpPr/>
          <p:nvPr/>
        </p:nvSpPr>
        <p:spPr>
          <a:xfrm>
            <a:off x="8117457" y="2410194"/>
            <a:ext cx="3562714" cy="76772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HA-Server with External DB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1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구성도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9" y="1715951"/>
            <a:ext cx="7773485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96A02E00-8178-76D1-CCFF-B04B538C1DF0}"/>
              </a:ext>
            </a:extLst>
          </p:cNvPr>
          <p:cNvSpPr/>
          <p:nvPr/>
        </p:nvSpPr>
        <p:spPr>
          <a:xfrm>
            <a:off x="4376843" y="2518913"/>
            <a:ext cx="2083531" cy="2188094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2ECE9494-9F49-485A-D1EF-C31A0A4C52B9}"/>
              </a:ext>
            </a:extLst>
          </p:cNvPr>
          <p:cNvSpPr/>
          <p:nvPr/>
        </p:nvSpPr>
        <p:spPr>
          <a:xfrm>
            <a:off x="4376843" y="3679587"/>
            <a:ext cx="2083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2 </a:t>
            </a:r>
            <a:r>
              <a:rPr kumimoji="0" lang="en-US" altLang="ko-KR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vcpu</a:t>
            </a: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  2GB  50GB</a:t>
            </a:r>
          </a:p>
        </p:txBody>
      </p:sp>
      <p:pic>
        <p:nvPicPr>
          <p:cNvPr id="1026" name="Picture 2" descr="Ubuntu Logo, symbol, meaning, history, PNG, brand">
            <a:extLst>
              <a:ext uri="{FF2B5EF4-FFF2-40B4-BE49-F238E27FC236}">
                <a16:creationId xmlns:a16="http://schemas.microsoft.com/office/drawing/2014/main" id="{B572EF23-2BD4-FD1B-F1BD-9E43DFE5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65" y="2716078"/>
            <a:ext cx="1492036" cy="8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C33E5E-33AE-46D1-B6E7-290054241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24" y="4111603"/>
            <a:ext cx="1135933" cy="3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1A0F6E37-7770-782E-79CD-0F7CA9CAB1BB}"/>
              </a:ext>
            </a:extLst>
          </p:cNvPr>
          <p:cNvSpPr/>
          <p:nvPr/>
        </p:nvSpPr>
        <p:spPr>
          <a:xfrm>
            <a:off x="8649422" y="1293962"/>
            <a:ext cx="2083531" cy="213503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33841F0-DAFF-5B3A-4CDA-E2709F4A89D0}"/>
              </a:ext>
            </a:extLst>
          </p:cNvPr>
          <p:cNvSpPr/>
          <p:nvPr/>
        </p:nvSpPr>
        <p:spPr>
          <a:xfrm>
            <a:off x="8649422" y="2401580"/>
            <a:ext cx="2083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2 </a:t>
            </a:r>
            <a:r>
              <a:rPr kumimoji="0" lang="en-US" altLang="ko-KR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vcpu</a:t>
            </a: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  2GB  50GB</a:t>
            </a:r>
          </a:p>
        </p:txBody>
      </p:sp>
      <p:pic>
        <p:nvPicPr>
          <p:cNvPr id="29" name="Picture 2" descr="Ubuntu Logo, symbol, meaning, history, PNG, brand">
            <a:extLst>
              <a:ext uri="{FF2B5EF4-FFF2-40B4-BE49-F238E27FC236}">
                <a16:creationId xmlns:a16="http://schemas.microsoft.com/office/drawing/2014/main" id="{99062824-8923-229F-F862-17DC2D3E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44" y="1438071"/>
            <a:ext cx="1492036" cy="8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4882EB6B-8A4B-76AC-657C-5C1D1B3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03" y="2833596"/>
            <a:ext cx="1135933" cy="3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D4995CDF-ABB2-FDF1-9F0A-32CE84443051}"/>
              </a:ext>
            </a:extLst>
          </p:cNvPr>
          <p:cNvSpPr/>
          <p:nvPr/>
        </p:nvSpPr>
        <p:spPr>
          <a:xfrm>
            <a:off x="8649422" y="4045788"/>
            <a:ext cx="2083531" cy="212892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4F42770-2A0B-796D-96A9-DF63FC17B293}"/>
              </a:ext>
            </a:extLst>
          </p:cNvPr>
          <p:cNvSpPr/>
          <p:nvPr/>
        </p:nvSpPr>
        <p:spPr>
          <a:xfrm>
            <a:off x="8649422" y="5147296"/>
            <a:ext cx="2083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2 </a:t>
            </a:r>
            <a:r>
              <a:rPr kumimoji="0" lang="en-US" altLang="ko-KR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vcpu</a:t>
            </a:r>
            <a:r>
              <a:rPr kumimoji="0" lang="en-US" altLang="ko-K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  2GB  50GB</a:t>
            </a:r>
          </a:p>
        </p:txBody>
      </p:sp>
      <p:pic>
        <p:nvPicPr>
          <p:cNvPr id="34" name="Picture 2" descr="Ubuntu Logo, symbol, meaning, history, PNG, brand">
            <a:extLst>
              <a:ext uri="{FF2B5EF4-FFF2-40B4-BE49-F238E27FC236}">
                <a16:creationId xmlns:a16="http://schemas.microsoft.com/office/drawing/2014/main" id="{72A16670-6335-37A2-D13F-DF17743B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44" y="4183787"/>
            <a:ext cx="1492036" cy="8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AF5C07E1-030A-D1EC-AF96-51222FD2E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03" y="5579312"/>
            <a:ext cx="1135933" cy="3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1682F4AE-670E-2031-F040-B2F1FA681B9A}"/>
              </a:ext>
            </a:extLst>
          </p:cNvPr>
          <p:cNvSpPr/>
          <p:nvPr/>
        </p:nvSpPr>
        <p:spPr>
          <a:xfrm>
            <a:off x="4559487" y="2089735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K3S Server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F7F3F74-C6AC-0549-D66F-A7350FC7CB59}"/>
              </a:ext>
            </a:extLst>
          </p:cNvPr>
          <p:cNvSpPr/>
          <p:nvPr/>
        </p:nvSpPr>
        <p:spPr>
          <a:xfrm>
            <a:off x="8849318" y="865393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K3S Agent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3437A68B-BF55-3209-2CCC-EBB3F97F1191}"/>
              </a:ext>
            </a:extLst>
          </p:cNvPr>
          <p:cNvSpPr/>
          <p:nvPr/>
        </p:nvSpPr>
        <p:spPr>
          <a:xfrm>
            <a:off x="8849525" y="3611390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K3S Agent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cxnSp>
        <p:nvCxnSpPr>
          <p:cNvPr id="40" name="직선 연결선[R] 39">
            <a:extLst>
              <a:ext uri="{FF2B5EF4-FFF2-40B4-BE49-F238E27FC236}">
                <a16:creationId xmlns:a16="http://schemas.microsoft.com/office/drawing/2014/main" id="{5B267D7A-6AD8-30BA-7C3F-A935CE249878}"/>
              </a:ext>
            </a:extLst>
          </p:cNvPr>
          <p:cNvCxnSpPr>
            <a:cxnSpLocks/>
          </p:cNvCxnSpPr>
          <p:nvPr/>
        </p:nvCxnSpPr>
        <p:spPr>
          <a:xfrm flipV="1">
            <a:off x="6460374" y="2304522"/>
            <a:ext cx="2189048" cy="1278007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[R] 39">
            <a:extLst>
              <a:ext uri="{FF2B5EF4-FFF2-40B4-BE49-F238E27FC236}">
                <a16:creationId xmlns:a16="http://schemas.microsoft.com/office/drawing/2014/main" id="{16C6EEC2-A4AC-7600-F18D-B9AF3BE80F57}"/>
              </a:ext>
            </a:extLst>
          </p:cNvPr>
          <p:cNvCxnSpPr>
            <a:cxnSpLocks/>
            <a:stCxn id="19" idx="3"/>
            <a:endCxn id="33" idx="1"/>
          </p:cNvCxnSpPr>
          <p:nvPr/>
        </p:nvCxnSpPr>
        <p:spPr>
          <a:xfrm>
            <a:off x="6460374" y="3612960"/>
            <a:ext cx="2189048" cy="1688225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7111ADF-2E1E-F320-FACC-C6F14B1B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80" y="1711402"/>
            <a:ext cx="2629372" cy="36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B8314-FE53-25F7-A234-ED6B7648E77C}"/>
              </a:ext>
            </a:extLst>
          </p:cNvPr>
          <p:cNvSpPr txBox="1"/>
          <p:nvPr/>
        </p:nvSpPr>
        <p:spPr>
          <a:xfrm>
            <a:off x="981180" y="5998834"/>
            <a:ext cx="64681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sz="10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https://medium.com/thinkport/how-to-build-a-raspberry-pi-kubernetes-cluster-with-k3s-76224788576c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28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3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665819" y="1113460"/>
            <a:ext cx="687429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K3S Server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설치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$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curl -</a:t>
            </a:r>
            <a:r>
              <a:rPr lang="en" altLang="ko-KR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sfL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https://get.k3s.io | </a:t>
            </a:r>
            <a:r>
              <a:rPr lang="en" altLang="ko-KR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sh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-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Consolas" panose="020B0609020204030204" pitchFamily="49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819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22" name="그림 21" descr="텍스트, 소프트웨어, 멀티미디어 소프트웨어, 컴퓨터이(가) 표시된 사진&#10;&#10;자동 생성된 설명">
            <a:extLst>
              <a:ext uri="{FF2B5EF4-FFF2-40B4-BE49-F238E27FC236}">
                <a16:creationId xmlns:a16="http://schemas.microsoft.com/office/drawing/2014/main" id="{4440D7BB-B53F-300D-5930-AFEB3E9E3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75" r="44469"/>
          <a:stretch/>
        </p:blipFill>
        <p:spPr>
          <a:xfrm>
            <a:off x="744576" y="2088484"/>
            <a:ext cx="8510645" cy="33901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1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979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8468"/>
            <a:ext cx="12192000" cy="1331830"/>
          </a:xfrm>
          <a:prstGeom prst="rect">
            <a:avLst/>
          </a:prstGeom>
        </p:spPr>
      </p:pic>
      <p:grpSp>
        <p:nvGrpSpPr>
          <p:cNvPr id="12" name="object 2"/>
          <p:cNvGrpSpPr/>
          <p:nvPr/>
        </p:nvGrpSpPr>
        <p:grpSpPr>
          <a:xfrm>
            <a:off x="735037" y="562416"/>
            <a:ext cx="5381091" cy="5749882"/>
            <a:chOff x="1047088" y="890025"/>
            <a:chExt cx="7298207" cy="9675098"/>
          </a:xfrm>
        </p:grpSpPr>
        <p:pic>
          <p:nvPicPr>
            <p:cNvPr id="13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088" y="890025"/>
              <a:ext cx="7298207" cy="9675098"/>
            </a:xfrm>
            <a:prstGeom prst="rect">
              <a:avLst/>
            </a:prstGeom>
          </p:spPr>
        </p:pic>
        <p:sp>
          <p:nvSpPr>
            <p:cNvPr id="14" name="object 5"/>
            <p:cNvSpPr/>
            <p:nvPr/>
          </p:nvSpPr>
          <p:spPr>
            <a:xfrm>
              <a:off x="1292950" y="1133749"/>
              <a:ext cx="6656705" cy="9041130"/>
            </a:xfrm>
            <a:custGeom>
              <a:avLst/>
              <a:gdLst/>
              <a:ahLst/>
              <a:cxnLst/>
              <a:rect l="l" t="t" r="r" b="b"/>
              <a:pathLst>
                <a:path w="6656705" h="9041130">
                  <a:moveTo>
                    <a:pt x="6335116" y="0"/>
                  </a:moveTo>
                  <a:lnTo>
                    <a:pt x="321257" y="0"/>
                  </a:lnTo>
                  <a:lnTo>
                    <a:pt x="273785" y="3483"/>
                  </a:lnTo>
                  <a:lnTo>
                    <a:pt x="228476" y="13601"/>
                  </a:lnTo>
                  <a:lnTo>
                    <a:pt x="185826" y="29857"/>
                  </a:lnTo>
                  <a:lnTo>
                    <a:pt x="146332" y="51755"/>
                  </a:lnTo>
                  <a:lnTo>
                    <a:pt x="110491" y="78797"/>
                  </a:lnTo>
                  <a:lnTo>
                    <a:pt x="78801" y="110487"/>
                  </a:lnTo>
                  <a:lnTo>
                    <a:pt x="51758" y="146327"/>
                  </a:lnTo>
                  <a:lnTo>
                    <a:pt x="29859" y="185821"/>
                  </a:lnTo>
                  <a:lnTo>
                    <a:pt x="13602" y="228472"/>
                  </a:lnTo>
                  <a:lnTo>
                    <a:pt x="3483" y="273783"/>
                  </a:lnTo>
                  <a:lnTo>
                    <a:pt x="0" y="321257"/>
                  </a:lnTo>
                  <a:lnTo>
                    <a:pt x="0" y="8719797"/>
                  </a:lnTo>
                  <a:lnTo>
                    <a:pt x="3483" y="8767271"/>
                  </a:lnTo>
                  <a:lnTo>
                    <a:pt x="13602" y="8812582"/>
                  </a:lnTo>
                  <a:lnTo>
                    <a:pt x="29859" y="8855232"/>
                  </a:lnTo>
                  <a:lnTo>
                    <a:pt x="51758" y="8894726"/>
                  </a:lnTo>
                  <a:lnTo>
                    <a:pt x="78801" y="8930567"/>
                  </a:lnTo>
                  <a:lnTo>
                    <a:pt x="110491" y="8962256"/>
                  </a:lnTo>
                  <a:lnTo>
                    <a:pt x="146332" y="8989298"/>
                  </a:lnTo>
                  <a:lnTo>
                    <a:pt x="185826" y="9011196"/>
                  </a:lnTo>
                  <a:lnTo>
                    <a:pt x="228476" y="9027453"/>
                  </a:lnTo>
                  <a:lnTo>
                    <a:pt x="273785" y="9037571"/>
                  </a:lnTo>
                  <a:lnTo>
                    <a:pt x="321257" y="9041054"/>
                  </a:lnTo>
                  <a:lnTo>
                    <a:pt x="6108651" y="9041054"/>
                  </a:lnTo>
                  <a:lnTo>
                    <a:pt x="6155910" y="9039044"/>
                  </a:lnTo>
                  <a:lnTo>
                    <a:pt x="6202053" y="9033122"/>
                  </a:lnTo>
                  <a:lnTo>
                    <a:pt x="6246915" y="9023453"/>
                  </a:lnTo>
                  <a:lnTo>
                    <a:pt x="6290332" y="9010202"/>
                  </a:lnTo>
                  <a:lnTo>
                    <a:pt x="6332139" y="8993533"/>
                  </a:lnTo>
                  <a:lnTo>
                    <a:pt x="6372173" y="8973611"/>
                  </a:lnTo>
                  <a:lnTo>
                    <a:pt x="6410268" y="8950599"/>
                  </a:lnTo>
                  <a:lnTo>
                    <a:pt x="6446260" y="8924662"/>
                  </a:lnTo>
                  <a:lnTo>
                    <a:pt x="6479986" y="8895965"/>
                  </a:lnTo>
                  <a:lnTo>
                    <a:pt x="6511280" y="8864671"/>
                  </a:lnTo>
                  <a:lnTo>
                    <a:pt x="6539977" y="8830946"/>
                  </a:lnTo>
                  <a:lnTo>
                    <a:pt x="6565915" y="8794954"/>
                  </a:lnTo>
                  <a:lnTo>
                    <a:pt x="6588927" y="8756859"/>
                  </a:lnTo>
                  <a:lnTo>
                    <a:pt x="6608851" y="8716825"/>
                  </a:lnTo>
                  <a:lnTo>
                    <a:pt x="6625520" y="8675017"/>
                  </a:lnTo>
                  <a:lnTo>
                    <a:pt x="6638771" y="8631599"/>
                  </a:lnTo>
                  <a:lnTo>
                    <a:pt x="6648440" y="8586737"/>
                  </a:lnTo>
                  <a:lnTo>
                    <a:pt x="6654362" y="8540593"/>
                  </a:lnTo>
                  <a:lnTo>
                    <a:pt x="6656373" y="8493333"/>
                  </a:lnTo>
                  <a:lnTo>
                    <a:pt x="6656373" y="321257"/>
                  </a:lnTo>
                  <a:lnTo>
                    <a:pt x="6652889" y="273783"/>
                  </a:lnTo>
                  <a:lnTo>
                    <a:pt x="6642770" y="228472"/>
                  </a:lnTo>
                  <a:lnTo>
                    <a:pt x="6626513" y="185821"/>
                  </a:lnTo>
                  <a:lnTo>
                    <a:pt x="6604615" y="146327"/>
                  </a:lnTo>
                  <a:lnTo>
                    <a:pt x="6577571" y="110487"/>
                  </a:lnTo>
                  <a:lnTo>
                    <a:pt x="6545881" y="78797"/>
                  </a:lnTo>
                  <a:lnTo>
                    <a:pt x="6510040" y="51755"/>
                  </a:lnTo>
                  <a:lnTo>
                    <a:pt x="6470547" y="29857"/>
                  </a:lnTo>
                  <a:lnTo>
                    <a:pt x="6427896" y="13601"/>
                  </a:lnTo>
                  <a:lnTo>
                    <a:pt x="6382587" y="3483"/>
                  </a:lnTo>
                  <a:lnTo>
                    <a:pt x="6335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6"/>
          <p:cNvSpPr txBox="1">
            <a:spLocks noGrp="1"/>
          </p:cNvSpPr>
          <p:nvPr>
            <p:ph type="title"/>
          </p:nvPr>
        </p:nvSpPr>
        <p:spPr>
          <a:xfrm>
            <a:off x="1207026" y="1054742"/>
            <a:ext cx="1329152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1" spc="-140" dirty="0">
                <a:solidFill>
                  <a:srgbClr val="053659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  <a:cs typeface="Noto Sans CJK KR Black"/>
              </a:rPr>
              <a:t>AGENDA</a:t>
            </a:r>
            <a:endParaRPr sz="2400" dirty="0">
              <a:solidFill>
                <a:srgbClr val="053659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  <a:cs typeface="Noto Sans CJK KR Black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202858" y="1473099"/>
            <a:ext cx="1272935" cy="66785"/>
          </a:xfrm>
          <a:prstGeom prst="rect">
            <a:avLst/>
          </a:prstGeom>
        </p:spPr>
      </p:pic>
      <p:sp>
        <p:nvSpPr>
          <p:cNvPr id="18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1116004" y="1792851"/>
            <a:ext cx="438765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ko-Kore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</a:t>
            </a:r>
            <a:r>
              <a:rPr lang="en-US" altLang="ko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  <a:endParaRPr lang="en-US" altLang="ko-Kore-KR" sz="24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ko-Kore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Malgun Gothic"/>
              </a:rPr>
              <a:t>활용 사례 </a:t>
            </a:r>
            <a:endParaRPr lang="en-US" altLang="ko-KR" sz="24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Malgun Gothic"/>
            </a:endParaRP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ko-Kore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이점과 과제</a:t>
            </a:r>
            <a:endParaRPr lang="en-US" altLang="ko-KR" sz="24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Kubernetes on the Edge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데모 </a:t>
            </a:r>
            <a:r>
              <a:rPr lang="en-US" altLang="ko-KR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&amp;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</a:t>
            </a:r>
            <a:r>
              <a:rPr lang="ko-KR" altLang="en-US" sz="24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Malgun Gothic"/>
              </a:rPr>
              <a:t>성공 사례</a:t>
            </a:r>
            <a:endParaRPr lang="en-US" altLang="ko-KR" sz="24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84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665819" y="974488"/>
            <a:ext cx="996039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K3S Agent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설치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$ export K3S_IP=</a:t>
            </a:r>
            <a:r>
              <a:rPr lang="en-US" altLang="ko-KR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masterip</a:t>
            </a:r>
            <a:endParaRPr lang="en-US" altLang="ko-KR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Consolas" panose="020B0609020204030204" pitchFamily="49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$ export TOKEN=k3s_token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Consolas" panose="020B0609020204030204" pitchFamily="49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$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curl -</a:t>
            </a:r>
            <a:r>
              <a:rPr lang="en" altLang="ko-KR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sfL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https://get.k3s.io | K3S_URL=https://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$K3S_IP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:6443 K3S_TOKEN=$TOKEN </a:t>
            </a:r>
            <a:r>
              <a:rPr lang="en" altLang="ko-KR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sh</a:t>
            </a: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 -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Consolas" panose="020B0609020204030204" pitchFamily="49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819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3" name="그림 2" descr="텍스트, 소프트웨어, 웹사이트, 웹 페이지이(가) 표시된 사진&#10;&#10;자동 생성된 설명">
            <a:extLst>
              <a:ext uri="{FF2B5EF4-FFF2-40B4-BE49-F238E27FC236}">
                <a16:creationId xmlns:a16="http://schemas.microsoft.com/office/drawing/2014/main" id="{B9CA7CA2-2E48-28AF-8C9E-80B48EA92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5" r="5999" b="14009"/>
          <a:stretch/>
        </p:blipFill>
        <p:spPr>
          <a:xfrm>
            <a:off x="744576" y="2234381"/>
            <a:ext cx="8259314" cy="2676832"/>
          </a:xfrm>
          <a:prstGeom prst="rect">
            <a:avLst/>
          </a:prstGeom>
        </p:spPr>
      </p:pic>
      <p:pic>
        <p:nvPicPr>
          <p:cNvPr id="5" name="그림 4" descr="텍스트, 소프트웨어, 웹사이트, 폰트이(가) 표시된 사진&#10;&#10;자동 생성된 설명">
            <a:extLst>
              <a:ext uri="{FF2B5EF4-FFF2-40B4-BE49-F238E27FC236}">
                <a16:creationId xmlns:a16="http://schemas.microsoft.com/office/drawing/2014/main" id="{7B44E0FE-5DA8-2163-1ECF-175186410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49" b="24125"/>
          <a:stretch/>
        </p:blipFill>
        <p:spPr>
          <a:xfrm>
            <a:off x="744575" y="5127202"/>
            <a:ext cx="10814114" cy="80902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1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0750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DD61B2C8-7CA1-7695-DF89-B0CE22437837}"/>
              </a:ext>
            </a:extLst>
          </p:cNvPr>
          <p:cNvSpPr/>
          <p:nvPr/>
        </p:nvSpPr>
        <p:spPr>
          <a:xfrm>
            <a:off x="3749151" y="1091034"/>
            <a:ext cx="2121631" cy="459757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FDF26D2-D7E5-FD03-2EBD-12ABFA406BD5}"/>
              </a:ext>
            </a:extLst>
          </p:cNvPr>
          <p:cNvSpPr/>
          <p:nvPr/>
        </p:nvSpPr>
        <p:spPr>
          <a:xfrm>
            <a:off x="1082674" y="1091035"/>
            <a:ext cx="2121631" cy="459757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pic>
        <p:nvPicPr>
          <p:cNvPr id="11" name="그림 10" descr="클립아트, 디자인이(가) 표시된 사진&#10;&#10;자동 생성된 설명">
            <a:extLst>
              <a:ext uri="{FF2B5EF4-FFF2-40B4-BE49-F238E27FC236}">
                <a16:creationId xmlns:a16="http://schemas.microsoft.com/office/drawing/2014/main" id="{59C04603-6085-DBD6-1907-C112AB82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96" y="1816481"/>
            <a:ext cx="555928" cy="555928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D4828DEA-33A5-19F8-6BA2-8DAEF43633FD}"/>
              </a:ext>
            </a:extLst>
          </p:cNvPr>
          <p:cNvSpPr/>
          <p:nvPr/>
        </p:nvSpPr>
        <p:spPr>
          <a:xfrm>
            <a:off x="1284368" y="1269092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Cloud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pic>
        <p:nvPicPr>
          <p:cNvPr id="15" name="그림 14" descr="텍스트, 스크린샷, 폰트, 디자인이(가) 표시된 사진&#10;&#10;자동 생성된 설명">
            <a:extLst>
              <a:ext uri="{FF2B5EF4-FFF2-40B4-BE49-F238E27FC236}">
                <a16:creationId xmlns:a16="http://schemas.microsoft.com/office/drawing/2014/main" id="{15BE1B96-CBD6-852D-F3F7-F4A4EDAC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52" y="2861200"/>
            <a:ext cx="841896" cy="841896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4ED8B952-E7A8-3524-9845-96ECC2FA1B80}"/>
              </a:ext>
            </a:extLst>
          </p:cNvPr>
          <p:cNvSpPr/>
          <p:nvPr/>
        </p:nvSpPr>
        <p:spPr>
          <a:xfrm>
            <a:off x="3950845" y="1269092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Near Edge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AE0BF97-4D8D-A404-A62A-9BFCF12568C4}"/>
              </a:ext>
            </a:extLst>
          </p:cNvPr>
          <p:cNvSpPr/>
          <p:nvPr/>
        </p:nvSpPr>
        <p:spPr>
          <a:xfrm>
            <a:off x="6419103" y="1091033"/>
            <a:ext cx="2121631" cy="459757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24A17E-A8F1-BD95-DC76-C8469335FAD9}"/>
              </a:ext>
            </a:extLst>
          </p:cNvPr>
          <p:cNvSpPr/>
          <p:nvPr/>
        </p:nvSpPr>
        <p:spPr>
          <a:xfrm>
            <a:off x="6661193" y="1299592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Far Edge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36E7A68-535E-CC06-9330-8410FC3C284D}"/>
              </a:ext>
            </a:extLst>
          </p:cNvPr>
          <p:cNvSpPr/>
          <p:nvPr/>
        </p:nvSpPr>
        <p:spPr>
          <a:xfrm>
            <a:off x="9085580" y="1091032"/>
            <a:ext cx="2121631" cy="459757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BE1E4CF-98F2-EE15-6BA0-A0446A4ECA12}"/>
              </a:ext>
            </a:extLst>
          </p:cNvPr>
          <p:cNvSpPr/>
          <p:nvPr/>
        </p:nvSpPr>
        <p:spPr>
          <a:xfrm>
            <a:off x="9228883" y="1299592"/>
            <a:ext cx="171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Tiny Edge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pic>
        <p:nvPicPr>
          <p:cNvPr id="24" name="그림 23" descr="블랙, 어둠이(가) 표시된 사진&#10;&#10;자동 생성된 설명">
            <a:extLst>
              <a:ext uri="{FF2B5EF4-FFF2-40B4-BE49-F238E27FC236}">
                <a16:creationId xmlns:a16="http://schemas.microsoft.com/office/drawing/2014/main" id="{B55A1D22-CBE4-C330-B63D-240760CEA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707" y="2311206"/>
            <a:ext cx="819271" cy="819271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C11778AD-DAC9-3D32-A2DC-0FE4538EA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707" y="3282148"/>
            <a:ext cx="819271" cy="819271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2D639AD6-1CDF-4B5F-ABC7-E42D3FA44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707" y="4253090"/>
            <a:ext cx="819271" cy="819271"/>
          </a:xfrm>
          <a:prstGeom prst="rect">
            <a:avLst/>
          </a:prstGeom>
        </p:spPr>
      </p:pic>
      <p:pic>
        <p:nvPicPr>
          <p:cNvPr id="28" name="그림 27" descr="원, 스크린샷이(가) 표시된 사진&#10;&#10;자동 생성된 설명">
            <a:extLst>
              <a:ext uri="{FF2B5EF4-FFF2-40B4-BE49-F238E27FC236}">
                <a16:creationId xmlns:a16="http://schemas.microsoft.com/office/drawing/2014/main" id="{57A5077C-5B92-0EC6-A30E-035B47A0D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253" y="4181474"/>
            <a:ext cx="940120" cy="940120"/>
          </a:xfrm>
          <a:prstGeom prst="rect">
            <a:avLst/>
          </a:prstGeom>
        </p:spPr>
      </p:pic>
      <p:pic>
        <p:nvPicPr>
          <p:cNvPr id="2056" name="Picture 8" descr="K3s - Lightweight Kubernetes | K3s">
            <a:extLst>
              <a:ext uri="{FF2B5EF4-FFF2-40B4-BE49-F238E27FC236}">
                <a16:creationId xmlns:a16="http://schemas.microsoft.com/office/drawing/2014/main" id="{3CAB2352-CB55-8C34-01AF-3486DCC5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57" y="2519750"/>
            <a:ext cx="1163517" cy="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쿠버네티스란? Kubernetes, k8s">
            <a:extLst>
              <a:ext uri="{FF2B5EF4-FFF2-40B4-BE49-F238E27FC236}">
                <a16:creationId xmlns:a16="http://schemas.microsoft.com/office/drawing/2014/main" id="{027EDC92-C8FC-97DC-EACD-06727D97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3" y="3229890"/>
            <a:ext cx="1718241" cy="9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꺾인 연결선[E] 32">
            <a:extLst>
              <a:ext uri="{FF2B5EF4-FFF2-40B4-BE49-F238E27FC236}">
                <a16:creationId xmlns:a16="http://schemas.microsoft.com/office/drawing/2014/main" id="{5D0C0CAE-0202-E1DF-3AF7-A2484F416161}"/>
              </a:ext>
            </a:extLst>
          </p:cNvPr>
          <p:cNvCxnSpPr>
            <a:stCxn id="24" idx="1"/>
            <a:endCxn id="28" idx="3"/>
          </p:cNvCxnSpPr>
          <p:nvPr/>
        </p:nvCxnSpPr>
        <p:spPr>
          <a:xfrm rot="10800000" flipV="1">
            <a:off x="7990373" y="2720842"/>
            <a:ext cx="1695334" cy="193069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[E] 33">
            <a:extLst>
              <a:ext uri="{FF2B5EF4-FFF2-40B4-BE49-F238E27FC236}">
                <a16:creationId xmlns:a16="http://schemas.microsoft.com/office/drawing/2014/main" id="{48F2976C-4B24-57C5-F49F-4429B082D5E6}"/>
              </a:ext>
            </a:extLst>
          </p:cNvPr>
          <p:cNvCxnSpPr>
            <a:cxnSpLocks/>
            <a:stCxn id="25" idx="1"/>
            <a:endCxn id="28" idx="3"/>
          </p:cNvCxnSpPr>
          <p:nvPr/>
        </p:nvCxnSpPr>
        <p:spPr>
          <a:xfrm rot="10800000" flipV="1">
            <a:off x="7990373" y="3691784"/>
            <a:ext cx="1695334" cy="959750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[E] 36">
            <a:extLst>
              <a:ext uri="{FF2B5EF4-FFF2-40B4-BE49-F238E27FC236}">
                <a16:creationId xmlns:a16="http://schemas.microsoft.com/office/drawing/2014/main" id="{BD0C3CB3-D658-92CD-1AB9-08FB1D25FE1F}"/>
              </a:ext>
            </a:extLst>
          </p:cNvPr>
          <p:cNvCxnSpPr>
            <a:cxnSpLocks/>
            <a:stCxn id="26" idx="1"/>
            <a:endCxn id="28" idx="3"/>
          </p:cNvCxnSpPr>
          <p:nvPr/>
        </p:nvCxnSpPr>
        <p:spPr>
          <a:xfrm rot="10800000">
            <a:off x="7990373" y="4651534"/>
            <a:ext cx="1695334" cy="1119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[E] 39">
            <a:extLst>
              <a:ext uri="{FF2B5EF4-FFF2-40B4-BE49-F238E27FC236}">
                <a16:creationId xmlns:a16="http://schemas.microsoft.com/office/drawing/2014/main" id="{C5DD29B9-5D24-B522-CEA7-62E2DA63918E}"/>
              </a:ext>
            </a:extLst>
          </p:cNvPr>
          <p:cNvCxnSpPr>
            <a:cxnSpLocks/>
            <a:stCxn id="28" idx="0"/>
            <a:endCxn id="2056" idx="1"/>
          </p:cNvCxnSpPr>
          <p:nvPr/>
        </p:nvCxnSpPr>
        <p:spPr>
          <a:xfrm rot="16200000" flipV="1">
            <a:off x="6530980" y="3192141"/>
            <a:ext cx="1436111" cy="542556"/>
          </a:xfrm>
          <a:prstGeom prst="bentConnector4">
            <a:avLst>
              <a:gd name="adj1" fmla="val 42145"/>
              <a:gd name="adj2" fmla="val 14213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[E] 42">
            <a:extLst>
              <a:ext uri="{FF2B5EF4-FFF2-40B4-BE49-F238E27FC236}">
                <a16:creationId xmlns:a16="http://schemas.microsoft.com/office/drawing/2014/main" id="{1436478C-AA54-C486-90F6-09097271CC55}"/>
              </a:ext>
            </a:extLst>
          </p:cNvPr>
          <p:cNvCxnSpPr>
            <a:cxnSpLocks/>
            <a:stCxn id="15" idx="3"/>
            <a:endCxn id="2056" idx="1"/>
          </p:cNvCxnSpPr>
          <p:nvPr/>
        </p:nvCxnSpPr>
        <p:spPr>
          <a:xfrm flipV="1">
            <a:off x="5236148" y="2745363"/>
            <a:ext cx="1741609" cy="53678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꺾인 연결선[E] 45">
            <a:extLst>
              <a:ext uri="{FF2B5EF4-FFF2-40B4-BE49-F238E27FC236}">
                <a16:creationId xmlns:a16="http://schemas.microsoft.com/office/drawing/2014/main" id="{D330C91F-9C72-5E30-F2FC-1FC774011D62}"/>
              </a:ext>
            </a:extLst>
          </p:cNvPr>
          <p:cNvCxnSpPr>
            <a:cxnSpLocks/>
          </p:cNvCxnSpPr>
          <p:nvPr/>
        </p:nvCxnSpPr>
        <p:spPr>
          <a:xfrm flipV="1">
            <a:off x="2803761" y="3290775"/>
            <a:ext cx="1549228" cy="36683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851F8016-BC99-D862-99D4-71C5534E1967}"/>
              </a:ext>
            </a:extLst>
          </p:cNvPr>
          <p:cNvSpPr/>
          <p:nvPr/>
        </p:nvSpPr>
        <p:spPr>
          <a:xfrm>
            <a:off x="6700394" y="5138678"/>
            <a:ext cx="1718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MQTT Broker</a:t>
            </a:r>
            <a:endParaRPr kumimoji="0" lang="en-US" altLang="ko-KR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sp>
        <p:nvSpPr>
          <p:cNvPr id="63" name="Google Shape;238;p7">
            <a:extLst>
              <a:ext uri="{FF2B5EF4-FFF2-40B4-BE49-F238E27FC236}">
                <a16:creationId xmlns:a16="http://schemas.microsoft.com/office/drawing/2014/main" id="{3A3D9116-3C1A-CC60-9495-A5FF2A492C4E}"/>
              </a:ext>
            </a:extLst>
          </p:cNvPr>
          <p:cNvSpPr/>
          <p:nvPr/>
        </p:nvSpPr>
        <p:spPr>
          <a:xfrm>
            <a:off x="1770682" y="5905063"/>
            <a:ext cx="87620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MQTT –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단순하고 </a:t>
            </a:r>
            <a:r>
              <a:rPr lang="ko-KR" altLang="en-US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미니멀한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 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Pub/Sub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메시지 프로토콜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,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 느리고 품질 낮은 네트워크 장애와 단절 고려</a:t>
            </a:r>
            <a:r>
              <a:rPr lang="en-US" altLang="ko-KR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.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3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3085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75693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20" name="그림 19" descr="텍스트, 소프트웨어, 스크린샷이(가) 표시된 사진&#10;&#10;자동 생성된 설명">
            <a:extLst>
              <a:ext uri="{FF2B5EF4-FFF2-40B4-BE49-F238E27FC236}">
                <a16:creationId xmlns:a16="http://schemas.microsoft.com/office/drawing/2014/main" id="{5FB154CD-95D5-A141-3499-ADFAF73C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5" r="6465" b="9360"/>
          <a:stretch/>
        </p:blipFill>
        <p:spPr>
          <a:xfrm>
            <a:off x="1384182" y="2178503"/>
            <a:ext cx="8428921" cy="3727836"/>
          </a:xfrm>
          <a:prstGeom prst="rect">
            <a:avLst/>
          </a:prstGeom>
        </p:spPr>
      </p:pic>
      <p:sp>
        <p:nvSpPr>
          <p:cNvPr id="3" name="Google Shape;238;p7">
            <a:extLst>
              <a:ext uri="{FF2B5EF4-FFF2-40B4-BE49-F238E27FC236}">
                <a16:creationId xmlns:a16="http://schemas.microsoft.com/office/drawing/2014/main" id="{E02AA092-9882-3289-1CF1-31DEFF3DBCA6}"/>
              </a:ext>
            </a:extLst>
          </p:cNvPr>
          <p:cNvSpPr/>
          <p:nvPr/>
        </p:nvSpPr>
        <p:spPr>
          <a:xfrm>
            <a:off x="846974" y="938828"/>
            <a:ext cx="68742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Helm &amp;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Mosquitto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 </a:t>
            </a:r>
            <a:r>
              <a:rPr lang="ko-KR" altLang="en-US" sz="1800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설치</a:t>
            </a:r>
            <a:endParaRPr lang="en-US" altLang="ko-KR" sz="1800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altLang="ko-KR" sz="1800" b="0" i="0" u="none" strike="noStrike" cap="none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  <a:sym typeface="Arial"/>
              </a:rPr>
              <a:t>$</a:t>
            </a:r>
            <a:r>
              <a:rPr lang="ko-KR" altLang="en-US" sz="1800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 </a:t>
            </a:r>
            <a:r>
              <a:rPr lang="en-US" altLang="ko-KR" sz="1800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helm install </a:t>
            </a:r>
            <a:r>
              <a:rPr lang="en-US" altLang="ko-KR" sz="1800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mosquitto</a:t>
            </a:r>
            <a:r>
              <a:rPr lang="en-US" altLang="ko-KR" sz="1800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 k8s-at-home/mosquito –n </a:t>
            </a:r>
            <a:r>
              <a:rPr lang="en-US" altLang="ko-KR" sz="1800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Consolas" panose="020B0609020204030204" pitchFamily="49" charset="0"/>
              </a:rPr>
              <a:t>mqtt</a:t>
            </a:r>
            <a:endParaRPr lang="en-US" altLang="ko-KR" sz="1800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Consolas" panose="020B0609020204030204" pitchFamily="49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1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4606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88843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14" name="그림 13" descr="텍스트, 소프트웨어, 폰트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F616C33C-CF85-0C53-ACBD-0D5E62B6B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1" b="43039"/>
          <a:stretch/>
        </p:blipFill>
        <p:spPr>
          <a:xfrm>
            <a:off x="710071" y="3540450"/>
            <a:ext cx="7772400" cy="913073"/>
          </a:xfrm>
          <a:prstGeom prst="rect">
            <a:avLst/>
          </a:prstGeom>
        </p:spPr>
      </p:pic>
      <p:pic>
        <p:nvPicPr>
          <p:cNvPr id="16" name="그림 15" descr="텍스트, 소프트웨어, 멀티미디어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A9AD9962-78A7-4802-BDB0-28637B2A4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7" b="29595"/>
          <a:stretch/>
        </p:blipFill>
        <p:spPr>
          <a:xfrm>
            <a:off x="737918" y="1423243"/>
            <a:ext cx="5796334" cy="1733015"/>
          </a:xfrm>
          <a:prstGeom prst="rect">
            <a:avLst/>
          </a:prstGeom>
        </p:spPr>
      </p:pic>
      <p:pic>
        <p:nvPicPr>
          <p:cNvPr id="3" name="그림 2" descr="텍스트, 소프트웨어, 멀티미디어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86C6F8E7-5480-B0A9-0FF9-C14476EBF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10" b="29595"/>
          <a:stretch/>
        </p:blipFill>
        <p:spPr>
          <a:xfrm>
            <a:off x="744576" y="4872220"/>
            <a:ext cx="7772400" cy="1189396"/>
          </a:xfrm>
          <a:prstGeom prst="rect">
            <a:avLst/>
          </a:prstGeom>
        </p:spPr>
      </p:pic>
      <p:sp>
        <p:nvSpPr>
          <p:cNvPr id="15" name="Google Shape;238;p7">
            <a:extLst>
              <a:ext uri="{FF2B5EF4-FFF2-40B4-BE49-F238E27FC236}">
                <a16:creationId xmlns:a16="http://schemas.microsoft.com/office/drawing/2014/main" id="{9A18C0C9-392F-AFA3-7D14-8CD5D502127C}"/>
              </a:ext>
            </a:extLst>
          </p:cNvPr>
          <p:cNvSpPr/>
          <p:nvPr/>
        </p:nvSpPr>
        <p:spPr>
          <a:xfrm>
            <a:off x="665819" y="1002175"/>
            <a:ext cx="68742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b="0" i="0" u="none" strike="noStrike" cap="none" dirty="0" err="1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Mosquitto</a:t>
            </a:r>
            <a:r>
              <a:rPr 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 </a:t>
            </a: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테스트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12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30591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K3S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데모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4106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FC25EEB-5E89-8437-215B-D0168693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74" y="1691279"/>
            <a:ext cx="6901838" cy="39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DDI CORPORATION--Tomorrow, Together">
            <a:extLst>
              <a:ext uri="{FF2B5EF4-FFF2-40B4-BE49-F238E27FC236}">
                <a16:creationId xmlns:a16="http://schemas.microsoft.com/office/drawing/2014/main" id="{C0C8AA93-EDC6-9696-3D30-22B3A570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2" y="2092568"/>
            <a:ext cx="2936631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0"/>
            <a:ext cx="3429000" cy="89953"/>
          </a:xfrm>
          <a:prstGeom prst="rect">
            <a:avLst/>
          </a:prstGeom>
        </p:spPr>
      </p:pic>
      <p:sp>
        <p:nvSpPr>
          <p:cNvPr id="1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66668"/>
            <a:ext cx="7234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262626"/>
              </a:buClr>
              <a:buSzPts val="1800"/>
            </a:pPr>
            <a:r>
              <a:rPr 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Kubernetes on the Edge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성공 사례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394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1417698" y="2866207"/>
            <a:ext cx="5628222" cy="98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Thank you</a:t>
            </a:r>
            <a:endParaRPr lang="en-US" sz="48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544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3074" name="Picture 2" descr="Edge computing - Wikipedia">
            <a:extLst>
              <a:ext uri="{FF2B5EF4-FFF2-40B4-BE49-F238E27FC236}">
                <a16:creationId xmlns:a16="http://schemas.microsoft.com/office/drawing/2014/main" id="{5084BC48-083B-EFF1-7F04-A4258EF2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10" y="2262820"/>
            <a:ext cx="4458652" cy="387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38;p7">
            <a:extLst>
              <a:ext uri="{FF2B5EF4-FFF2-40B4-BE49-F238E27FC236}">
                <a16:creationId xmlns:a16="http://schemas.microsoft.com/office/drawing/2014/main" id="{1CBA898C-B717-50A8-9FA6-1102074C72B2}"/>
              </a:ext>
            </a:extLst>
          </p:cNvPr>
          <p:cNvSpPr/>
          <p:nvPr/>
        </p:nvSpPr>
        <p:spPr>
          <a:xfrm>
            <a:off x="641059" y="948469"/>
            <a:ext cx="1051581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사이트 또는 특정 데이터 소스 근처에서 수행되는 컴퓨팅 형식</a:t>
            </a:r>
            <a:endParaRPr lang="en-US" altLang="ko-KR" sz="1800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ko-KR" altLang="en-US" sz="1800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여러 위치에서 공통의 리소스 풀을 사용하여 데이터 연산 및 처리를 분산시키는 방법 중 하나</a:t>
            </a:r>
          </a:p>
        </p:txBody>
      </p:sp>
      <p:sp>
        <p:nvSpPr>
          <p:cNvPr id="9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257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이란</a:t>
            </a:r>
            <a:r>
              <a:rPr lang="en-US" altLang="ko-KR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636085" y="491431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8590C-EA1C-12E0-1A4F-61EC925152BB}"/>
              </a:ext>
            </a:extLst>
          </p:cNvPr>
          <p:cNvSpPr txBox="1"/>
          <p:nvPr/>
        </p:nvSpPr>
        <p:spPr>
          <a:xfrm>
            <a:off x="3615277" y="1227622"/>
            <a:ext cx="4813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>
                <a:solidFill>
                  <a:srgbClr val="1E1E1E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CDN(Content Delivery Network)</a:t>
            </a:r>
            <a:endParaRPr lang="ko-KR" altLang="en-US" sz="1800" b="1" i="0" dirty="0">
              <a:solidFill>
                <a:srgbClr val="1E1E1E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4098" name="Picture 2" descr="CDN 작동방식 및 웹호스팅과의 차이 | Cloudflare">
            <a:extLst>
              <a:ext uri="{FF2B5EF4-FFF2-40B4-BE49-F238E27FC236}">
                <a16:creationId xmlns:a16="http://schemas.microsoft.com/office/drawing/2014/main" id="{D46384E5-4234-55C5-907A-9FEEAEAF2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31" y="1782342"/>
            <a:ext cx="7687619" cy="38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65FD6-8FD2-EE0C-46B8-FE11D7F48813}"/>
              </a:ext>
            </a:extLst>
          </p:cNvPr>
          <p:cNvSpPr txBox="1"/>
          <p:nvPr/>
        </p:nvSpPr>
        <p:spPr>
          <a:xfrm>
            <a:off x="7640169" y="6233809"/>
            <a:ext cx="414531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sz="105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https://www.cloudflare.com/ko-kr/learning/cdn/what-is-a-cdn/</a:t>
            </a:r>
          </a:p>
        </p:txBody>
      </p:sp>
      <p:sp>
        <p:nvSpPr>
          <p:cNvPr id="10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4732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활용 분야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3549825" y="491431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A7E3C-2FFA-9AED-DCF5-325B13501906}"/>
              </a:ext>
            </a:extLst>
          </p:cNvPr>
          <p:cNvSpPr txBox="1"/>
          <p:nvPr/>
        </p:nvSpPr>
        <p:spPr>
          <a:xfrm>
            <a:off x="8077200" y="6208878"/>
            <a:ext cx="36165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sz="11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https://www.youtube.com/watch?v=VDsmoGpnqP8</a:t>
            </a:r>
          </a:p>
        </p:txBody>
      </p:sp>
      <p:pic>
        <p:nvPicPr>
          <p:cNvPr id="1028" name="Picture 4" descr="확대이미지">
            <a:extLst>
              <a:ext uri="{FF2B5EF4-FFF2-40B4-BE49-F238E27FC236}">
                <a16:creationId xmlns:a16="http://schemas.microsoft.com/office/drawing/2014/main" id="{73322D5F-F550-B834-4489-A32B83DB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95" y="1904756"/>
            <a:ext cx="4799346" cy="3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08AC4-1A05-19C1-4529-E40EFF1398B1}"/>
              </a:ext>
            </a:extLst>
          </p:cNvPr>
          <p:cNvSpPr txBox="1"/>
          <p:nvPr/>
        </p:nvSpPr>
        <p:spPr>
          <a:xfrm>
            <a:off x="4314709" y="1124443"/>
            <a:ext cx="458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dirty="0">
                <a:solidFill>
                  <a:srgbClr val="1E1E1E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인공지능 기반 자율주행 배송로봇</a:t>
            </a:r>
          </a:p>
        </p:txBody>
      </p:sp>
      <p:pic>
        <p:nvPicPr>
          <p:cNvPr id="1030" name="Picture 6" descr="SK텔레콤, 우아한형제들과 로봇 배달 서비스 상용화 위한 협약 - 로봇신문사">
            <a:extLst>
              <a:ext uri="{FF2B5EF4-FFF2-40B4-BE49-F238E27FC236}">
                <a16:creationId xmlns:a16="http://schemas.microsoft.com/office/drawing/2014/main" id="{7AA92290-AAA1-4B7D-9530-660BE51E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09" y="1904756"/>
            <a:ext cx="3735461" cy="3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2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4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4732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활용 분야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4136413" y="4819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CC49E5-F032-713D-D468-CE13A49A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66" y="1505682"/>
            <a:ext cx="7693269" cy="38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C8590C-EA1C-12E0-1A4F-61EC925152BB}"/>
              </a:ext>
            </a:extLst>
          </p:cNvPr>
          <p:cNvSpPr txBox="1"/>
          <p:nvPr/>
        </p:nvSpPr>
        <p:spPr>
          <a:xfrm>
            <a:off x="4139990" y="1029556"/>
            <a:ext cx="433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800" b="1" i="0" dirty="0">
                <a:solidFill>
                  <a:srgbClr val="1E1E1E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메르세데스 벤츠의 스마트 팩토리 </a:t>
            </a:r>
            <a:r>
              <a:rPr lang="en-US" altLang="ko-KR" sz="1800" b="1" i="0" dirty="0">
                <a:solidFill>
                  <a:srgbClr val="1E1E1E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56 </a:t>
            </a:r>
            <a:r>
              <a:rPr lang="ko-KR" altLang="en-US" sz="1800" b="1" i="0" dirty="0">
                <a:solidFill>
                  <a:srgbClr val="1E1E1E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공장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2E1ED-9707-1A06-36B9-C7A1D1A1A5A8}"/>
              </a:ext>
            </a:extLst>
          </p:cNvPr>
          <p:cNvSpPr txBox="1"/>
          <p:nvPr/>
        </p:nvSpPr>
        <p:spPr>
          <a:xfrm>
            <a:off x="6557554" y="6200637"/>
            <a:ext cx="5425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ore-KR" altLang="en-US" sz="11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https://group.mercedes-benz.com/innovation/production/factory-56.html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84F48-1B50-50AE-DDE2-FF4E538F4B4C}"/>
              </a:ext>
            </a:extLst>
          </p:cNvPr>
          <p:cNvSpPr txBox="1"/>
          <p:nvPr/>
        </p:nvSpPr>
        <p:spPr>
          <a:xfrm>
            <a:off x="2131717" y="5554293"/>
            <a:ext cx="85837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11111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“</a:t>
            </a:r>
            <a:r>
              <a:rPr lang="en" altLang="ko-Kore-KR" sz="1600" b="1" dirty="0">
                <a:solidFill>
                  <a:srgbClr val="11111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We invented the Automobile. With Factory56, We are reinventing ‘Production</a:t>
            </a:r>
            <a:r>
              <a:rPr lang="en-US" altLang="ko-KR" sz="1600" b="1" dirty="0">
                <a:solidFill>
                  <a:srgbClr val="11111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’”</a:t>
            </a:r>
            <a:endParaRPr lang="ko-Kore-KR" altLang="en-US" sz="1600" b="1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2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3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4732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활용 분야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257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이점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3881372" y="1597232"/>
            <a:ext cx="527158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속도 증가 및 지연 시간 감소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,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네트워크 트래픽 관리 개선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</a:rPr>
              <a:t>더 빠른 데이터 처리 촉진으로 더 나은 사용자 경험 제공</a:t>
            </a:r>
            <a:endParaRPr lang="ko-KR" altLang="en-US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9" name="Google Shape;239;p7">
            <a:extLst>
              <a:ext uri="{FF2B5EF4-FFF2-40B4-BE49-F238E27FC236}">
                <a16:creationId xmlns:a16="http://schemas.microsoft.com/office/drawing/2014/main" id="{C21D769D-4E50-CD5B-01D5-79AD55217E70}"/>
              </a:ext>
            </a:extLst>
          </p:cNvPr>
          <p:cNvSpPr/>
          <p:nvPr/>
        </p:nvSpPr>
        <p:spPr>
          <a:xfrm>
            <a:off x="2538262" y="1490060"/>
            <a:ext cx="1050256" cy="952967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성능</a:t>
            </a:r>
            <a:endParaRPr sz="1600" b="0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0" name="Google Shape;238;p7">
            <a:extLst>
              <a:ext uri="{FF2B5EF4-FFF2-40B4-BE49-F238E27FC236}">
                <a16:creationId xmlns:a16="http://schemas.microsoft.com/office/drawing/2014/main" id="{698E1ACB-A12C-90C2-1070-268949310913}"/>
              </a:ext>
            </a:extLst>
          </p:cNvPr>
          <p:cNvSpPr/>
          <p:nvPr/>
        </p:nvSpPr>
        <p:spPr>
          <a:xfrm>
            <a:off x="3881372" y="3330014"/>
            <a:ext cx="714211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규제 및 규정 준수 프레임워크 충족</a:t>
            </a:r>
            <a:endParaRPr lang="en-US" altLang="ko-KR"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데이터를 수집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,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처리 및 또는 저장하는 조직의 능력은 데이터 상주</a:t>
            </a:r>
            <a:r>
              <a:rPr lang="en-US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/Localization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 법률을 준수</a:t>
            </a:r>
            <a:endParaRPr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1" name="Google Shape;239;p7">
            <a:extLst>
              <a:ext uri="{FF2B5EF4-FFF2-40B4-BE49-F238E27FC236}">
                <a16:creationId xmlns:a16="http://schemas.microsoft.com/office/drawing/2014/main" id="{0DFF22E9-460A-F8EF-F198-C7D178171184}"/>
              </a:ext>
            </a:extLst>
          </p:cNvPr>
          <p:cNvSpPr/>
          <p:nvPr/>
        </p:nvSpPr>
        <p:spPr>
          <a:xfrm>
            <a:off x="2538262" y="3222842"/>
            <a:ext cx="1050256" cy="952967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안정성 </a:t>
            </a:r>
            <a:endParaRPr lang="en-US" altLang="ko-KR" sz="1600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보안</a:t>
            </a:r>
            <a:endParaRPr sz="1600" b="0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2" name="Google Shape;238;p7">
            <a:extLst>
              <a:ext uri="{FF2B5EF4-FFF2-40B4-BE49-F238E27FC236}">
                <a16:creationId xmlns:a16="http://schemas.microsoft.com/office/drawing/2014/main" id="{1D2DA377-373F-4F82-E7BF-863F01DC2D9A}"/>
              </a:ext>
            </a:extLst>
          </p:cNvPr>
          <p:cNvSpPr/>
          <p:nvPr/>
        </p:nvSpPr>
        <p:spPr>
          <a:xfrm>
            <a:off x="3881372" y="4983584"/>
            <a:ext cx="74192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altLang="ko-KR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AI/ML </a:t>
            </a:r>
            <a:r>
              <a:rPr lang="ko-KR" altLang="en-US" b="0" i="0" u="none" strike="noStrike" cap="none" dirty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을 최대한 활용하려는 기업의 경우 에지 컴퓨팅은 장치 및 센서에서 생성되는 데이터에 가까운 처리 능력을 배치하여 더 빠른 데이터 기반 작업을 가능하게 하는 필수 </a:t>
            </a:r>
            <a:r>
              <a:rPr lang="ko-KR" altLang="en-US" b="0" i="0" u="none" strike="noStrike" cap="none" dirty="0" smtClean="0">
                <a:solidFill>
                  <a:srgbClr val="3F3F3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아키텍처</a:t>
            </a:r>
            <a:endParaRPr b="0" i="0" u="none" strike="noStrike" cap="none" dirty="0">
              <a:solidFill>
                <a:srgbClr val="3F3F3F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13" name="Google Shape;239;p7">
            <a:extLst>
              <a:ext uri="{FF2B5EF4-FFF2-40B4-BE49-F238E27FC236}">
                <a16:creationId xmlns:a16="http://schemas.microsoft.com/office/drawing/2014/main" id="{47F27538-BD1C-FFCA-FD86-CED25AABE749}"/>
              </a:ext>
            </a:extLst>
          </p:cNvPr>
          <p:cNvSpPr/>
          <p:nvPr/>
        </p:nvSpPr>
        <p:spPr>
          <a:xfrm>
            <a:off x="2538262" y="4876411"/>
            <a:ext cx="1030581" cy="95296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ko-KR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AI/ML </a:t>
            </a:r>
            <a:r>
              <a:rPr lang="ko-KR" altLang="en-US" sz="1600" b="0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Adobe Devanagari" panose="02040503050201020203" pitchFamily="18" charset="0"/>
                <a:sym typeface="Arial"/>
              </a:rPr>
              <a:t>활성화</a:t>
            </a:r>
            <a:endParaRPr sz="1600" b="0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Adobe Devanagari" panose="02040503050201020203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B0B46-60DF-E4D5-68CD-5C8171DB6D03}"/>
              </a:ext>
            </a:extLst>
          </p:cNvPr>
          <p:cNvSpPr txBox="1"/>
          <p:nvPr/>
        </p:nvSpPr>
        <p:spPr>
          <a:xfrm>
            <a:off x="4390295" y="519900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15" name="그림 14" descr="그래픽, 원, 그래픽 디자인, 폰트이(가) 표시된 사진&#10;&#10;자동 생성된 설명">
            <a:extLst>
              <a:ext uri="{FF2B5EF4-FFF2-40B4-BE49-F238E27FC236}">
                <a16:creationId xmlns:a16="http://schemas.microsoft.com/office/drawing/2014/main" id="{BDAE74F7-F2D2-B555-4600-1C9E4D75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99" y="4798918"/>
            <a:ext cx="1107955" cy="1107955"/>
          </a:xfrm>
          <a:prstGeom prst="rect">
            <a:avLst/>
          </a:prstGeom>
        </p:spPr>
      </p:pic>
      <p:pic>
        <p:nvPicPr>
          <p:cNvPr id="17" name="그림 16" descr="상징, 클립아트, 로고, 그래픽이(가) 표시된 사진&#10;&#10;자동 생성된 설명">
            <a:extLst>
              <a:ext uri="{FF2B5EF4-FFF2-40B4-BE49-F238E27FC236}">
                <a16:creationId xmlns:a16="http://schemas.microsoft.com/office/drawing/2014/main" id="{1D8D4047-3E75-E202-281A-9DDC1084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99" y="3145347"/>
            <a:ext cx="1107956" cy="1107956"/>
          </a:xfrm>
          <a:prstGeom prst="rect">
            <a:avLst/>
          </a:prstGeom>
        </p:spPr>
      </p:pic>
      <p:pic>
        <p:nvPicPr>
          <p:cNvPr id="19" name="그림 18" descr="스크린샷, 그래픽, 클립아트, 그래픽 디자인이(가) 표시된 사진&#10;&#10;자동 생성된 설명">
            <a:extLst>
              <a:ext uri="{FF2B5EF4-FFF2-40B4-BE49-F238E27FC236}">
                <a16:creationId xmlns:a16="http://schemas.microsoft.com/office/drawing/2014/main" id="{BDF45EE8-6DBB-7EF5-74D2-E21E9C644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777" y="1490060"/>
            <a:ext cx="952966" cy="95296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18E9B01C-F2F1-1A2C-109C-2937449E02FE}"/>
              </a:ext>
            </a:extLst>
          </p:cNvPr>
          <p:cNvSpPr/>
          <p:nvPr/>
        </p:nvSpPr>
        <p:spPr>
          <a:xfrm>
            <a:off x="1050784" y="4094585"/>
            <a:ext cx="162410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제한된 리소스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5" name="그림 4" descr="스크린샷, 차량, 로고, 바퀴이(가) 표시된 사진&#10;&#10;자동 생성된 설명">
            <a:extLst>
              <a:ext uri="{FF2B5EF4-FFF2-40B4-BE49-F238E27FC236}">
                <a16:creationId xmlns:a16="http://schemas.microsoft.com/office/drawing/2014/main" id="{FDA10432-0CD2-C6AF-BFEB-957B2954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887" y="2221535"/>
            <a:ext cx="1306355" cy="1306355"/>
          </a:xfrm>
          <a:prstGeom prst="rect">
            <a:avLst/>
          </a:prstGeom>
        </p:spPr>
      </p:pic>
      <p:pic>
        <p:nvPicPr>
          <p:cNvPr id="10" name="그림 9" descr="그래픽, 원, 다채로움, 스크린샷이(가) 표시된 사진&#10;&#10;자동 생성된 설명">
            <a:extLst>
              <a:ext uri="{FF2B5EF4-FFF2-40B4-BE49-F238E27FC236}">
                <a16:creationId xmlns:a16="http://schemas.microsoft.com/office/drawing/2014/main" id="{670ED9BA-8D4C-A569-7CC7-90CC62F7F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91" y="2144521"/>
            <a:ext cx="1306355" cy="1306355"/>
          </a:xfrm>
          <a:prstGeom prst="rect">
            <a:avLst/>
          </a:prstGeom>
        </p:spPr>
      </p:pic>
      <p:pic>
        <p:nvPicPr>
          <p:cNvPr id="12" name="그림 11" descr="픽셀, 스크린샷, 사각형, 직사각형이(가) 표시된 사진&#10;&#10;자동 생성된 설명">
            <a:extLst>
              <a:ext uri="{FF2B5EF4-FFF2-40B4-BE49-F238E27FC236}">
                <a16:creationId xmlns:a16="http://schemas.microsoft.com/office/drawing/2014/main" id="{23171E49-5B87-0340-1FC1-3FAC074B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459" y="2151946"/>
            <a:ext cx="1306356" cy="1306356"/>
          </a:xfrm>
          <a:prstGeom prst="rect">
            <a:avLst/>
          </a:prstGeom>
        </p:spPr>
      </p:pic>
      <p:sp>
        <p:nvSpPr>
          <p:cNvPr id="15" name="Google Shape;238;p7">
            <a:extLst>
              <a:ext uri="{FF2B5EF4-FFF2-40B4-BE49-F238E27FC236}">
                <a16:creationId xmlns:a16="http://schemas.microsoft.com/office/drawing/2014/main" id="{EF3F6A87-C64B-8B18-A82B-F6A619C36F65}"/>
              </a:ext>
            </a:extLst>
          </p:cNvPr>
          <p:cNvSpPr/>
          <p:nvPr/>
        </p:nvSpPr>
        <p:spPr>
          <a:xfrm>
            <a:off x="3571917" y="3986842"/>
            <a:ext cx="16241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다양한 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하드웨어 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6" name="Google Shape;238;p7">
            <a:extLst>
              <a:ext uri="{FF2B5EF4-FFF2-40B4-BE49-F238E27FC236}">
                <a16:creationId xmlns:a16="http://schemas.microsoft.com/office/drawing/2014/main" id="{14D35141-EBF4-87C2-02A8-5A0AD6FFA8A9}"/>
              </a:ext>
            </a:extLst>
          </p:cNvPr>
          <p:cNvSpPr/>
          <p:nvPr/>
        </p:nvSpPr>
        <p:spPr>
          <a:xfrm>
            <a:off x="6289616" y="3986843"/>
            <a:ext cx="16241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확장성 </a:t>
            </a:r>
            <a:endParaRPr lang="en-US" altLang="ko-KR" sz="1800" b="1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운영 관리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17" name="Google Shape;238;p7">
            <a:extLst>
              <a:ext uri="{FF2B5EF4-FFF2-40B4-BE49-F238E27FC236}">
                <a16:creationId xmlns:a16="http://schemas.microsoft.com/office/drawing/2014/main" id="{F1204809-8A1B-CAF5-6078-962D3C3FAC80}"/>
              </a:ext>
            </a:extLst>
          </p:cNvPr>
          <p:cNvSpPr/>
          <p:nvPr/>
        </p:nvSpPr>
        <p:spPr>
          <a:xfrm>
            <a:off x="8810749" y="3986843"/>
            <a:ext cx="21446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애플리케이션 배포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ko-KR" altLang="en-US" sz="1800" b="1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버전 관리</a:t>
            </a:r>
            <a:endParaRPr lang="en-US" altLang="ko-KR" sz="1800" b="1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19" name="그림 18" descr="달, 천문학이(가) 표시된 사진&#10;&#10;자동 생성된 설명">
            <a:extLst>
              <a:ext uri="{FF2B5EF4-FFF2-40B4-BE49-F238E27FC236}">
                <a16:creationId xmlns:a16="http://schemas.microsoft.com/office/drawing/2014/main" id="{F4BCC6C0-FC22-09C2-AC72-4D09C83E8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84" y="2175146"/>
            <a:ext cx="1399131" cy="139913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  <p:sp>
        <p:nvSpPr>
          <p:cNvPr id="20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38614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도전 과제 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04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38;p7">
            <a:extLst>
              <a:ext uri="{FF2B5EF4-FFF2-40B4-BE49-F238E27FC236}">
                <a16:creationId xmlns:a16="http://schemas.microsoft.com/office/drawing/2014/main" id="{698E1ACB-A12C-90C2-1070-268949310913}"/>
              </a:ext>
            </a:extLst>
          </p:cNvPr>
          <p:cNvSpPr/>
          <p:nvPr/>
        </p:nvSpPr>
        <p:spPr>
          <a:xfrm>
            <a:off x="7175524" y="1784010"/>
            <a:ext cx="3780023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fontAlgn="base">
              <a:lnSpc>
                <a:spcPct val="150000"/>
              </a:lnSpc>
            </a:pPr>
            <a:endParaRPr lang="ko-KR" altLang="en-US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285750" indent="-28575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빠른 속도와 효율성</a:t>
            </a:r>
            <a:endParaRPr lang="en-US" altLang="ko-KR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285750" indent="-28575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높은 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이식성</a:t>
            </a:r>
            <a:endParaRPr lang="en-US" altLang="ko-KR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285750" indent="-28575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클라우드 네이티브</a:t>
            </a:r>
            <a:endParaRPr lang="ko-KR" altLang="en-US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285750" indent="-28575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자동 복구 </a:t>
            </a:r>
            <a:r>
              <a:rPr lang="en-US" altLang="ko-KR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&amp;</a:t>
            </a: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자원 효율성</a:t>
            </a:r>
          </a:p>
          <a:p>
            <a:pPr marL="285750" indent="-285750" algn="l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확장성</a:t>
            </a:r>
            <a:endParaRPr lang="en-US" altLang="ko-KR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배포 및 관리 용이성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800" b="0" i="0" dirty="0">
                <a:solidFill>
                  <a:schemeClr val="tx1"/>
                </a:solidFill>
                <a:effectLst/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관찰 가능성</a:t>
            </a:r>
          </a:p>
          <a:p>
            <a:pPr algn="l" fontAlgn="base">
              <a:lnSpc>
                <a:spcPct val="150000"/>
              </a:lnSpc>
            </a:pPr>
            <a:endParaRPr lang="ko-KR" altLang="en-US" sz="1800" b="0" i="0" dirty="0">
              <a:solidFill>
                <a:schemeClr val="tx1"/>
              </a:solidFill>
              <a:effectLst/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6146" name="Picture 2" descr="Kubernetes Logo and symbol, meaning, history, PNG, brand">
            <a:extLst>
              <a:ext uri="{FF2B5EF4-FFF2-40B4-BE49-F238E27FC236}">
                <a16:creationId xmlns:a16="http://schemas.microsoft.com/office/drawing/2014/main" id="{EB1FF0FA-C16A-DF7B-BA42-21D5EBFC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86" y="2216864"/>
            <a:ext cx="4343515" cy="2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DC31A503-FA74-2519-BAE8-363E58594EBA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2" name="Google Shape;188;p15">
            <a:extLst>
              <a:ext uri="{FF2B5EF4-FFF2-40B4-BE49-F238E27FC236}">
                <a16:creationId xmlns:a16="http://schemas.microsoft.com/office/drawing/2014/main" id="{68779DC3-1C7E-3C04-1F4F-BAD24589EA6B}"/>
              </a:ext>
            </a:extLst>
          </p:cNvPr>
          <p:cNvSpPr txBox="1"/>
          <p:nvPr/>
        </p:nvSpPr>
        <p:spPr>
          <a:xfrm>
            <a:off x="305113" y="270820"/>
            <a:ext cx="53796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2000" b="1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Edge Computing </a:t>
            </a:r>
            <a:r>
              <a:rPr lang="ko-KR" altLang="en-US" sz="2000" b="1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효율적 운영 관리</a:t>
            </a:r>
            <a:endParaRPr sz="2000" b="1" i="0" u="none" strike="noStrike" cap="none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4152"/>
            <a:ext cx="3429000" cy="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24353</TotalTime>
  <Words>874</Words>
  <Application>Microsoft Office PowerPoint</Application>
  <PresentationFormat>와이드스크린</PresentationFormat>
  <Paragraphs>211</Paragraphs>
  <Slides>25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8" baseType="lpstr">
      <vt:lpstr>Wingdings</vt:lpstr>
      <vt:lpstr>Noto Sans KR</vt:lpstr>
      <vt:lpstr>Arial</vt:lpstr>
      <vt:lpstr>Malgun Gothic</vt:lpstr>
      <vt:lpstr>Calibri</vt:lpstr>
      <vt:lpstr>Noto Sans CJK KR Regular</vt:lpstr>
      <vt:lpstr>Consolas</vt:lpstr>
      <vt:lpstr>Adobe Devanagari</vt:lpstr>
      <vt:lpstr>Noto Sans CJK KR Bold</vt:lpstr>
      <vt:lpstr>Malgun Gothic</vt:lpstr>
      <vt:lpstr>Noto Sans</vt:lpstr>
      <vt:lpstr>Noto Sans CJK KR Black</vt:lpstr>
      <vt:lpstr>Office Theme</vt:lpstr>
      <vt:lpstr>PowerPoint 프레젠테이션</vt:lpstr>
      <vt:lpstr>AGENDA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wooseok chae</dc:creator>
  <cp:lastModifiedBy>yslee</cp:lastModifiedBy>
  <cp:revision>563</cp:revision>
  <dcterms:modified xsi:type="dcterms:W3CDTF">2023-06-29T06:58:31Z</dcterms:modified>
</cp:coreProperties>
</file>