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</p:sldMasterIdLst>
  <p:notesMasterIdLst>
    <p:notesMasterId r:id="rId35"/>
  </p:notesMasterIdLst>
  <p:sldIdLst>
    <p:sldId id="284" r:id="rId2"/>
    <p:sldId id="345" r:id="rId3"/>
    <p:sldId id="381" r:id="rId4"/>
    <p:sldId id="362" r:id="rId5"/>
    <p:sldId id="371" r:id="rId6"/>
    <p:sldId id="352" r:id="rId7"/>
    <p:sldId id="353" r:id="rId8"/>
    <p:sldId id="379" r:id="rId9"/>
    <p:sldId id="355" r:id="rId10"/>
    <p:sldId id="354" r:id="rId11"/>
    <p:sldId id="356" r:id="rId12"/>
    <p:sldId id="368" r:id="rId13"/>
    <p:sldId id="357" r:id="rId14"/>
    <p:sldId id="369" r:id="rId15"/>
    <p:sldId id="370" r:id="rId16"/>
    <p:sldId id="358" r:id="rId17"/>
    <p:sldId id="364" r:id="rId18"/>
    <p:sldId id="365" r:id="rId19"/>
    <p:sldId id="366" r:id="rId20"/>
    <p:sldId id="388" r:id="rId21"/>
    <p:sldId id="384" r:id="rId22"/>
    <p:sldId id="349" r:id="rId23"/>
    <p:sldId id="360" r:id="rId24"/>
    <p:sldId id="386" r:id="rId25"/>
    <p:sldId id="378" r:id="rId26"/>
    <p:sldId id="373" r:id="rId27"/>
    <p:sldId id="382" r:id="rId28"/>
    <p:sldId id="390" r:id="rId29"/>
    <p:sldId id="361" r:id="rId30"/>
    <p:sldId id="387" r:id="rId31"/>
    <p:sldId id="389" r:id="rId32"/>
    <p:sldId id="351" r:id="rId33"/>
    <p:sldId id="346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022">
          <p15:clr>
            <a:srgbClr val="A4A3A4"/>
          </p15:clr>
        </p15:guide>
        <p15:guide id="3" orient="horz" pos="318">
          <p15:clr>
            <a:srgbClr val="A4A3A4"/>
          </p15:clr>
        </p15:guide>
        <p15:guide id="4" pos="316">
          <p15:clr>
            <a:srgbClr val="A4A3A4"/>
          </p15:clr>
        </p15:guide>
        <p15:guide id="5" pos="5442">
          <p15:clr>
            <a:srgbClr val="A4A3A4"/>
          </p15:clr>
        </p15:guide>
        <p15:guide id="6" orient="horz" pos="2134">
          <p15:clr>
            <a:srgbClr val="A4A3A4"/>
          </p15:clr>
        </p15:guide>
        <p15:guide id="7" orient="horz">
          <p15:clr>
            <a:srgbClr val="A4A3A4"/>
          </p15:clr>
        </p15:guide>
        <p15:guide id="8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A2C7"/>
    <a:srgbClr val="CD0920"/>
    <a:srgbClr val="4C4C4E"/>
    <a:srgbClr val="595959"/>
    <a:srgbClr val="00C0AA"/>
    <a:srgbClr val="DFDED6"/>
    <a:srgbClr val="2FA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59" autoAdjust="0"/>
    <p:restoredTop sz="95388" autoAdjust="0"/>
  </p:normalViewPr>
  <p:slideViewPr>
    <p:cSldViewPr snapToGrid="0" snapToObjects="1">
      <p:cViewPr varScale="1">
        <p:scale>
          <a:sx n="82" d="100"/>
          <a:sy n="82" d="100"/>
        </p:scale>
        <p:origin x="1541" y="72"/>
      </p:cViewPr>
      <p:guideLst>
        <p:guide orient="horz" pos="2160"/>
        <p:guide orient="horz" pos="4022"/>
        <p:guide orient="horz" pos="318"/>
        <p:guide pos="316"/>
        <p:guide pos="5442"/>
        <p:guide orient="horz" pos="2134"/>
        <p:guide orient="horz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66927-392A-F544-A1FF-0FDA0F18C53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7524C5-889F-9648-B2B8-442FB3EE8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91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524C5-889F-9648-B2B8-442FB3EE806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92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B3287A9E-2E4E-42C6-8B74-E49DF9EBA63A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99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11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>
            <a:extLst>
              <a:ext uri="{FF2B5EF4-FFF2-40B4-BE49-F238E27FC236}">
                <a16:creationId xmlns:a16="http://schemas.microsoft.com/office/drawing/2014/main" id="{50A1F2A4-0262-46CF-BE61-BC3D00F607E2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C4C4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4D1E2319-EC79-4E93-B6B4-ED36E5258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549275"/>
            <a:ext cx="7704137" cy="434975"/>
          </a:xfrm>
          <a:prstGeom prst="rect">
            <a:avLst/>
          </a:prstGeom>
        </p:spPr>
        <p:txBody>
          <a:bodyPr lIns="0" tIns="0" rIns="0" bIns="0"/>
          <a:lstStyle>
            <a:lvl1pPr>
              <a:defRPr sz="2500" b="1" spc="-60" baseline="0">
                <a:solidFill>
                  <a:srgbClr val="FFFFFF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604503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마스터 _ 타이틀 + 서브 타이틀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 userDrawn="1"/>
        </p:nvSpPr>
        <p:spPr bwMode="auto">
          <a:xfrm>
            <a:off x="8682490" y="6453144"/>
            <a:ext cx="110287" cy="140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 defTabSz="844083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fld id="{88B3AE5A-10BA-4173-8E7E-D8F2BB88D393}" type="slidenum">
              <a:rPr kumimoji="1" lang="en-US" altLang="ko-KR" sz="831" spc="-55" smtClean="0">
                <a:solidFill>
                  <a:srgbClr val="FFFFFF">
                    <a:lumMod val="75000"/>
                  </a:srgbClr>
                </a:solidFill>
                <a:cs typeface="굴림" pitchFamily="50" charset="-127"/>
              </a:rPr>
              <a:pPr algn="r" defTabSz="844083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ko-KR" altLang="ko-KR" sz="831" spc="-55" dirty="0">
              <a:solidFill>
                <a:srgbClr val="FFFFFF">
                  <a:lumMod val="75000"/>
                </a:srgbClr>
              </a:solidFill>
              <a:cs typeface="굴림" pitchFamily="50" charset="-127"/>
            </a:endParaRPr>
          </a:p>
        </p:txBody>
      </p:sp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8682490" y="6453144"/>
            <a:ext cx="110287" cy="140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 defTabSz="844083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fld id="{88B3AE5A-10BA-4173-8E7E-D8F2BB88D393}" type="slidenum">
              <a:rPr kumimoji="1" lang="en-US" altLang="ko-KR" sz="831" spc="-55" smtClean="0">
                <a:solidFill>
                  <a:srgbClr val="FFFFFF">
                    <a:lumMod val="75000"/>
                  </a:srgbClr>
                </a:solidFill>
                <a:cs typeface="굴림" pitchFamily="50" charset="-127"/>
              </a:rPr>
              <a:pPr algn="r" defTabSz="844083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ko-KR" altLang="ko-KR" sz="831" spc="-55" dirty="0">
              <a:solidFill>
                <a:srgbClr val="FFFFFF">
                  <a:lumMod val="75000"/>
                </a:srgbClr>
              </a:solidFill>
              <a:cs typeface="굴림" pitchFamily="50" charset="-127"/>
            </a:endParaRPr>
          </a:p>
        </p:txBody>
      </p:sp>
      <p:sp>
        <p:nvSpPr>
          <p:cNvPr id="9" name="텍스트 개체 틀 38"/>
          <p:cNvSpPr>
            <a:spLocks noGrp="1"/>
          </p:cNvSpPr>
          <p:nvPr>
            <p:ph type="body" idx="1"/>
          </p:nvPr>
        </p:nvSpPr>
        <p:spPr>
          <a:xfrm>
            <a:off x="716803" y="1095100"/>
            <a:ext cx="7698237" cy="230191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>
            <a:lvl1pPr marL="0" indent="0" algn="l" defTabSz="843925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altLang="ko-KR" sz="1662" b="1" kern="1200" spc="-55" baseline="0" dirty="0">
                <a:ln>
                  <a:noFill/>
                </a:ln>
                <a:solidFill>
                  <a:schemeClr val="accent6"/>
                </a:solidFill>
                <a:latin typeface="+mn-ea"/>
                <a:ea typeface="+mn-ea"/>
                <a:cs typeface="+mn-cs"/>
              </a:defRPr>
            </a:lvl1pPr>
          </a:lstStyle>
          <a:p>
            <a:endParaRPr lang="en-US" altLang="ko-KR" dirty="0"/>
          </a:p>
        </p:txBody>
      </p:sp>
      <p:sp>
        <p:nvSpPr>
          <p:cNvPr id="12" name="제목 개체 틀 37"/>
          <p:cNvSpPr>
            <a:spLocks noGrp="1"/>
          </p:cNvSpPr>
          <p:nvPr>
            <p:ph type="title"/>
          </p:nvPr>
        </p:nvSpPr>
        <p:spPr>
          <a:xfrm>
            <a:off x="716802" y="621262"/>
            <a:ext cx="7694413" cy="33239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>
            <a:lvl1pPr algn="l">
              <a:defRPr lang="ko-KR" altLang="en-US" sz="2400" b="1" spc="-55" baseline="0" dirty="0">
                <a:ln>
                  <a:noFill/>
                </a:ln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pPr marL="0" lvl="0" algn="l" defTabSz="844083" latinLnBrk="0"/>
            <a:r>
              <a:rPr lang="ko-KR" altLang="en-US" dirty="0"/>
              <a:t>마스터 제목 스타일</a:t>
            </a:r>
          </a:p>
        </p:txBody>
      </p:sp>
      <p:sp>
        <p:nvSpPr>
          <p:cNvPr id="13" name="텍스트 개체 틀 8"/>
          <p:cNvSpPr>
            <a:spLocks noGrp="1"/>
          </p:cNvSpPr>
          <p:nvPr>
            <p:ph type="body" sz="quarter" idx="10" hasCustomPrompt="1"/>
          </p:nvPr>
        </p:nvSpPr>
        <p:spPr>
          <a:xfrm>
            <a:off x="250801" y="725667"/>
            <a:ext cx="432767" cy="23019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None/>
              <a:defRPr sz="1662" b="1" spc="-55" baseline="0">
                <a:ln>
                  <a:noFill/>
                </a:ln>
                <a:solidFill>
                  <a:schemeClr val="accent6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en-US" altLang="ko-KR" dirty="0"/>
              <a:t> </a:t>
            </a:r>
            <a:endParaRPr lang="ko-KR" altLang="en-US" dirty="0"/>
          </a:p>
        </p:txBody>
      </p:sp>
      <p:pic>
        <p:nvPicPr>
          <p:cNvPr id="8" name="그림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1" y="6689580"/>
            <a:ext cx="378123" cy="1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 userDrawn="1"/>
        </p:nvSpPr>
        <p:spPr>
          <a:xfrm>
            <a:off x="6832314" y="6635734"/>
            <a:ext cx="222689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9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OpenInfra Community</a:t>
            </a:r>
            <a:r>
              <a:rPr lang="en-US" altLang="ko-KR" sz="900" b="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Day Korea 2023</a:t>
            </a:r>
            <a:endParaRPr lang="ko-KR" altLang="en-US" sz="9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958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74848" y="144464"/>
            <a:ext cx="8332182" cy="331787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3"/>
          </p:nvPr>
        </p:nvSpPr>
        <p:spPr>
          <a:xfrm>
            <a:off x="374849" y="550260"/>
            <a:ext cx="8424863" cy="5616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4"/>
          </p:nvPr>
        </p:nvSpPr>
        <p:spPr>
          <a:xfrm>
            <a:off x="374848" y="6404723"/>
            <a:ext cx="2133600" cy="365125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 defTabSz="801472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sz="1600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5"/>
          </p:nvPr>
        </p:nvSpPr>
        <p:spPr>
          <a:xfrm>
            <a:off x="3124201" y="64325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cxnSp>
        <p:nvCxnSpPr>
          <p:cNvPr id="7" name="직선 연결선 6"/>
          <p:cNvCxnSpPr/>
          <p:nvPr userDrawn="1"/>
        </p:nvCxnSpPr>
        <p:spPr bwMode="auto">
          <a:xfrm>
            <a:off x="352426" y="527050"/>
            <a:ext cx="843915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41403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37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67" r:id="rId3"/>
    <p:sldLayoutId id="2147483676" r:id="rId4"/>
    <p:sldLayoutId id="2147483677" r:id="rId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Kim.donghyun@kt.com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lusterLabs/pacemaker-1.0/blob/master/crmd/crmd.c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lusterLabs/pacemaker/blob/main/include/crm/cib.h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4" Type="http://schemas.openxmlformats.org/officeDocument/2006/relationships/hyperlink" Target="https://github.com/ClusterLabs/pacemaker/blob/main/include/crm/lrmd.h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linux-ha.org/wiki/LSB_Resource_Agents" TargetMode="External"/><Relationship Id="rId2" Type="http://schemas.openxmlformats.org/officeDocument/2006/relationships/hyperlink" Target="http://linux-ha.org/wiki/OCF_Resource_Agent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github.com/ClusterLabs/resource-agents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corosync.github.io/corosync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hyperlink" Target="https://www.facebook.com/groups/clusterkorea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hyperlink" Target="https://clusterlabs.org/developers.html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hyperlink" Target="https://horizon-ui.com/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hawk-ui.github.io/" TargetMode="External"/><Relationship Id="rId5" Type="http://schemas.openxmlformats.org/officeDocument/2006/relationships/hyperlink" Target="https://lcmc.sourceforge.net/" TargetMode="Externa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osdn.net/projects/pg-rex" TargetMode="External"/><Relationship Id="rId3" Type="http://schemas.openxmlformats.org/officeDocument/2006/relationships/hyperlink" Target="http://linux-ha.osdn.jp/wp/" TargetMode="External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hyperlink" Target="https://www.sic.ecl.ntt.co.jp/e/oss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ronosnet.org/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openhub.net/p/pacemaker?ref=sample" TargetMode="External"/><Relationship Id="rId9" Type="http://schemas.openxmlformats.org/officeDocument/2006/relationships/hyperlink" Target="http://www.beekhof.net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build.clusterlabs.org/corosync/presentations/2017-Kronosnet-The-new-face-of-corosync-communications.pdf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Kim.donghyun@kt.com" TargetMode="Externa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20.png"/><Relationship Id="rId21" Type="http://schemas.openxmlformats.org/officeDocument/2006/relationships/image" Target="../media/image36.png"/><Relationship Id="rId7" Type="http://schemas.openxmlformats.org/officeDocument/2006/relationships/image" Target="../media/image24.png"/><Relationship Id="rId12" Type="http://schemas.openxmlformats.org/officeDocument/2006/relationships/image" Target="../media/image27.jpe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image" Target="../media/image19.png"/><Relationship Id="rId16" Type="http://schemas.openxmlformats.org/officeDocument/2006/relationships/image" Target="../media/image31.jpe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hyperlink" Target="https://www.google.co.kr/url?sa=i&amp;rct=j&amp;q=&amp;esrc=s&amp;source=images&amp;cd=&amp;cad=rja&amp;uact=8&amp;ved=0ahUKEwiGvpqhgrvNAhXMm5QKHYYpBMQQjRwIBw&amp;url=https://storify.com/IBMSystems/ibm-unveils-power-systems-solutions-to-support-sap&amp;bvm=bv.125221236,d.dGo&amp;psig=AFQjCNGtOwZJRlF_6NqYrafaNEjaHDNvQg&amp;ust=1466663675415518" TargetMode="External"/><Relationship Id="rId24" Type="http://schemas.openxmlformats.org/officeDocument/2006/relationships/image" Target="../media/image39.png"/><Relationship Id="rId5" Type="http://schemas.openxmlformats.org/officeDocument/2006/relationships/image" Target="../media/image22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6.png"/><Relationship Id="rId19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hyperlink" Target="https://www.google.co.kr/url?sa=i&amp;rct=j&amp;q=&amp;esrc=s&amp;source=images&amp;cd=&amp;cad=rja&amp;uact=8&amp;ved=0ahUKEwiEr435gbvNAhUKj5QKHWKiCzUQjRwIBw&amp;url=https://madlab.org.uk/groups/postgresql-manchester/&amp;psig=AFQjCNGAekzlweUcbEqdVl6sWuZjGVOTgA&amp;ust=1466663630131841" TargetMode="External"/><Relationship Id="rId14" Type="http://schemas.openxmlformats.org/officeDocument/2006/relationships/image" Target="../media/image29.jpeg"/><Relationship Id="rId22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lteeve.ca/w/High-Availability_Clustering_in_the_Open_Source_Ecosystem" TargetMode="External"/><Relationship Id="rId5" Type="http://schemas.openxmlformats.org/officeDocument/2006/relationships/hyperlink" Target="https://github.com/ClusterLabs/pacemaker/releases?page=1" TargetMode="External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" descr="01_re.jpg">
            <a:extLst>
              <a:ext uri="{FF2B5EF4-FFF2-40B4-BE49-F238E27FC236}">
                <a16:creationId xmlns:a16="http://schemas.microsoft.com/office/drawing/2014/main" id="{56E98E74-6821-4158-B239-9EB6753E8D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067" y="241783"/>
            <a:ext cx="3848956" cy="6416978"/>
          </a:xfrm>
          <a:prstGeom prst="rect">
            <a:avLst/>
          </a:prstGeom>
        </p:spPr>
      </p:pic>
      <p:grpSp>
        <p:nvGrpSpPr>
          <p:cNvPr id="27" name="그룹 14">
            <a:extLst>
              <a:ext uri="{FF2B5EF4-FFF2-40B4-BE49-F238E27FC236}">
                <a16:creationId xmlns:a16="http://schemas.microsoft.com/office/drawing/2014/main" id="{39973160-BE77-4297-AB48-42DD07F34E3C}"/>
              </a:ext>
            </a:extLst>
          </p:cNvPr>
          <p:cNvGrpSpPr/>
          <p:nvPr/>
        </p:nvGrpSpPr>
        <p:grpSpPr>
          <a:xfrm>
            <a:off x="-858" y="9830"/>
            <a:ext cx="9144858" cy="6858002"/>
            <a:chOff x="-1" y="-1"/>
            <a:chExt cx="9144858" cy="6858002"/>
          </a:xfrm>
        </p:grpSpPr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5B15ABCC-96A5-49CA-ADD3-BCA4A153AB20}"/>
                </a:ext>
              </a:extLst>
            </p:cNvPr>
            <p:cNvSpPr/>
            <p:nvPr/>
          </p:nvSpPr>
          <p:spPr>
            <a:xfrm>
              <a:off x="-1" y="-1"/>
              <a:ext cx="5724129" cy="6858001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180975" indent="-180975" algn="ctr" defTabSz="975022" latinLnBrk="0">
                <a:spcBef>
                  <a:spcPts val="500"/>
                </a:spcBef>
                <a:buClr>
                  <a:prstClr val="black">
                    <a:lumMod val="65000"/>
                    <a:lumOff val="35000"/>
                  </a:prstClr>
                </a:buClr>
                <a:buSzPct val="70000"/>
                <a:buFont typeface="Wingdings" pitchFamily="2" charset="2"/>
                <a:buChar char="l"/>
              </a:pPr>
              <a:endParaRPr lang="ko-KR" altLang="en-US" sz="1300" spc="-6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7D123462-5B8B-451D-A64D-3681CC49619F}"/>
                </a:ext>
              </a:extLst>
            </p:cNvPr>
            <p:cNvSpPr/>
            <p:nvPr/>
          </p:nvSpPr>
          <p:spPr>
            <a:xfrm>
              <a:off x="8856476" y="-1"/>
              <a:ext cx="288381" cy="6858001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180975" indent="-180975" algn="ctr" defTabSz="975022" latinLnBrk="0">
                <a:spcBef>
                  <a:spcPts val="500"/>
                </a:spcBef>
                <a:buClr>
                  <a:prstClr val="black">
                    <a:lumMod val="65000"/>
                    <a:lumOff val="35000"/>
                  </a:prstClr>
                </a:buClr>
                <a:buSzPct val="70000"/>
                <a:buFont typeface="Wingdings" pitchFamily="2" charset="2"/>
                <a:buChar char="l"/>
              </a:pPr>
              <a:endParaRPr lang="ko-KR" altLang="en-US" sz="1300" spc="-6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  <p:sp>
          <p:nvSpPr>
            <p:cNvPr id="32" name="직사각형 24">
              <a:extLst>
                <a:ext uri="{FF2B5EF4-FFF2-40B4-BE49-F238E27FC236}">
                  <a16:creationId xmlns:a16="http://schemas.microsoft.com/office/drawing/2014/main" id="{EFD300E2-DA11-4CB2-AB5E-573E1A4EBB36}"/>
                </a:ext>
              </a:extLst>
            </p:cNvPr>
            <p:cNvSpPr/>
            <p:nvPr/>
          </p:nvSpPr>
          <p:spPr>
            <a:xfrm>
              <a:off x="5472099" y="0"/>
              <a:ext cx="3671902" cy="26064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180975" indent="-180975" algn="ctr" defTabSz="975022" latinLnBrk="0">
                <a:spcBef>
                  <a:spcPts val="500"/>
                </a:spcBef>
                <a:buClr>
                  <a:prstClr val="black">
                    <a:lumMod val="65000"/>
                    <a:lumOff val="35000"/>
                  </a:prstClr>
                </a:buClr>
                <a:buSzPct val="70000"/>
                <a:buFont typeface="Wingdings" pitchFamily="2" charset="2"/>
                <a:buChar char="l"/>
              </a:pPr>
              <a:endParaRPr lang="ko-KR" altLang="en-US" sz="1300" spc="-6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  <p:sp>
          <p:nvSpPr>
            <p:cNvPr id="33" name="직사각형 25">
              <a:extLst>
                <a:ext uri="{FF2B5EF4-FFF2-40B4-BE49-F238E27FC236}">
                  <a16:creationId xmlns:a16="http://schemas.microsoft.com/office/drawing/2014/main" id="{FDCE6722-E678-470A-99EA-A386D9897EF8}"/>
                </a:ext>
              </a:extLst>
            </p:cNvPr>
            <p:cNvSpPr/>
            <p:nvPr/>
          </p:nvSpPr>
          <p:spPr>
            <a:xfrm>
              <a:off x="5472099" y="6597353"/>
              <a:ext cx="3671901" cy="26064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180975" indent="-180975" algn="ctr" defTabSz="975022" latinLnBrk="0">
                <a:spcBef>
                  <a:spcPts val="500"/>
                </a:spcBef>
                <a:buClr>
                  <a:prstClr val="black">
                    <a:lumMod val="65000"/>
                    <a:lumOff val="35000"/>
                  </a:prstClr>
                </a:buClr>
                <a:buSzPct val="70000"/>
                <a:buFont typeface="Wingdings" pitchFamily="2" charset="2"/>
                <a:buChar char="l"/>
              </a:pPr>
              <a:endParaRPr lang="ko-KR" altLang="en-US" sz="1300" spc="-6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395146" y="2226866"/>
            <a:ext cx="5260936" cy="8925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defTabSz="914229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ko-KR" altLang="en-US" sz="28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  <a:cs typeface="+mn-cs"/>
              </a:rPr>
              <a:t>오픈소스 기반 고가용성</a:t>
            </a:r>
            <a:endParaRPr lang="en-US" altLang="ko-KR" sz="2800" b="1" spc="-60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  <a:ea typeface="+mn-ea"/>
              <a:cs typeface="+mn-cs"/>
            </a:endParaRPr>
          </a:p>
          <a:p>
            <a:pPr algn="l">
              <a:defRPr/>
            </a:pPr>
            <a:r>
              <a:rPr lang="en-US" altLang="ko-KR" sz="30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  <a:cs typeface="+mn-cs"/>
              </a:rPr>
              <a:t>Pacemaker </a:t>
            </a:r>
            <a:r>
              <a:rPr lang="ko-KR" altLang="en-US" sz="3000" b="1" spc="-6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  <a:cs typeface="+mn-cs"/>
              </a:rPr>
              <a:t>소개 및 적용 사례</a:t>
            </a:r>
            <a:endParaRPr lang="ko-KR" altLang="en-US" sz="3000" b="1" spc="-60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  <a:ea typeface="+mn-ea"/>
              <a:cs typeface="+mn-cs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734" y="241783"/>
            <a:ext cx="914395" cy="712319"/>
          </a:xfrm>
          <a:prstGeom prst="rect">
            <a:avLst/>
          </a:prstGeom>
        </p:spPr>
      </p:pic>
      <p:pic>
        <p:nvPicPr>
          <p:cNvPr id="25" name="그림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934" y="6212504"/>
            <a:ext cx="949533" cy="367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0">
            <a:extLst>
              <a:ext uri="{FF2B5EF4-FFF2-40B4-BE49-F238E27FC236}">
                <a16:creationId xmlns:a16="http://schemas.microsoft.com/office/drawing/2014/main" id="{DE56F748-C5E0-7EB0-2134-BF01B020A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734" y="5786185"/>
            <a:ext cx="2982408" cy="6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ts val="100"/>
              </a:spcBef>
              <a:spcAft>
                <a:spcPts val="100"/>
              </a:spcAft>
              <a:buClr>
                <a:srgbClr val="9A918C">
                  <a:lumMod val="50000"/>
                </a:srgbClr>
              </a:buClr>
              <a:defRPr/>
            </a:pPr>
            <a:r>
              <a:rPr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</a:rPr>
              <a:t>July 3, 2023</a:t>
            </a:r>
          </a:p>
          <a:p>
            <a:pPr>
              <a:spcBef>
                <a:spcPts val="100"/>
              </a:spcBef>
              <a:spcAft>
                <a:spcPts val="100"/>
              </a:spcAft>
              <a:buClr>
                <a:srgbClr val="9A918C">
                  <a:lumMod val="50000"/>
                </a:srgbClr>
              </a:buClr>
              <a:defRPr/>
            </a:pPr>
            <a:r>
              <a:rPr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</a:rPr>
              <a:t>Dong hyun Kim</a:t>
            </a:r>
          </a:p>
          <a:p>
            <a:pPr>
              <a:spcBef>
                <a:spcPts val="100"/>
              </a:spcBef>
              <a:spcAft>
                <a:spcPts val="100"/>
              </a:spcAft>
              <a:buClr>
                <a:srgbClr val="9A918C">
                  <a:lumMod val="50000"/>
                </a:srgbClr>
              </a:buClr>
              <a:defRPr/>
            </a:pPr>
            <a:r>
              <a:rPr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  <a:hlinkClick r:id="rId5"/>
              </a:rPr>
              <a:t>kim.donghyun@kt.com</a:t>
            </a:r>
            <a:endParaRPr lang="en-US" altLang="ko-KR" sz="1400" spc="-60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89614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16802" y="659396"/>
            <a:ext cx="7694413" cy="3600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altLang="ko-KR" sz="2600" spc="-6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Pacemaker - High level architecture</a:t>
            </a:r>
            <a:endParaRPr lang="ko-KR" altLang="en-US" sz="2600" spc="-60">
              <a:solidFill>
                <a:schemeClr val="tx1">
                  <a:lumMod val="85000"/>
                  <a:lumOff val="15000"/>
                </a:schemeClr>
              </a:solidFill>
              <a:latin typeface="맑은 고딕"/>
              <a:ea typeface="맑은 고딕"/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250801" y="716113"/>
            <a:ext cx="432767" cy="249299"/>
          </a:xfrm>
        </p:spPr>
        <p:txBody>
          <a:bodyPr/>
          <a:lstStyle/>
          <a:p>
            <a:r>
              <a:rPr lang="en-US" altLang="ko-KR" sz="1800" i="1" dirty="0">
                <a:solidFill>
                  <a:srgbClr val="FF0000"/>
                </a:solidFill>
              </a:rPr>
              <a:t>01</a:t>
            </a:r>
            <a:endParaRPr lang="ko-KR" altLang="en-US" sz="1800" i="1" dirty="0">
              <a:solidFill>
                <a:srgbClr val="FF0000"/>
              </a:solidFill>
            </a:endParaRPr>
          </a:p>
        </p:txBody>
      </p:sp>
      <p:sp>
        <p:nvSpPr>
          <p:cNvPr id="58" name="모서리가 둥근 직사각형 57"/>
          <p:cNvSpPr/>
          <p:nvPr/>
        </p:nvSpPr>
        <p:spPr>
          <a:xfrm>
            <a:off x="323850" y="1268413"/>
            <a:ext cx="8496300" cy="1152525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ysClr val="window" lastClr="FFFFFF">
                <a:lumMod val="9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9" name="모서리가 둥근 직사각형 58"/>
          <p:cNvSpPr/>
          <p:nvPr/>
        </p:nvSpPr>
        <p:spPr>
          <a:xfrm>
            <a:off x="323850" y="2565401"/>
            <a:ext cx="8496300" cy="2376487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ysClr val="window" lastClr="FFFFFF">
                <a:lumMod val="9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0" name="모서리가 둥근 직사각형 59"/>
          <p:cNvSpPr/>
          <p:nvPr/>
        </p:nvSpPr>
        <p:spPr>
          <a:xfrm>
            <a:off x="323850" y="5084763"/>
            <a:ext cx="8496300" cy="1296988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ysClr val="window" lastClr="FFFFFF">
                <a:lumMod val="9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1" name="Picture 15" descr="ICON_Gear_3D_Q109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8064A2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2195736" y="5445547"/>
            <a:ext cx="504056" cy="546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15" descr="ICON_Gear_3D_Q109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8064A2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020272" y="5445547"/>
            <a:ext cx="504056" cy="546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직사각형 62"/>
          <p:cNvSpPr/>
          <p:nvPr/>
        </p:nvSpPr>
        <p:spPr>
          <a:xfrm>
            <a:off x="454025" y="1206597"/>
            <a:ext cx="5111750" cy="5247384"/>
          </a:xfrm>
          <a:prstGeom prst="rect">
            <a:avLst/>
          </a:prstGeom>
          <a:noFill/>
          <a:ln w="254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4" name="직사각형 63"/>
          <p:cNvSpPr/>
          <p:nvPr/>
        </p:nvSpPr>
        <p:spPr>
          <a:xfrm>
            <a:off x="5795963" y="1205455"/>
            <a:ext cx="2879725" cy="5248526"/>
          </a:xfrm>
          <a:prstGeom prst="rect">
            <a:avLst/>
          </a:prstGeom>
          <a:noFill/>
          <a:ln w="254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5" name="Picture 384" descr="ICON_Server_Rack_Q30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rgbClr val="EEECE1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7127875" y="5975606"/>
            <a:ext cx="864096" cy="68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384" descr="ICON_Server_Rack_Q30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1F497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2504384" y="5991842"/>
            <a:ext cx="843480" cy="66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15" descr="ICON_Gear_3D_Q109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9BBB59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2195736" y="4221411"/>
            <a:ext cx="504056" cy="546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15" descr="ICON_Gear_3D_Q109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9BBB59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043608" y="2925267"/>
            <a:ext cx="504056" cy="546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15" descr="ICON_Gear_3D_Q109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9BBB59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2699792" y="2925267"/>
            <a:ext cx="504056" cy="546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15" descr="ICON_Gear_3D_Q109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9BBB59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020272" y="4221411"/>
            <a:ext cx="504056" cy="546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모서리가 둥근 직사각형 70"/>
          <p:cNvSpPr/>
          <p:nvPr/>
        </p:nvSpPr>
        <p:spPr>
          <a:xfrm>
            <a:off x="4195763" y="6021388"/>
            <a:ext cx="2320925" cy="233362"/>
          </a:xfrm>
          <a:prstGeom prst="roundRect">
            <a:avLst/>
          </a:prstGeom>
          <a:solidFill>
            <a:sysClr val="windowText" lastClr="000000">
              <a:lumMod val="75000"/>
              <a:lumOff val="2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Messaging / Infrastructure Layer</a:t>
            </a:r>
            <a:endParaRPr kumimoji="1" lang="ko-KR" altLang="en-US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2" name="모서리가 둥근 직사각형 71"/>
          <p:cNvSpPr/>
          <p:nvPr/>
        </p:nvSpPr>
        <p:spPr>
          <a:xfrm>
            <a:off x="4195763" y="4590304"/>
            <a:ext cx="2320925" cy="215900"/>
          </a:xfrm>
          <a:prstGeom prst="roundRect">
            <a:avLst/>
          </a:prstGeom>
          <a:solidFill>
            <a:sysClr val="windowText" lastClr="000000">
              <a:lumMod val="75000"/>
              <a:lumOff val="2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Resource Allocation Layer</a:t>
            </a:r>
            <a:endParaRPr kumimoji="1" lang="ko-KR" altLang="en-US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3" name="모서리가 둥근 직사각형 72"/>
          <p:cNvSpPr/>
          <p:nvPr/>
        </p:nvSpPr>
        <p:spPr>
          <a:xfrm>
            <a:off x="4132730" y="2060576"/>
            <a:ext cx="2310934" cy="231332"/>
          </a:xfrm>
          <a:prstGeom prst="roundRect">
            <a:avLst/>
          </a:prstGeom>
          <a:solidFill>
            <a:sysClr val="windowText" lastClr="000000">
              <a:lumMod val="75000"/>
              <a:lumOff val="2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Resources Layer</a:t>
            </a:r>
            <a:endParaRPr kumimoji="1" lang="ko-KR" altLang="en-US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74" name="그룹 29"/>
          <p:cNvGrpSpPr>
            <a:grpSpLocks/>
          </p:cNvGrpSpPr>
          <p:nvPr/>
        </p:nvGrpSpPr>
        <p:grpSpPr bwMode="auto">
          <a:xfrm>
            <a:off x="4195763" y="2925763"/>
            <a:ext cx="865187" cy="503238"/>
            <a:chOff x="4196348" y="2780928"/>
            <a:chExt cx="864096" cy="504056"/>
          </a:xfrm>
        </p:grpSpPr>
        <p:sp>
          <p:nvSpPr>
            <p:cNvPr id="75" name="타원 74"/>
            <p:cNvSpPr/>
            <p:nvPr/>
          </p:nvSpPr>
          <p:spPr>
            <a:xfrm>
              <a:off x="4356483" y="2780928"/>
              <a:ext cx="504188" cy="504056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196348" y="2889053"/>
              <a:ext cx="864096" cy="306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XML</a:t>
              </a:r>
              <a:endParaRPr kumimoji="1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7" name="그룹 30"/>
          <p:cNvGrpSpPr>
            <a:grpSpLocks/>
          </p:cNvGrpSpPr>
          <p:nvPr/>
        </p:nvGrpSpPr>
        <p:grpSpPr bwMode="auto">
          <a:xfrm>
            <a:off x="7596188" y="2925763"/>
            <a:ext cx="863600" cy="503238"/>
            <a:chOff x="4196348" y="2780928"/>
            <a:chExt cx="864096" cy="504056"/>
          </a:xfrm>
        </p:grpSpPr>
        <p:sp>
          <p:nvSpPr>
            <p:cNvPr id="78" name="타원 77"/>
            <p:cNvSpPr/>
            <p:nvPr/>
          </p:nvSpPr>
          <p:spPr>
            <a:xfrm>
              <a:off x="4355189" y="2780928"/>
              <a:ext cx="505115" cy="504056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196348" y="2889053"/>
              <a:ext cx="864096" cy="306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XML</a:t>
              </a:r>
              <a:endParaRPr kumimoji="1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80" name="Picture 15" descr="ICON_Gear_3D_Q109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9BBB59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300192" y="2925267"/>
            <a:ext cx="504056" cy="546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" name="TextBox 80"/>
          <p:cNvSpPr txBox="1"/>
          <p:nvPr/>
        </p:nvSpPr>
        <p:spPr>
          <a:xfrm>
            <a:off x="2386374" y="6080697"/>
            <a:ext cx="107950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Cluster Node #1</a:t>
            </a:r>
            <a:endParaRPr kumimoji="1" lang="ko-KR" alt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116195" y="6093574"/>
            <a:ext cx="936625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Cluster Node #2</a:t>
            </a:r>
            <a:endParaRPr kumimoji="1" lang="ko-KR" altLang="en-US" sz="1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258888" y="5589588"/>
            <a:ext cx="1081087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Corosync</a:t>
            </a:r>
            <a:endParaRPr kumimoji="1" lang="ko-KR" altLang="en-US" sz="105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476375" y="4243388"/>
            <a:ext cx="863600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Cluster </a:t>
            </a:r>
          </a:p>
          <a:p>
            <a:pPr marL="0" marR="0" lvl="0" indent="0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Resource Manager</a:t>
            </a:r>
            <a:endParaRPr kumimoji="1" lang="ko-KR" altLang="en-US" sz="105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</a:endParaRPr>
          </a:p>
        </p:txBody>
      </p:sp>
      <p:cxnSp>
        <p:nvCxnSpPr>
          <p:cNvPr id="85" name="직선 화살표 연결선 84"/>
          <p:cNvCxnSpPr/>
          <p:nvPr/>
        </p:nvCxnSpPr>
        <p:spPr>
          <a:xfrm flipH="1">
            <a:off x="3276600" y="3213101"/>
            <a:ext cx="1008063" cy="0"/>
          </a:xfrm>
          <a:prstGeom prst="straightConnector1">
            <a:avLst/>
          </a:prstGeom>
          <a:noFill/>
          <a:ln w="22225" cap="flat" cmpd="sng" algn="ctr">
            <a:solidFill>
              <a:schemeClr val="accent6"/>
            </a:solidFill>
            <a:prstDash val="solid"/>
            <a:tailEnd type="arrow"/>
          </a:ln>
          <a:effectLst/>
        </p:spPr>
      </p:cxnSp>
      <p:cxnSp>
        <p:nvCxnSpPr>
          <p:cNvPr id="86" name="직선 화살표 연결선 85"/>
          <p:cNvCxnSpPr>
            <a:stCxn id="61" idx="0"/>
            <a:endCxn id="67" idx="2"/>
          </p:cNvCxnSpPr>
          <p:nvPr/>
        </p:nvCxnSpPr>
        <p:spPr>
          <a:xfrm flipV="1">
            <a:off x="2447925" y="4767263"/>
            <a:ext cx="0" cy="677863"/>
          </a:xfrm>
          <a:prstGeom prst="straightConnector1">
            <a:avLst/>
          </a:prstGeom>
          <a:noFill/>
          <a:ln w="22225" cap="flat" cmpd="sng" algn="ctr">
            <a:solidFill>
              <a:srgbClr val="7030A0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87" name="직선 화살표 연결선 86"/>
          <p:cNvCxnSpPr>
            <a:endCxn id="69" idx="2"/>
          </p:cNvCxnSpPr>
          <p:nvPr/>
        </p:nvCxnSpPr>
        <p:spPr>
          <a:xfrm flipV="1">
            <a:off x="2555875" y="3471863"/>
            <a:ext cx="395288" cy="822325"/>
          </a:xfrm>
          <a:prstGeom prst="straightConnector1">
            <a:avLst/>
          </a:prstGeom>
          <a:noFill/>
          <a:ln w="22225" cap="flat" cmpd="sng" algn="ctr">
            <a:solidFill>
              <a:schemeClr val="accent6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88" name="직선 화살표 연결선 87"/>
          <p:cNvCxnSpPr/>
          <p:nvPr/>
        </p:nvCxnSpPr>
        <p:spPr>
          <a:xfrm flipH="1" flipV="1">
            <a:off x="1547813" y="3429001"/>
            <a:ext cx="647700" cy="865187"/>
          </a:xfrm>
          <a:prstGeom prst="straightConnector1">
            <a:avLst/>
          </a:prstGeom>
          <a:noFill/>
          <a:ln w="22225" cap="flat" cmpd="sng" algn="ctr">
            <a:solidFill>
              <a:schemeClr val="accent6"/>
            </a:solidFill>
            <a:prstDash val="solid"/>
            <a:tailEnd type="arrow"/>
          </a:ln>
          <a:effectLst/>
        </p:spPr>
      </p:cxnSp>
      <p:sp>
        <p:nvSpPr>
          <p:cNvPr id="89" name="TextBox 88"/>
          <p:cNvSpPr txBox="1"/>
          <p:nvPr/>
        </p:nvSpPr>
        <p:spPr>
          <a:xfrm>
            <a:off x="7019925" y="4005263"/>
            <a:ext cx="720725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CRM</a:t>
            </a:r>
            <a:endParaRPr kumimoji="1" lang="ko-KR" altLang="en-US" sz="105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380288" y="5589588"/>
            <a:ext cx="107950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Corosync</a:t>
            </a:r>
            <a:endParaRPr kumimoji="1" lang="ko-KR" altLang="en-US" sz="105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91" name="모서리가 둥근 직사각형 90"/>
          <p:cNvSpPr/>
          <p:nvPr/>
        </p:nvSpPr>
        <p:spPr>
          <a:xfrm>
            <a:off x="1835150" y="1341438"/>
            <a:ext cx="1728788" cy="1008063"/>
          </a:xfrm>
          <a:prstGeom prst="round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92" name="Picture 15" descr="ICON_Gear_3D_Q109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C0504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2195736" y="1557115"/>
            <a:ext cx="504056" cy="546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" name="TextBox 92"/>
          <p:cNvSpPr txBox="1"/>
          <p:nvPr/>
        </p:nvSpPr>
        <p:spPr>
          <a:xfrm>
            <a:off x="1547813" y="2060576"/>
            <a:ext cx="18716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Services</a:t>
            </a:r>
          </a:p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(Apache, </a:t>
            </a:r>
            <a:r>
              <a:rPr kumimoji="1" lang="en-US" altLang="ko-KR" sz="100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PostgreSQL</a:t>
            </a:r>
            <a:r>
              <a:rPr kumimoji="1" lang="en-US" altLang="ko-KR" sz="100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 </a:t>
            </a:r>
            <a:r>
              <a:rPr kumimoji="1" lang="ko-KR" altLang="en-US" sz="100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등</a:t>
            </a:r>
            <a:r>
              <a:rPr kumimoji="1" lang="en-US" altLang="ko-KR" sz="100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)</a:t>
            </a:r>
            <a:endParaRPr kumimoji="1" lang="ko-KR" altLang="en-US" sz="105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</a:endParaRPr>
          </a:p>
        </p:txBody>
      </p:sp>
      <p:cxnSp>
        <p:nvCxnSpPr>
          <p:cNvPr id="94" name="꺾인 연결선 93"/>
          <p:cNvCxnSpPr>
            <a:stCxn id="68" idx="1"/>
            <a:endCxn id="91" idx="1"/>
          </p:cNvCxnSpPr>
          <p:nvPr/>
        </p:nvCxnSpPr>
        <p:spPr>
          <a:xfrm rot="10800000" flipH="1">
            <a:off x="1042988" y="1844676"/>
            <a:ext cx="792162" cy="1354137"/>
          </a:xfrm>
          <a:prstGeom prst="bentConnector3">
            <a:avLst>
              <a:gd name="adj1" fmla="val -28860"/>
            </a:avLst>
          </a:prstGeom>
          <a:noFill/>
          <a:ln w="22225" cap="flat" cmpd="sng" algn="ctr">
            <a:solidFill>
              <a:schemeClr val="accent2">
                <a:lumMod val="75000"/>
              </a:scheme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95" name="TextBox 94"/>
          <p:cNvSpPr txBox="1"/>
          <p:nvPr/>
        </p:nvSpPr>
        <p:spPr>
          <a:xfrm>
            <a:off x="900113" y="2420938"/>
            <a:ext cx="1223962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Local </a:t>
            </a:r>
          </a:p>
          <a:p>
            <a:pPr marL="0" marR="0" lvl="0" indent="0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Resource Manager</a:t>
            </a:r>
            <a:endParaRPr kumimoji="1" lang="ko-KR" altLang="en-US" sz="105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084888" y="2679701"/>
            <a:ext cx="8636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LRM</a:t>
            </a:r>
            <a:endParaRPr kumimoji="1" lang="ko-KR" altLang="en-US" sz="105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627313" y="2493963"/>
            <a:ext cx="64928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Policy</a:t>
            </a:r>
          </a:p>
          <a:p>
            <a:pPr marL="0" marR="0" lvl="0" indent="0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Engine</a:t>
            </a:r>
            <a:endParaRPr kumimoji="1" lang="ko-KR" altLang="en-US" sz="105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284663" y="2420938"/>
            <a:ext cx="1008062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Cluster Information Base</a:t>
            </a:r>
            <a:endParaRPr kumimoji="1" lang="ko-KR" altLang="en-US" sz="105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7596188" y="2636838"/>
            <a:ext cx="792162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CIB (</a:t>
            </a:r>
            <a:r>
              <a:rPr kumimoji="1" lang="ko-KR" alt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복제</a:t>
            </a:r>
            <a:r>
              <a:rPr kumimoji="1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)</a:t>
            </a:r>
            <a:endParaRPr kumimoji="1" lang="ko-KR" altLang="en-US" sz="105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100" name="모서리가 둥근 직사각형 99"/>
          <p:cNvSpPr/>
          <p:nvPr/>
        </p:nvSpPr>
        <p:spPr>
          <a:xfrm>
            <a:off x="6659563" y="1341438"/>
            <a:ext cx="1728787" cy="1008063"/>
          </a:xfrm>
          <a:prstGeom prst="round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771775" y="1628776"/>
            <a:ext cx="1008063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Resource</a:t>
            </a:r>
            <a:r>
              <a:rPr kumimoji="1" lang="ko-KR" alt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 </a:t>
            </a:r>
            <a:r>
              <a:rPr kumimoji="1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Agents</a:t>
            </a:r>
            <a:endParaRPr kumimoji="1" lang="ko-KR" altLang="en-US" sz="10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235825" y="1735138"/>
            <a:ext cx="649288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5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RAs</a:t>
            </a:r>
            <a:endParaRPr kumimoji="1" lang="ko-KR" altLang="en-US" sz="105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</a:endParaRPr>
          </a:p>
        </p:txBody>
      </p:sp>
      <p:cxnSp>
        <p:nvCxnSpPr>
          <p:cNvPr id="103" name="Shape 76"/>
          <p:cNvCxnSpPr>
            <a:stCxn id="67" idx="3"/>
            <a:endCxn id="75" idx="4"/>
          </p:cNvCxnSpPr>
          <p:nvPr/>
        </p:nvCxnSpPr>
        <p:spPr>
          <a:xfrm flipV="1">
            <a:off x="2700338" y="3429001"/>
            <a:ext cx="1908175" cy="1065212"/>
          </a:xfrm>
          <a:prstGeom prst="bentConnector2">
            <a:avLst/>
          </a:prstGeom>
          <a:noFill/>
          <a:ln w="22225" cap="flat" cmpd="sng" algn="ctr">
            <a:solidFill>
              <a:srgbClr val="0070C0"/>
            </a:solidFill>
            <a:prstDash val="solid"/>
            <a:tailEnd type="arrow"/>
          </a:ln>
          <a:effectLst/>
        </p:spPr>
      </p:cxnSp>
      <p:cxnSp>
        <p:nvCxnSpPr>
          <p:cNvPr id="104" name="Shape 80"/>
          <p:cNvCxnSpPr>
            <a:stCxn id="80" idx="2"/>
            <a:endCxn id="70" idx="1"/>
          </p:cNvCxnSpPr>
          <p:nvPr/>
        </p:nvCxnSpPr>
        <p:spPr>
          <a:xfrm rot="16200000" flipH="1">
            <a:off x="6274594" y="3748882"/>
            <a:ext cx="1022350" cy="468312"/>
          </a:xfrm>
          <a:prstGeom prst="bentConnector2">
            <a:avLst/>
          </a:prstGeom>
          <a:noFill/>
          <a:ln w="22225" cap="flat" cmpd="sng" algn="ctr">
            <a:solidFill>
              <a:schemeClr val="accent6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105" name="Shape 82"/>
          <p:cNvCxnSpPr>
            <a:stCxn id="70" idx="3"/>
            <a:endCxn id="78" idx="4"/>
          </p:cNvCxnSpPr>
          <p:nvPr/>
        </p:nvCxnSpPr>
        <p:spPr>
          <a:xfrm flipV="1">
            <a:off x="7524750" y="3429001"/>
            <a:ext cx="482600" cy="1065212"/>
          </a:xfrm>
          <a:prstGeom prst="bentConnector2">
            <a:avLst/>
          </a:prstGeom>
          <a:noFill/>
          <a:ln w="22225" cap="flat" cmpd="sng" algn="ctr">
            <a:solidFill>
              <a:srgbClr val="0070C0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106" name="Shape 84"/>
          <p:cNvCxnSpPr>
            <a:stCxn id="80" idx="3"/>
            <a:endCxn id="100" idx="2"/>
          </p:cNvCxnSpPr>
          <p:nvPr/>
        </p:nvCxnSpPr>
        <p:spPr>
          <a:xfrm flipV="1">
            <a:off x="6804025" y="2349501"/>
            <a:ext cx="720725" cy="849312"/>
          </a:xfrm>
          <a:prstGeom prst="bentConnector2">
            <a:avLst/>
          </a:prstGeom>
          <a:noFill/>
          <a:ln w="22225" cap="flat" cmpd="sng" algn="ctr">
            <a:solidFill>
              <a:schemeClr val="accent2"/>
            </a:solidFill>
            <a:prstDash val="solid"/>
            <a:tailEnd type="arrow"/>
          </a:ln>
          <a:effectLst/>
        </p:spPr>
      </p:cxnSp>
      <p:cxnSp>
        <p:nvCxnSpPr>
          <p:cNvPr id="107" name="직선 화살표 연결선 106"/>
          <p:cNvCxnSpPr>
            <a:stCxn id="62" idx="0"/>
            <a:endCxn id="70" idx="2"/>
          </p:cNvCxnSpPr>
          <p:nvPr/>
        </p:nvCxnSpPr>
        <p:spPr>
          <a:xfrm flipV="1">
            <a:off x="7272338" y="4767263"/>
            <a:ext cx="0" cy="677863"/>
          </a:xfrm>
          <a:prstGeom prst="straightConnector1">
            <a:avLst/>
          </a:prstGeom>
          <a:noFill/>
          <a:ln w="22225" cap="flat" cmpd="sng" algn="ctr">
            <a:solidFill>
              <a:srgbClr val="7030A0"/>
            </a:solidFill>
            <a:prstDash val="solid"/>
            <a:headEnd type="arrow"/>
            <a:tailEnd type="arrow"/>
          </a:ln>
          <a:effectLst/>
        </p:spPr>
      </p:cxnSp>
      <p:sp>
        <p:nvSpPr>
          <p:cNvPr id="108" name="왼쪽/오른쪽 화살표 107"/>
          <p:cNvSpPr/>
          <p:nvPr/>
        </p:nvSpPr>
        <p:spPr>
          <a:xfrm>
            <a:off x="2771775" y="5589588"/>
            <a:ext cx="4103688" cy="287338"/>
          </a:xfrm>
          <a:prstGeom prst="leftRightArrow">
            <a:avLst/>
          </a:prstGeom>
          <a:solidFill>
            <a:srgbClr val="B3A2C7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4437970" y="234908"/>
            <a:ext cx="417443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kumimoji="1" lang="en-US" altLang="ko-KR" sz="1050" spc="-6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2. Overview of HA architectural components</a:t>
            </a:r>
          </a:p>
        </p:txBody>
      </p:sp>
    </p:spTree>
    <p:extLst>
      <p:ext uri="{BB962C8B-B14F-4D97-AF65-F5344CB8AC3E}">
        <p14:creationId xmlns:p14="http://schemas.microsoft.com/office/powerpoint/2010/main" val="936941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16802" y="658061"/>
            <a:ext cx="7694413" cy="360099"/>
          </a:xfrm>
        </p:spPr>
        <p:txBody>
          <a:bodyPr/>
          <a:lstStyle/>
          <a:p>
            <a:r>
              <a:rPr lang="en-US" altLang="ko-KR" sz="2600" spc="-6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Pacemaker - Architecture Component</a:t>
            </a:r>
            <a:endParaRPr lang="ko-KR" altLang="en-US" sz="2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250801" y="716113"/>
            <a:ext cx="432767" cy="249299"/>
          </a:xfrm>
        </p:spPr>
        <p:txBody>
          <a:bodyPr/>
          <a:lstStyle/>
          <a:p>
            <a:r>
              <a:rPr lang="en-US" altLang="ko-KR" sz="1800" i="1" dirty="0">
                <a:solidFill>
                  <a:srgbClr val="FF0000"/>
                </a:solidFill>
              </a:rPr>
              <a:t>02</a:t>
            </a:r>
            <a:endParaRPr lang="ko-KR" altLang="en-US" sz="1800" i="1" dirty="0">
              <a:solidFill>
                <a:srgbClr val="FF0000"/>
              </a:solidFill>
            </a:endParaRPr>
          </a:p>
        </p:txBody>
      </p:sp>
      <p:cxnSp>
        <p:nvCxnSpPr>
          <p:cNvPr id="57" name="직선 연결선 56"/>
          <p:cNvCxnSpPr/>
          <p:nvPr/>
        </p:nvCxnSpPr>
        <p:spPr>
          <a:xfrm>
            <a:off x="3421063" y="1194197"/>
            <a:ext cx="0" cy="5400675"/>
          </a:xfrm>
          <a:prstGeom prst="line">
            <a:avLst/>
          </a:prstGeom>
          <a:noFill/>
          <a:ln w="22225" cap="flat" cmpd="sng" algn="ctr">
            <a:solidFill>
              <a:schemeClr val="bg1">
                <a:lumMod val="85000"/>
              </a:schemeClr>
            </a:solidFill>
            <a:prstDash val="sysDash"/>
          </a:ln>
          <a:effectLst/>
        </p:spPr>
      </p:cxnSp>
      <p:cxnSp>
        <p:nvCxnSpPr>
          <p:cNvPr id="58" name="직선 연결선 57"/>
          <p:cNvCxnSpPr/>
          <p:nvPr/>
        </p:nvCxnSpPr>
        <p:spPr>
          <a:xfrm>
            <a:off x="468313" y="2130822"/>
            <a:ext cx="8208962" cy="0"/>
          </a:xfrm>
          <a:prstGeom prst="line">
            <a:avLst/>
          </a:prstGeom>
          <a:noFill/>
          <a:ln w="22225" cap="flat" cmpd="sng" algn="ctr">
            <a:solidFill>
              <a:schemeClr val="bg1">
                <a:lumMod val="85000"/>
              </a:schemeClr>
            </a:solidFill>
            <a:prstDash val="sysDash"/>
          </a:ln>
          <a:effectLst/>
        </p:spPr>
      </p:cxnSp>
      <p:cxnSp>
        <p:nvCxnSpPr>
          <p:cNvPr id="59" name="직선 연결선 58"/>
          <p:cNvCxnSpPr/>
          <p:nvPr/>
        </p:nvCxnSpPr>
        <p:spPr>
          <a:xfrm>
            <a:off x="468313" y="5228035"/>
            <a:ext cx="8208962" cy="0"/>
          </a:xfrm>
          <a:prstGeom prst="line">
            <a:avLst/>
          </a:prstGeom>
          <a:noFill/>
          <a:ln w="22225" cap="flat" cmpd="sng" algn="ctr">
            <a:solidFill>
              <a:schemeClr val="bg1">
                <a:lumMod val="85000"/>
              </a:schemeClr>
            </a:solidFill>
            <a:prstDash val="sysDash"/>
          </a:ln>
          <a:effectLst/>
        </p:spPr>
      </p:cxnSp>
      <p:sp>
        <p:nvSpPr>
          <p:cNvPr id="60" name="직사각형 59"/>
          <p:cNvSpPr/>
          <p:nvPr/>
        </p:nvSpPr>
        <p:spPr>
          <a:xfrm>
            <a:off x="684213" y="1267222"/>
            <a:ext cx="2233612" cy="6477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Resource Agents</a:t>
            </a:r>
          </a:p>
          <a:p>
            <a:pPr marL="179388" marR="0" lvl="0" indent="-90488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Agent Scripts</a:t>
            </a:r>
          </a:p>
          <a:p>
            <a:pPr marL="179388" marR="0" lvl="0" indent="-90488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Open Cluster Framework</a:t>
            </a:r>
          </a:p>
        </p:txBody>
      </p:sp>
      <p:sp>
        <p:nvSpPr>
          <p:cNvPr id="61" name="직사각형 60"/>
          <p:cNvSpPr/>
          <p:nvPr/>
        </p:nvSpPr>
        <p:spPr>
          <a:xfrm>
            <a:off x="3781425" y="1267222"/>
            <a:ext cx="2879725" cy="6477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rPr>
              <a:t>Resource Agents</a:t>
            </a:r>
          </a:p>
        </p:txBody>
      </p:sp>
      <p:sp>
        <p:nvSpPr>
          <p:cNvPr id="62" name="오른쪽 중괄호 61"/>
          <p:cNvSpPr/>
          <p:nvPr/>
        </p:nvSpPr>
        <p:spPr>
          <a:xfrm>
            <a:off x="2917825" y="1194197"/>
            <a:ext cx="647700" cy="792163"/>
          </a:xfrm>
          <a:prstGeom prst="rightBrace">
            <a:avLst/>
          </a:prstGeom>
          <a:noFill/>
          <a:ln w="254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684213" y="2346722"/>
            <a:ext cx="2233612" cy="2663825"/>
          </a:xfrm>
          <a:prstGeom prst="rect">
            <a:avLst/>
          </a:prstGeom>
          <a:solidFill>
            <a:schemeClr val="accent6"/>
          </a:solidFill>
          <a:ln w="25400" cap="flat" cmpd="sng" algn="ctr">
            <a:solidFill>
              <a:schemeClr val="accent6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Pacemaker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Resource Management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4" name="직사각형 63"/>
          <p:cNvSpPr/>
          <p:nvPr/>
        </p:nvSpPr>
        <p:spPr>
          <a:xfrm>
            <a:off x="3781425" y="2275285"/>
            <a:ext cx="2879725" cy="576262"/>
          </a:xfrm>
          <a:prstGeom prst="rect">
            <a:avLst/>
          </a:prstGeom>
          <a:solidFill>
            <a:schemeClr val="accent6"/>
          </a:solidFill>
          <a:ln w="25400" cap="flat" cmpd="sng" algn="ctr">
            <a:solidFill>
              <a:schemeClr val="accent6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rPr>
              <a:t>LRMd</a:t>
            </a:r>
          </a:p>
        </p:txBody>
      </p:sp>
      <p:sp>
        <p:nvSpPr>
          <p:cNvPr id="65" name="직사각형 64"/>
          <p:cNvSpPr/>
          <p:nvPr/>
        </p:nvSpPr>
        <p:spPr>
          <a:xfrm>
            <a:off x="3776663" y="3354785"/>
            <a:ext cx="1228725" cy="576262"/>
          </a:xfrm>
          <a:prstGeom prst="rect">
            <a:avLst/>
          </a:prstGeom>
          <a:solidFill>
            <a:schemeClr val="accent6"/>
          </a:solidFill>
          <a:ln w="25400" cap="flat" cmpd="sng" algn="ctr">
            <a:solidFill>
              <a:schemeClr val="accent6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rPr>
              <a:t>Stonith</a:t>
            </a:r>
          </a:p>
        </p:txBody>
      </p:sp>
      <p:sp>
        <p:nvSpPr>
          <p:cNvPr id="66" name="직사각형 65"/>
          <p:cNvSpPr/>
          <p:nvPr/>
        </p:nvSpPr>
        <p:spPr>
          <a:xfrm>
            <a:off x="5507832" y="3354785"/>
            <a:ext cx="1227137" cy="576262"/>
          </a:xfrm>
          <a:prstGeom prst="rect">
            <a:avLst/>
          </a:prstGeom>
          <a:solidFill>
            <a:schemeClr val="accent6"/>
          </a:solidFill>
          <a:ln w="25400" cap="flat" cmpd="sng" algn="ctr">
            <a:solidFill>
              <a:schemeClr val="accent6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rPr>
              <a:t>CRMd</a:t>
            </a:r>
          </a:p>
        </p:txBody>
      </p:sp>
      <p:sp>
        <p:nvSpPr>
          <p:cNvPr id="67" name="직사각형 66"/>
          <p:cNvSpPr/>
          <p:nvPr/>
        </p:nvSpPr>
        <p:spPr>
          <a:xfrm>
            <a:off x="7237413" y="3354785"/>
            <a:ext cx="1228725" cy="576262"/>
          </a:xfrm>
          <a:prstGeom prst="rect">
            <a:avLst/>
          </a:prstGeom>
          <a:solidFill>
            <a:schemeClr val="accent6"/>
          </a:solidFill>
          <a:ln w="25400" cap="flat" cmpd="sng" algn="ctr">
            <a:solidFill>
              <a:schemeClr val="accent6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rPr>
              <a:t>CIB</a:t>
            </a:r>
          </a:p>
        </p:txBody>
      </p:sp>
      <p:sp>
        <p:nvSpPr>
          <p:cNvPr id="68" name="직사각형 67"/>
          <p:cNvSpPr/>
          <p:nvPr/>
        </p:nvSpPr>
        <p:spPr>
          <a:xfrm>
            <a:off x="7237413" y="2275285"/>
            <a:ext cx="1228725" cy="576262"/>
          </a:xfrm>
          <a:prstGeom prst="rect">
            <a:avLst/>
          </a:prstGeom>
          <a:solidFill>
            <a:schemeClr val="accent6"/>
          </a:solidFill>
          <a:ln w="25400" cap="flat" cmpd="sng" algn="ctr">
            <a:solidFill>
              <a:schemeClr val="accent6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rPr>
              <a:t>PEngine</a:t>
            </a:r>
          </a:p>
        </p:txBody>
      </p:sp>
      <p:sp>
        <p:nvSpPr>
          <p:cNvPr id="69" name="오른쪽 중괄호 68"/>
          <p:cNvSpPr/>
          <p:nvPr/>
        </p:nvSpPr>
        <p:spPr>
          <a:xfrm>
            <a:off x="2917825" y="2275285"/>
            <a:ext cx="647700" cy="2808287"/>
          </a:xfrm>
          <a:prstGeom prst="rightBrace">
            <a:avLst/>
          </a:prstGeom>
          <a:noFill/>
          <a:ln w="254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70" name="직선 연결선 69"/>
          <p:cNvCxnSpPr>
            <a:stCxn id="65" idx="0"/>
          </p:cNvCxnSpPr>
          <p:nvPr/>
        </p:nvCxnSpPr>
        <p:spPr>
          <a:xfrm flipH="1" flipV="1">
            <a:off x="4386263" y="2872185"/>
            <a:ext cx="4762" cy="482600"/>
          </a:xfrm>
          <a:prstGeom prst="line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headEnd type="triangle"/>
          </a:ln>
          <a:effectLst/>
        </p:spPr>
      </p:cxnSp>
      <p:cxnSp>
        <p:nvCxnSpPr>
          <p:cNvPr id="71" name="직선 연결선 70"/>
          <p:cNvCxnSpPr/>
          <p:nvPr/>
        </p:nvCxnSpPr>
        <p:spPr>
          <a:xfrm flipH="1" flipV="1">
            <a:off x="6119019" y="2851547"/>
            <a:ext cx="4763" cy="482600"/>
          </a:xfrm>
          <a:prstGeom prst="line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tailEnd type="triangle"/>
          </a:ln>
          <a:effectLst/>
        </p:spPr>
      </p:cxnSp>
      <p:sp>
        <p:nvSpPr>
          <p:cNvPr id="72" name="직사각형 71"/>
          <p:cNvSpPr/>
          <p:nvPr/>
        </p:nvSpPr>
        <p:spPr>
          <a:xfrm>
            <a:off x="684213" y="5370910"/>
            <a:ext cx="2233612" cy="1152525"/>
          </a:xfrm>
          <a:prstGeom prst="rect">
            <a:avLst/>
          </a:prstGeom>
          <a:solidFill>
            <a:srgbClr val="B3A2C7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Corosync</a:t>
            </a:r>
          </a:p>
          <a:p>
            <a:pPr marL="179388" marR="0" lvl="0" indent="-90488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Membership</a:t>
            </a:r>
          </a:p>
          <a:p>
            <a:pPr marL="179388" marR="0" lvl="0" indent="-90488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Messaging</a:t>
            </a:r>
          </a:p>
          <a:p>
            <a:pPr marL="179388" marR="0" lvl="0" indent="-90488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Quorum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3" name="직사각형 72"/>
          <p:cNvSpPr/>
          <p:nvPr/>
        </p:nvSpPr>
        <p:spPr>
          <a:xfrm>
            <a:off x="3781425" y="4362847"/>
            <a:ext cx="4684713" cy="576263"/>
          </a:xfrm>
          <a:prstGeom prst="rect">
            <a:avLst/>
          </a:prstGeom>
          <a:solidFill>
            <a:schemeClr val="accent6"/>
          </a:solidFill>
          <a:ln w="25400" cap="flat" cmpd="sng" algn="ctr">
            <a:solidFill>
              <a:schemeClr val="accent6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rPr>
              <a:t>Cluster Abstraction Layer</a:t>
            </a:r>
          </a:p>
        </p:txBody>
      </p:sp>
      <p:sp>
        <p:nvSpPr>
          <p:cNvPr id="74" name="직사각형 73"/>
          <p:cNvSpPr/>
          <p:nvPr/>
        </p:nvSpPr>
        <p:spPr>
          <a:xfrm>
            <a:off x="4611687" y="5659835"/>
            <a:ext cx="3024188" cy="576262"/>
          </a:xfrm>
          <a:prstGeom prst="rect">
            <a:avLst/>
          </a:prstGeom>
          <a:solidFill>
            <a:srgbClr val="B3A2C7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rPr>
              <a:t>Corosync</a:t>
            </a:r>
          </a:p>
        </p:txBody>
      </p:sp>
      <p:cxnSp>
        <p:nvCxnSpPr>
          <p:cNvPr id="75" name="직선 화살표 연결선 74"/>
          <p:cNvCxnSpPr>
            <a:stCxn id="66" idx="2"/>
            <a:endCxn id="73" idx="0"/>
          </p:cNvCxnSpPr>
          <p:nvPr/>
        </p:nvCxnSpPr>
        <p:spPr>
          <a:xfrm>
            <a:off x="6121401" y="3931047"/>
            <a:ext cx="2381" cy="431800"/>
          </a:xfrm>
          <a:prstGeom prst="straightConnector1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76" name="직선 화살표 연결선 75"/>
          <p:cNvCxnSpPr/>
          <p:nvPr/>
        </p:nvCxnSpPr>
        <p:spPr>
          <a:xfrm flipH="1">
            <a:off x="6751240" y="2845523"/>
            <a:ext cx="504825" cy="503238"/>
          </a:xfrm>
          <a:prstGeom prst="straightConnector1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77" name="직선 화살표 연결선 76"/>
          <p:cNvCxnSpPr>
            <a:stCxn id="67" idx="1"/>
            <a:endCxn id="66" idx="3"/>
          </p:cNvCxnSpPr>
          <p:nvPr/>
        </p:nvCxnSpPr>
        <p:spPr>
          <a:xfrm flipH="1">
            <a:off x="6734969" y="3642916"/>
            <a:ext cx="502444" cy="0"/>
          </a:xfrm>
          <a:prstGeom prst="straightConnector1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78" name="직선 화살표 연결선 77"/>
          <p:cNvCxnSpPr>
            <a:stCxn id="66" idx="1"/>
            <a:endCxn id="65" idx="3"/>
          </p:cNvCxnSpPr>
          <p:nvPr/>
        </p:nvCxnSpPr>
        <p:spPr>
          <a:xfrm flipH="1">
            <a:off x="5005388" y="3642916"/>
            <a:ext cx="502444" cy="0"/>
          </a:xfrm>
          <a:prstGeom prst="straightConnector1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79" name="직선 화살표 연결선 78"/>
          <p:cNvCxnSpPr>
            <a:stCxn id="73" idx="2"/>
            <a:endCxn id="74" idx="0"/>
          </p:cNvCxnSpPr>
          <p:nvPr/>
        </p:nvCxnSpPr>
        <p:spPr>
          <a:xfrm flipH="1">
            <a:off x="6123781" y="4939110"/>
            <a:ext cx="1" cy="720725"/>
          </a:xfrm>
          <a:prstGeom prst="straightConnector1">
            <a:avLst/>
          </a:prstGeom>
          <a:noFill/>
          <a:ln w="38100" cap="flat" cmpd="sng" algn="ctr">
            <a:solidFill>
              <a:srgbClr val="B3A2C7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80" name="직선 화살표 연결선 79"/>
          <p:cNvCxnSpPr>
            <a:stCxn id="61" idx="2"/>
            <a:endCxn id="64" idx="0"/>
          </p:cNvCxnSpPr>
          <p:nvPr/>
        </p:nvCxnSpPr>
        <p:spPr>
          <a:xfrm>
            <a:off x="5221288" y="1914922"/>
            <a:ext cx="0" cy="360363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81" name="오른쪽 중괄호 80"/>
          <p:cNvSpPr/>
          <p:nvPr/>
        </p:nvSpPr>
        <p:spPr>
          <a:xfrm>
            <a:off x="2917825" y="5299472"/>
            <a:ext cx="647700" cy="1295400"/>
          </a:xfrm>
          <a:prstGeom prst="rightBrace">
            <a:avLst/>
          </a:prstGeom>
          <a:noFill/>
          <a:ln w="254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4437970" y="234908"/>
            <a:ext cx="417443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kumimoji="1" lang="en-US" altLang="ko-KR" sz="1050" spc="-6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2. Overview of HA architectural components</a:t>
            </a:r>
          </a:p>
        </p:txBody>
      </p:sp>
    </p:spTree>
    <p:extLst>
      <p:ext uri="{BB962C8B-B14F-4D97-AF65-F5344CB8AC3E}">
        <p14:creationId xmlns:p14="http://schemas.microsoft.com/office/powerpoint/2010/main" val="2271159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16802" y="658370"/>
            <a:ext cx="7694413" cy="3600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altLang="ko-KR" sz="2600" spc="-6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Quick Overview of Components - CRMd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250801" y="716113"/>
            <a:ext cx="432767" cy="249299"/>
          </a:xfrm>
        </p:spPr>
        <p:txBody>
          <a:bodyPr/>
          <a:lstStyle/>
          <a:p>
            <a:r>
              <a:rPr lang="en-US" altLang="ko-KR" sz="1800" i="1" dirty="0">
                <a:solidFill>
                  <a:srgbClr val="FF0000"/>
                </a:solidFill>
              </a:rPr>
              <a:t>03</a:t>
            </a:r>
            <a:endParaRPr lang="ko-KR" altLang="en-US" sz="1800" i="1" dirty="0">
              <a:solidFill>
                <a:srgbClr val="FF0000"/>
              </a:solidFill>
            </a:endParaRPr>
          </a:p>
        </p:txBody>
      </p:sp>
      <p:sp>
        <p:nvSpPr>
          <p:cNvPr id="5" name="텍스트 개체 틀 2"/>
          <p:cNvSpPr>
            <a:spLocks noGrp="1"/>
          </p:cNvSpPr>
          <p:nvPr>
            <p:ph type="body" idx="1"/>
          </p:nvPr>
        </p:nvSpPr>
        <p:spPr>
          <a:xfrm>
            <a:off x="716803" y="1095100"/>
            <a:ext cx="8020239" cy="2492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altLang="ko-KR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CRMd(Cluster Resource Management daemon)</a:t>
            </a:r>
          </a:p>
        </p:txBody>
      </p:sp>
      <p:grpSp>
        <p:nvGrpSpPr>
          <p:cNvPr id="10" name="그룹 9"/>
          <p:cNvGrpSpPr/>
          <p:nvPr/>
        </p:nvGrpSpPr>
        <p:grpSpPr>
          <a:xfrm>
            <a:off x="5235783" y="1825240"/>
            <a:ext cx="3419095" cy="4361968"/>
            <a:chOff x="5235783" y="1825240"/>
            <a:chExt cx="3419095" cy="4361968"/>
          </a:xfrm>
        </p:grpSpPr>
        <p:sp>
          <p:nvSpPr>
            <p:cNvPr id="80" name="직사각형 79"/>
            <p:cNvSpPr/>
            <p:nvPr/>
          </p:nvSpPr>
          <p:spPr bwMode="auto">
            <a:xfrm>
              <a:off x="5235783" y="1825240"/>
              <a:ext cx="3063782" cy="943966"/>
            </a:xfrm>
            <a:prstGeom prst="rect">
              <a:avLst/>
            </a:prstGeom>
            <a:solidFill>
              <a:srgbClr val="C0504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1" name="직사각형 80"/>
            <p:cNvSpPr/>
            <p:nvPr/>
          </p:nvSpPr>
          <p:spPr bwMode="auto">
            <a:xfrm>
              <a:off x="5235783" y="2769206"/>
              <a:ext cx="3063782" cy="2357177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2" name="직사각형 81"/>
            <p:cNvSpPr/>
            <p:nvPr/>
          </p:nvSpPr>
          <p:spPr bwMode="auto">
            <a:xfrm>
              <a:off x="5235783" y="5126383"/>
              <a:ext cx="3063782" cy="1060820"/>
            </a:xfrm>
            <a:prstGeom prst="rect">
              <a:avLst/>
            </a:prstGeom>
            <a:solidFill>
              <a:srgbClr val="8064A2">
                <a:lumMod val="40000"/>
                <a:lumOff val="60000"/>
              </a:srgbClr>
            </a:solid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3" name="순서도: 페이지 연결자 82"/>
            <p:cNvSpPr/>
            <p:nvPr/>
          </p:nvSpPr>
          <p:spPr bwMode="auto">
            <a:xfrm rot="16200000">
              <a:off x="5737893" y="1987740"/>
              <a:ext cx="352390" cy="648177"/>
            </a:xfrm>
            <a:prstGeom prst="flowChartOffpageConnector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vert="eaVert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RA</a:t>
              </a:r>
              <a:endPara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4" name="직사각형 83"/>
            <p:cNvSpPr/>
            <p:nvPr/>
          </p:nvSpPr>
          <p:spPr bwMode="auto">
            <a:xfrm rot="5400000">
              <a:off x="8005236" y="2119568"/>
              <a:ext cx="943967" cy="355311"/>
            </a:xfrm>
            <a:prstGeom prst="rect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  <a:effectLst/>
          </p:spPr>
          <p:txBody>
            <a:bodyPr lIns="36000" rIns="3600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00" kern="0" dirty="0">
                  <a:solidFill>
                    <a:prstClr val="white"/>
                  </a:solidFill>
                  <a:latin typeface="맑은 고딕"/>
                  <a:ea typeface="맑은 고딕" panose="020B0503020000020004" pitchFamily="50" charset="-127"/>
                </a:rPr>
                <a:t>Resource Layer</a:t>
              </a:r>
              <a:endParaRPr kumimoji="1" lang="ko-KR" altLang="en-US" sz="1000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85" name="직사각형 84"/>
            <p:cNvSpPr/>
            <p:nvPr/>
          </p:nvSpPr>
          <p:spPr bwMode="auto">
            <a:xfrm rot="5400000">
              <a:off x="7946808" y="5479139"/>
              <a:ext cx="1060823" cy="355316"/>
            </a:xfrm>
            <a:prstGeom prst="rect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  <a:effectLst/>
          </p:spPr>
          <p:txBody>
            <a:bodyPr lIns="36000" rIns="3600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00" kern="0" dirty="0">
                  <a:solidFill>
                    <a:prstClr val="white"/>
                  </a:solidFill>
                  <a:latin typeface="맑은 고딕"/>
                  <a:ea typeface="맑은 고딕" panose="020B0503020000020004" pitchFamily="50" charset="-127"/>
                </a:rPr>
                <a:t>Messaging/Infra structure Layer</a:t>
              </a:r>
              <a:endParaRPr kumimoji="1" lang="ko-KR" altLang="en-US" sz="1000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86" name="오른쪽 화살표 설명선 85"/>
            <p:cNvSpPr/>
            <p:nvPr/>
          </p:nvSpPr>
          <p:spPr bwMode="auto">
            <a:xfrm>
              <a:off x="6060158" y="5417592"/>
              <a:ext cx="2002962" cy="472897"/>
            </a:xfrm>
            <a:prstGeom prst="rightArrowCallout">
              <a:avLst>
                <a:gd name="adj1" fmla="val 20767"/>
                <a:gd name="adj2" fmla="val 22884"/>
                <a:gd name="adj3" fmla="val 25000"/>
                <a:gd name="adj4" fmla="val 64977"/>
              </a:avLst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Corosync</a:t>
              </a:r>
              <a:endPara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7" name="순서도: 페이지 연결자 86"/>
            <p:cNvSpPr/>
            <p:nvPr/>
          </p:nvSpPr>
          <p:spPr bwMode="auto">
            <a:xfrm rot="16200000">
              <a:off x="6697040" y="1987739"/>
              <a:ext cx="352390" cy="648179"/>
            </a:xfrm>
            <a:prstGeom prst="flowChartOffpageConnector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vert="eaVert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RA</a:t>
              </a:r>
              <a:endPara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8" name="순서도: 페이지 연결자 87"/>
            <p:cNvSpPr/>
            <p:nvPr/>
          </p:nvSpPr>
          <p:spPr bwMode="auto">
            <a:xfrm rot="16200000">
              <a:off x="7656188" y="1987739"/>
              <a:ext cx="352390" cy="648179"/>
            </a:xfrm>
            <a:prstGeom prst="flowChartOffpageConnector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vert="eaVert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RA</a:t>
              </a:r>
              <a:endPara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9" name="원통 88"/>
            <p:cNvSpPr/>
            <p:nvPr/>
          </p:nvSpPr>
          <p:spPr bwMode="auto">
            <a:xfrm>
              <a:off x="7457846" y="3830027"/>
              <a:ext cx="759555" cy="825286"/>
            </a:xfrm>
            <a:prstGeom prst="can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CIB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(XML)</a:t>
              </a:r>
              <a:endPara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grpSp>
          <p:nvGrpSpPr>
            <p:cNvPr id="144" name="그룹 143"/>
            <p:cNvGrpSpPr/>
            <p:nvPr/>
          </p:nvGrpSpPr>
          <p:grpSpPr>
            <a:xfrm>
              <a:off x="6331882" y="3535704"/>
              <a:ext cx="1125846" cy="1590679"/>
              <a:chOff x="6699084" y="3581385"/>
              <a:chExt cx="1125846" cy="1590679"/>
            </a:xfrm>
          </p:grpSpPr>
          <p:sp>
            <p:nvSpPr>
              <p:cNvPr id="100" name="위쪽 화살표 99"/>
              <p:cNvSpPr/>
              <p:nvPr/>
            </p:nvSpPr>
            <p:spPr bwMode="auto">
              <a:xfrm>
                <a:off x="7122801" y="3581385"/>
                <a:ext cx="235675" cy="529463"/>
              </a:xfrm>
              <a:prstGeom prst="upArrow">
                <a:avLst/>
              </a:prstGeom>
              <a:solidFill>
                <a:srgbClr val="FF0000"/>
              </a:solidFill>
              <a:ln w="127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01" name="왼쪽 화살표 100"/>
              <p:cNvSpPr/>
              <p:nvPr/>
            </p:nvSpPr>
            <p:spPr bwMode="auto">
              <a:xfrm>
                <a:off x="6699084" y="4228739"/>
                <a:ext cx="347852" cy="235782"/>
              </a:xfrm>
              <a:prstGeom prst="leftArrow">
                <a:avLst/>
              </a:prstGeom>
              <a:solidFill>
                <a:srgbClr val="FF0000"/>
              </a:solidFill>
              <a:ln w="127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02" name="오른쪽 화살표 101"/>
              <p:cNvSpPr/>
              <p:nvPr/>
            </p:nvSpPr>
            <p:spPr bwMode="auto">
              <a:xfrm>
                <a:off x="7547846" y="4230728"/>
                <a:ext cx="277084" cy="233793"/>
              </a:xfrm>
              <a:prstGeom prst="rightArrow">
                <a:avLst>
                  <a:gd name="adj1" fmla="val 46741"/>
                  <a:gd name="adj2" fmla="val 50000"/>
                </a:avLst>
              </a:prstGeom>
              <a:solidFill>
                <a:srgbClr val="FF0000"/>
              </a:solidFill>
              <a:ln w="127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03" name="아래쪽 화살표 102"/>
              <p:cNvSpPr/>
              <p:nvPr/>
            </p:nvSpPr>
            <p:spPr bwMode="auto">
              <a:xfrm>
                <a:off x="7125954" y="4582410"/>
                <a:ext cx="235675" cy="589654"/>
              </a:xfrm>
              <a:prstGeom prst="downArrow">
                <a:avLst/>
              </a:prstGeom>
              <a:solidFill>
                <a:srgbClr val="FF0000"/>
              </a:solidFill>
              <a:ln w="127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9" name="직사각형 98"/>
              <p:cNvSpPr/>
              <p:nvPr/>
            </p:nvSpPr>
            <p:spPr bwMode="auto">
              <a:xfrm>
                <a:off x="6934761" y="4110848"/>
                <a:ext cx="613085" cy="471564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CRM</a:t>
                </a:r>
                <a:endParaRPr kumimoji="1" lang="ko-KR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sp>
          <p:nvSpPr>
            <p:cNvPr id="92" name="직사각형 91"/>
            <p:cNvSpPr/>
            <p:nvPr/>
          </p:nvSpPr>
          <p:spPr bwMode="auto">
            <a:xfrm rot="5400000">
              <a:off x="7298629" y="3770135"/>
              <a:ext cx="2357177" cy="355318"/>
            </a:xfrm>
            <a:prstGeom prst="rect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  <a:effectLst/>
          </p:spPr>
          <p:txBody>
            <a:bodyPr lIns="36000" rIns="3600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00" kern="0" dirty="0">
                  <a:solidFill>
                    <a:prstClr val="white"/>
                  </a:solidFill>
                  <a:latin typeface="맑은 고딕"/>
                  <a:ea typeface="맑은 고딕" panose="020B0503020000020004" pitchFamily="50" charset="-127"/>
                </a:rPr>
                <a:t>Resource Allocation Layer</a:t>
              </a:r>
              <a:endParaRPr kumimoji="1" lang="ko-KR" altLang="en-US" sz="1000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93" name="직사각형 92"/>
            <p:cNvSpPr/>
            <p:nvPr/>
          </p:nvSpPr>
          <p:spPr bwMode="auto">
            <a:xfrm>
              <a:off x="7457846" y="3163590"/>
              <a:ext cx="759555" cy="47107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PE</a:t>
              </a:r>
              <a:endPara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4" name="아래쪽 화살표 93"/>
            <p:cNvSpPr/>
            <p:nvPr/>
          </p:nvSpPr>
          <p:spPr bwMode="auto">
            <a:xfrm rot="10800000">
              <a:off x="7726247" y="3645615"/>
              <a:ext cx="204496" cy="184412"/>
            </a:xfrm>
            <a:prstGeom prst="downArrow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5" name="왼쪽/오른쪽 화살표 94"/>
            <p:cNvSpPr/>
            <p:nvPr/>
          </p:nvSpPr>
          <p:spPr bwMode="auto">
            <a:xfrm rot="18232942">
              <a:off x="7070766" y="3764295"/>
              <a:ext cx="496632" cy="171630"/>
            </a:xfrm>
            <a:prstGeom prst="leftRightArrow">
              <a:avLst/>
            </a:prstGeom>
            <a:solidFill>
              <a:srgbClr val="FF0000"/>
            </a:solidFill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6" name="직사각형 95"/>
            <p:cNvSpPr/>
            <p:nvPr/>
          </p:nvSpPr>
          <p:spPr bwMode="auto">
            <a:xfrm>
              <a:off x="6559854" y="3240276"/>
              <a:ext cx="620790" cy="28848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LRM</a:t>
              </a:r>
              <a:endPara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7" name="왼쪽/오른쪽 화살표 96"/>
            <p:cNvSpPr/>
            <p:nvPr/>
          </p:nvSpPr>
          <p:spPr bwMode="auto">
            <a:xfrm rot="5400000">
              <a:off x="6639478" y="2888480"/>
              <a:ext cx="471069" cy="232522"/>
            </a:xfrm>
            <a:prstGeom prst="leftRightArrow">
              <a:avLst>
                <a:gd name="adj1" fmla="val 47621"/>
                <a:gd name="adj2" fmla="val 38097"/>
              </a:avLst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cxnSp>
          <p:nvCxnSpPr>
            <p:cNvPr id="117" name="직선 연결선 116"/>
            <p:cNvCxnSpPr/>
            <p:nvPr/>
          </p:nvCxnSpPr>
          <p:spPr>
            <a:xfrm>
              <a:off x="6567559" y="4247400"/>
              <a:ext cx="0" cy="10937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직선 연결선 120"/>
            <p:cNvCxnSpPr/>
            <p:nvPr/>
          </p:nvCxnSpPr>
          <p:spPr>
            <a:xfrm>
              <a:off x="6825930" y="4537125"/>
              <a:ext cx="103018" cy="62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직선 연결선 136"/>
            <p:cNvCxnSpPr/>
            <p:nvPr/>
          </p:nvCxnSpPr>
          <p:spPr>
            <a:xfrm>
              <a:off x="6821726" y="4066722"/>
              <a:ext cx="103018" cy="6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직선 연결선 137"/>
            <p:cNvCxnSpPr/>
            <p:nvPr/>
          </p:nvCxnSpPr>
          <p:spPr>
            <a:xfrm>
              <a:off x="7180644" y="4256722"/>
              <a:ext cx="0" cy="9433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3" name="그룹 152"/>
            <p:cNvGrpSpPr/>
            <p:nvPr/>
          </p:nvGrpSpPr>
          <p:grpSpPr>
            <a:xfrm>
              <a:off x="5400110" y="4103905"/>
              <a:ext cx="931185" cy="1022478"/>
              <a:chOff x="5767312" y="4149586"/>
              <a:chExt cx="931185" cy="1022478"/>
            </a:xfrm>
          </p:grpSpPr>
          <p:sp>
            <p:nvSpPr>
              <p:cNvPr id="90" name="아래쪽 화살표 89"/>
              <p:cNvSpPr/>
              <p:nvPr/>
            </p:nvSpPr>
            <p:spPr bwMode="auto">
              <a:xfrm>
                <a:off x="6106840" y="4496498"/>
                <a:ext cx="213949" cy="675566"/>
              </a:xfrm>
              <a:prstGeom prst="downArrow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8" name="직사각형 97"/>
              <p:cNvSpPr/>
              <p:nvPr/>
            </p:nvSpPr>
            <p:spPr bwMode="auto">
              <a:xfrm>
                <a:off x="5767312" y="4149586"/>
                <a:ext cx="931185" cy="346912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STONITH</a:t>
                </a:r>
                <a:endParaRPr kumimoji="1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cxnSp>
            <p:nvCxnSpPr>
              <p:cNvPr id="145" name="직선 연결선 144"/>
              <p:cNvCxnSpPr/>
              <p:nvPr/>
            </p:nvCxnSpPr>
            <p:spPr>
              <a:xfrm>
                <a:off x="6166882" y="4499610"/>
                <a:ext cx="92948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직사각형 2"/>
          <p:cNvSpPr/>
          <p:nvPr/>
        </p:nvSpPr>
        <p:spPr>
          <a:xfrm>
            <a:off x="512612" y="1808262"/>
            <a:ext cx="4722583" cy="3898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975022">
              <a:lnSpc>
                <a:spcPct val="130000"/>
              </a:lnSpc>
              <a:buClr>
                <a:prstClr val="black"/>
              </a:buClr>
              <a:buFont typeface="Wingdings" panose="05000000000000000000" pitchFamily="2" charset="2"/>
              <a:buChar char="§"/>
              <a:defRPr/>
            </a:pP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main controlling process </a:t>
            </a:r>
            <a:r>
              <a:rPr lang="ko-KR" altLang="en-US" sz="1600" b="1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역할 담당</a:t>
            </a:r>
            <a:endParaRPr lang="en-US" altLang="ko-KR" sz="16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171450" indent="-171450" defTabSz="975022">
              <a:lnSpc>
                <a:spcPct val="130000"/>
              </a:lnSpc>
              <a:buClr>
                <a:prstClr val="black"/>
              </a:buClr>
              <a:buFont typeface="Wingdings" panose="05000000000000000000" pitchFamily="2" charset="2"/>
              <a:buChar char="§"/>
              <a:defRPr/>
            </a:pPr>
            <a:endParaRPr lang="en-US" altLang="ko-KR" sz="16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171450" indent="-171450" defTabSz="975022">
              <a:lnSpc>
                <a:spcPct val="130000"/>
              </a:lnSpc>
              <a:buClr>
                <a:prstClr val="black"/>
              </a:buClr>
              <a:buFont typeface="Wingdings" panose="05000000000000000000" pitchFamily="2" charset="2"/>
              <a:buChar char="§"/>
              <a:defRPr/>
            </a:pPr>
            <a:r>
              <a:rPr lang="ko-KR" altLang="en-US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모든 리소스 작업을 라우팅해주는 데몬</a:t>
            </a:r>
            <a:endParaRPr lang="en-US" altLang="ko-KR" sz="16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171450" indent="-171450" defTabSz="975022">
              <a:lnSpc>
                <a:spcPct val="130000"/>
              </a:lnSpc>
              <a:buClr>
                <a:prstClr val="black"/>
              </a:buClr>
              <a:buFont typeface="Wingdings" panose="05000000000000000000" pitchFamily="2" charset="2"/>
              <a:buChar char="§"/>
              <a:defRPr/>
            </a:pPr>
            <a:endParaRPr lang="en-US" altLang="ko-KR" sz="16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171450" indent="-171450" defTabSz="975022">
              <a:lnSpc>
                <a:spcPct val="130000"/>
              </a:lnSpc>
              <a:buClr>
                <a:prstClr val="black"/>
              </a:buClr>
              <a:buFont typeface="Wingdings" panose="05000000000000000000" pitchFamily="2" charset="2"/>
              <a:buChar char="§"/>
              <a:defRPr/>
            </a:pP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Resource Allocation Layer</a:t>
            </a:r>
            <a:r>
              <a:rPr lang="ko-KR" altLang="en-US" sz="1600" b="1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내에서 수행되는 모든 동작 처리</a:t>
            </a:r>
            <a:endParaRPr lang="en-US" altLang="ko-KR" sz="16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171450" indent="-171450" defTabSz="975022">
              <a:lnSpc>
                <a:spcPct val="130000"/>
              </a:lnSpc>
              <a:buClr>
                <a:prstClr val="black"/>
              </a:buClr>
              <a:buFont typeface="Wingdings" panose="05000000000000000000" pitchFamily="2" charset="2"/>
              <a:buChar char="§"/>
              <a:defRPr/>
            </a:pPr>
            <a:endParaRPr lang="en-US" altLang="ko-KR" sz="16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171450" indent="-171450" defTabSz="975022">
              <a:lnSpc>
                <a:spcPct val="130000"/>
              </a:lnSpc>
              <a:buClr>
                <a:prstClr val="black"/>
              </a:buClr>
              <a:buFont typeface="Wingdings" panose="05000000000000000000" pitchFamily="2" charset="2"/>
              <a:buChar char="§"/>
              <a:defRPr/>
            </a:pP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Cluster Information Base (CIB) </a:t>
            </a:r>
            <a:r>
              <a:rPr lang="ko-KR" altLang="en-US" sz="1600" b="1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관리</a:t>
            </a:r>
            <a:endParaRPr lang="en-US" altLang="ko-KR" sz="16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171450" indent="-171450" defTabSz="975022">
              <a:lnSpc>
                <a:spcPct val="130000"/>
              </a:lnSpc>
              <a:buClr>
                <a:prstClr val="black"/>
              </a:buClr>
              <a:buFont typeface="Wingdings" panose="05000000000000000000" pitchFamily="2" charset="2"/>
              <a:buChar char="§"/>
              <a:defRPr/>
            </a:pPr>
            <a:endParaRPr lang="en-US" altLang="ko-KR" sz="16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171450" indent="-171450" defTabSz="975022">
              <a:lnSpc>
                <a:spcPct val="130000"/>
              </a:lnSpc>
              <a:buClr>
                <a:prstClr val="black"/>
              </a:buClr>
              <a:buFont typeface="Wingdings" panose="05000000000000000000" pitchFamily="2" charset="2"/>
              <a:buChar char="§"/>
              <a:defRPr/>
            </a:pP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CRMd</a:t>
            </a:r>
            <a:r>
              <a:rPr lang="ko-KR" altLang="en-US" sz="1600" b="1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에 의해 관리된 리소스는 필요에 따라 클라이언트 시스템에</a:t>
            </a: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 </a:t>
            </a:r>
            <a:r>
              <a:rPr lang="ko-KR" altLang="en-US" sz="1600" b="1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전달</a:t>
            </a: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, </a:t>
            </a:r>
            <a:r>
              <a:rPr lang="ko-KR" altLang="en-US" sz="1600" b="1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쿼리되거나 인스턴스화하여</a:t>
            </a: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 </a:t>
            </a:r>
            <a:r>
              <a:rPr lang="ko-KR" altLang="en-US" sz="1600" b="1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변경</a:t>
            </a:r>
            <a:endParaRPr lang="en-US" altLang="ko-KR" sz="16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4437970" y="234908"/>
            <a:ext cx="417443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kumimoji="1" lang="en-US" altLang="ko-KR" sz="1050" spc="-6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2. Overview of HA architectural components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E9C3A6-A339-127E-5606-666D7573A25D}"/>
              </a:ext>
            </a:extLst>
          </p:cNvPr>
          <p:cNvSpPr txBox="1"/>
          <p:nvPr/>
        </p:nvSpPr>
        <p:spPr>
          <a:xfrm>
            <a:off x="609483" y="5647484"/>
            <a:ext cx="411743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900" dirty="0">
                <a:hlinkClick r:id="rId2"/>
              </a:rPr>
              <a:t>https://github.com/ClusterLabs/pacemaker-1.0/blob/master/crmd/crmd.c</a:t>
            </a:r>
            <a:endParaRPr lang="en-US" altLang="ko-KR" sz="900" dirty="0"/>
          </a:p>
        </p:txBody>
      </p:sp>
    </p:spTree>
    <p:extLst>
      <p:ext uri="{BB962C8B-B14F-4D97-AF65-F5344CB8AC3E}">
        <p14:creationId xmlns:p14="http://schemas.microsoft.com/office/powerpoint/2010/main" val="1990327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16802" y="658370"/>
            <a:ext cx="7694413" cy="3600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altLang="ko-KR" sz="2600" spc="-6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Quick Overview of Components - CIB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250801" y="716113"/>
            <a:ext cx="432767" cy="249299"/>
          </a:xfrm>
        </p:spPr>
        <p:txBody>
          <a:bodyPr/>
          <a:lstStyle/>
          <a:p>
            <a:r>
              <a:rPr lang="en-US" altLang="ko-KR" sz="1800" i="1" dirty="0">
                <a:solidFill>
                  <a:srgbClr val="FF0000"/>
                </a:solidFill>
              </a:rPr>
              <a:t>04</a:t>
            </a:r>
            <a:endParaRPr lang="ko-KR" altLang="en-US" sz="1800" i="1" dirty="0">
              <a:solidFill>
                <a:srgbClr val="FF0000"/>
              </a:solidFill>
            </a:endParaRPr>
          </a:p>
        </p:txBody>
      </p:sp>
      <p:sp>
        <p:nvSpPr>
          <p:cNvPr id="5" name="텍스트 개체 틀 2"/>
          <p:cNvSpPr>
            <a:spLocks noGrp="1"/>
          </p:cNvSpPr>
          <p:nvPr>
            <p:ph type="body" idx="1"/>
          </p:nvPr>
        </p:nvSpPr>
        <p:spPr>
          <a:xfrm>
            <a:off x="716803" y="1095100"/>
            <a:ext cx="8020239" cy="2492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altLang="ko-KR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CIB (Cluster Information Base)</a:t>
            </a:r>
          </a:p>
        </p:txBody>
      </p:sp>
      <p:sp>
        <p:nvSpPr>
          <p:cNvPr id="155" name="직사각형 154"/>
          <p:cNvSpPr/>
          <p:nvPr/>
        </p:nvSpPr>
        <p:spPr bwMode="auto">
          <a:xfrm>
            <a:off x="5235783" y="1825240"/>
            <a:ext cx="3063782" cy="943966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6" name="직사각형 155"/>
          <p:cNvSpPr/>
          <p:nvPr/>
        </p:nvSpPr>
        <p:spPr bwMode="auto">
          <a:xfrm>
            <a:off x="5235783" y="2769206"/>
            <a:ext cx="3063782" cy="2357177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7" name="직사각형 156"/>
          <p:cNvSpPr/>
          <p:nvPr/>
        </p:nvSpPr>
        <p:spPr bwMode="auto">
          <a:xfrm>
            <a:off x="5235783" y="5126383"/>
            <a:ext cx="3063782" cy="1060820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8" name="순서도: 페이지 연결자 157"/>
          <p:cNvSpPr/>
          <p:nvPr/>
        </p:nvSpPr>
        <p:spPr bwMode="auto">
          <a:xfrm rot="16200000">
            <a:off x="5737893" y="1987740"/>
            <a:ext cx="352390" cy="648177"/>
          </a:xfrm>
          <a:prstGeom prst="flowChartOffpageConnector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vert="eaVert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RA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9" name="직사각형 158"/>
          <p:cNvSpPr/>
          <p:nvPr/>
        </p:nvSpPr>
        <p:spPr bwMode="auto">
          <a:xfrm rot="5400000">
            <a:off x="8005236" y="2119568"/>
            <a:ext cx="943967" cy="355311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lIns="36000" rIns="3600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rPr>
              <a:t>Resource Layer</a:t>
            </a:r>
            <a:endParaRPr kumimoji="1" lang="ko-KR" altLang="en-US" sz="1000" kern="0" dirty="0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160" name="직사각형 159"/>
          <p:cNvSpPr/>
          <p:nvPr/>
        </p:nvSpPr>
        <p:spPr bwMode="auto">
          <a:xfrm rot="5400000">
            <a:off x="7946808" y="5479139"/>
            <a:ext cx="1060823" cy="355316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lIns="36000" rIns="3600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rPr>
              <a:t>Messaging/Infra structure Layer</a:t>
            </a:r>
            <a:endParaRPr kumimoji="1" lang="ko-KR" altLang="en-US" sz="1000" kern="0" dirty="0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161" name="오른쪽 화살표 설명선 160"/>
          <p:cNvSpPr/>
          <p:nvPr/>
        </p:nvSpPr>
        <p:spPr bwMode="auto">
          <a:xfrm>
            <a:off x="6060158" y="5417592"/>
            <a:ext cx="2002962" cy="472897"/>
          </a:xfrm>
          <a:prstGeom prst="rightArrowCallout">
            <a:avLst>
              <a:gd name="adj1" fmla="val 20767"/>
              <a:gd name="adj2" fmla="val 22884"/>
              <a:gd name="adj3" fmla="val 25000"/>
              <a:gd name="adj4" fmla="val 64977"/>
            </a:avLst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Corosync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2" name="순서도: 페이지 연결자 161"/>
          <p:cNvSpPr/>
          <p:nvPr/>
        </p:nvSpPr>
        <p:spPr bwMode="auto">
          <a:xfrm rot="16200000">
            <a:off x="6697040" y="1987739"/>
            <a:ext cx="352390" cy="648179"/>
          </a:xfrm>
          <a:prstGeom prst="flowChartOffpageConnector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vert="eaVert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RA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3" name="순서도: 페이지 연결자 162"/>
          <p:cNvSpPr/>
          <p:nvPr/>
        </p:nvSpPr>
        <p:spPr bwMode="auto">
          <a:xfrm rot="16200000">
            <a:off x="7656188" y="1987739"/>
            <a:ext cx="352390" cy="648179"/>
          </a:xfrm>
          <a:prstGeom prst="flowChartOffpageConnector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vert="eaVert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RA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4" name="원통 163"/>
          <p:cNvSpPr/>
          <p:nvPr/>
        </p:nvSpPr>
        <p:spPr bwMode="auto">
          <a:xfrm>
            <a:off x="7457846" y="3830027"/>
            <a:ext cx="759555" cy="825286"/>
          </a:xfrm>
          <a:prstGeom prst="can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CIB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(XML)</a:t>
            </a:r>
            <a:endParaRPr kumimoji="1" lang="ko-KR" altLang="en-US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0" name="위쪽 화살표 179"/>
          <p:cNvSpPr/>
          <p:nvPr/>
        </p:nvSpPr>
        <p:spPr bwMode="auto">
          <a:xfrm>
            <a:off x="6755599" y="3535704"/>
            <a:ext cx="235675" cy="529463"/>
          </a:xfrm>
          <a:prstGeom prst="upArrow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1" name="왼쪽 화살표 180"/>
          <p:cNvSpPr/>
          <p:nvPr/>
        </p:nvSpPr>
        <p:spPr bwMode="auto">
          <a:xfrm>
            <a:off x="6331882" y="4183058"/>
            <a:ext cx="347852" cy="235782"/>
          </a:xfrm>
          <a:prstGeom prst="leftArrow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2" name="오른쪽 화살표 181"/>
          <p:cNvSpPr/>
          <p:nvPr/>
        </p:nvSpPr>
        <p:spPr bwMode="auto">
          <a:xfrm>
            <a:off x="7180644" y="4185047"/>
            <a:ext cx="277084" cy="233793"/>
          </a:xfrm>
          <a:prstGeom prst="rightArrow">
            <a:avLst>
              <a:gd name="adj1" fmla="val 46741"/>
              <a:gd name="adj2" fmla="val 50000"/>
            </a:avLst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3" name="아래쪽 화살표 182"/>
          <p:cNvSpPr/>
          <p:nvPr/>
        </p:nvSpPr>
        <p:spPr bwMode="auto">
          <a:xfrm>
            <a:off x="6758752" y="4536729"/>
            <a:ext cx="235675" cy="589654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4" name="직사각형 183"/>
          <p:cNvSpPr/>
          <p:nvPr/>
        </p:nvSpPr>
        <p:spPr bwMode="auto">
          <a:xfrm>
            <a:off x="6567559" y="4065167"/>
            <a:ext cx="613085" cy="47156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CRM</a:t>
            </a:r>
            <a:endParaRPr kumimoji="1" lang="ko-KR" altLang="en-US" sz="12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6" name="직사각형 165"/>
          <p:cNvSpPr/>
          <p:nvPr/>
        </p:nvSpPr>
        <p:spPr bwMode="auto">
          <a:xfrm rot="5400000">
            <a:off x="7298629" y="3770135"/>
            <a:ext cx="2357177" cy="355318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lIns="36000" rIns="3600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rPr>
              <a:t>Resource Allocation Layer</a:t>
            </a:r>
            <a:endParaRPr kumimoji="1" lang="ko-KR" altLang="en-US" sz="1000" kern="0" dirty="0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167" name="직사각형 166"/>
          <p:cNvSpPr/>
          <p:nvPr/>
        </p:nvSpPr>
        <p:spPr bwMode="auto">
          <a:xfrm>
            <a:off x="7457846" y="3163590"/>
            <a:ext cx="759555" cy="4710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PE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8" name="아래쪽 화살표 167"/>
          <p:cNvSpPr/>
          <p:nvPr/>
        </p:nvSpPr>
        <p:spPr bwMode="auto">
          <a:xfrm rot="10800000">
            <a:off x="7726247" y="3645615"/>
            <a:ext cx="204496" cy="184412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9" name="왼쪽/오른쪽 화살표 168"/>
          <p:cNvSpPr/>
          <p:nvPr/>
        </p:nvSpPr>
        <p:spPr bwMode="auto">
          <a:xfrm rot="18232942">
            <a:off x="7070766" y="3764295"/>
            <a:ext cx="496632" cy="171630"/>
          </a:xfrm>
          <a:prstGeom prst="leftRightArrow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0" name="직사각형 169"/>
          <p:cNvSpPr/>
          <p:nvPr/>
        </p:nvSpPr>
        <p:spPr bwMode="auto">
          <a:xfrm>
            <a:off x="6559854" y="3240276"/>
            <a:ext cx="620790" cy="28848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LRM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1" name="왼쪽/오른쪽 화살표 170"/>
          <p:cNvSpPr/>
          <p:nvPr/>
        </p:nvSpPr>
        <p:spPr bwMode="auto">
          <a:xfrm rot="5400000">
            <a:off x="6639478" y="2888480"/>
            <a:ext cx="471069" cy="232522"/>
          </a:xfrm>
          <a:prstGeom prst="leftRightArrow">
            <a:avLst>
              <a:gd name="adj1" fmla="val 47621"/>
              <a:gd name="adj2" fmla="val 38097"/>
            </a:avLst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72" name="직선 연결선 171"/>
          <p:cNvCxnSpPr/>
          <p:nvPr/>
        </p:nvCxnSpPr>
        <p:spPr>
          <a:xfrm>
            <a:off x="6567559" y="4247400"/>
            <a:ext cx="0" cy="10937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직선 연결선 172"/>
          <p:cNvCxnSpPr/>
          <p:nvPr/>
        </p:nvCxnSpPr>
        <p:spPr>
          <a:xfrm>
            <a:off x="6825930" y="4537125"/>
            <a:ext cx="103018" cy="62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직선 연결선 173"/>
          <p:cNvCxnSpPr/>
          <p:nvPr/>
        </p:nvCxnSpPr>
        <p:spPr>
          <a:xfrm>
            <a:off x="6821726" y="4066722"/>
            <a:ext cx="103018" cy="62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직선 연결선 174"/>
          <p:cNvCxnSpPr/>
          <p:nvPr/>
        </p:nvCxnSpPr>
        <p:spPr>
          <a:xfrm>
            <a:off x="7180644" y="4256722"/>
            <a:ext cx="0" cy="9433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6" name="그룹 175"/>
          <p:cNvGrpSpPr/>
          <p:nvPr/>
        </p:nvGrpSpPr>
        <p:grpSpPr>
          <a:xfrm>
            <a:off x="5400110" y="4103905"/>
            <a:ext cx="931185" cy="1022478"/>
            <a:chOff x="5767312" y="4149586"/>
            <a:chExt cx="931185" cy="1022478"/>
          </a:xfrm>
        </p:grpSpPr>
        <p:sp>
          <p:nvSpPr>
            <p:cNvPr id="177" name="아래쪽 화살표 176"/>
            <p:cNvSpPr/>
            <p:nvPr/>
          </p:nvSpPr>
          <p:spPr bwMode="auto">
            <a:xfrm>
              <a:off x="6106840" y="4496498"/>
              <a:ext cx="213949" cy="675566"/>
            </a:xfrm>
            <a:prstGeom prst="downArrow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78" name="직사각형 177"/>
            <p:cNvSpPr/>
            <p:nvPr/>
          </p:nvSpPr>
          <p:spPr bwMode="auto">
            <a:xfrm>
              <a:off x="5767312" y="4149586"/>
              <a:ext cx="931185" cy="34691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STONITH</a:t>
              </a:r>
              <a:endPara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cxnSp>
          <p:nvCxnSpPr>
            <p:cNvPr id="179" name="직선 연결선 178"/>
            <p:cNvCxnSpPr/>
            <p:nvPr/>
          </p:nvCxnSpPr>
          <p:spPr>
            <a:xfrm>
              <a:off x="6166882" y="4499610"/>
              <a:ext cx="9294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5" name="직사각형 184"/>
          <p:cNvSpPr/>
          <p:nvPr/>
        </p:nvSpPr>
        <p:spPr>
          <a:xfrm>
            <a:off x="512612" y="1808262"/>
            <a:ext cx="4722583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975022">
              <a:lnSpc>
                <a:spcPct val="130000"/>
              </a:lnSpc>
              <a:buClr>
                <a:prstClr val="black"/>
              </a:buClr>
              <a:buFont typeface="Wingdings" panose="05000000000000000000" pitchFamily="2" charset="2"/>
              <a:buChar char="§"/>
            </a:pPr>
            <a:r>
              <a:rPr lang="ko-KR" altLang="en-US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설정 정보 관리 데몬</a:t>
            </a: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. XML</a:t>
            </a:r>
            <a:r>
              <a:rPr lang="ko-KR" altLang="en-US" sz="1600" b="1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파일로 설정</a:t>
            </a:r>
            <a:b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</a:br>
            <a:r>
              <a:rPr lang="en-US" altLang="ko-KR" sz="16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(In-memory data)</a:t>
            </a:r>
          </a:p>
          <a:p>
            <a:pPr marL="171450" indent="-171450" defTabSz="975022">
              <a:lnSpc>
                <a:spcPct val="130000"/>
              </a:lnSpc>
              <a:buClr>
                <a:prstClr val="black"/>
              </a:buClr>
              <a:buFont typeface="Wingdings" panose="05000000000000000000" pitchFamily="2" charset="2"/>
              <a:buChar char="§"/>
            </a:pPr>
            <a:endParaRPr lang="en-US" altLang="ko-KR" sz="16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171450" indent="-171450" defTabSz="975022">
              <a:lnSpc>
                <a:spcPct val="130000"/>
              </a:lnSpc>
              <a:buClr>
                <a:prstClr val="black"/>
              </a:buClr>
              <a:buFont typeface="Wingdings" panose="05000000000000000000" pitchFamily="2" charset="2"/>
              <a:buChar char="§"/>
            </a:pP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DC(Designated Co-</a:t>
            </a:r>
            <a:r>
              <a:rPr lang="en-US" altLang="ko-KR" sz="1600" b="1" spc="-60" dirty="0" err="1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ordinator</a:t>
            </a: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)</a:t>
            </a:r>
            <a:r>
              <a:rPr lang="ko-KR" altLang="en-US" sz="1600" b="1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에 의해 제공되는 각 노드별 설정내용 및 상태 정보를 동기화</a:t>
            </a:r>
          </a:p>
          <a:p>
            <a:pPr marL="171450" indent="-171450" defTabSz="975022">
              <a:lnSpc>
                <a:spcPct val="130000"/>
              </a:lnSpc>
              <a:buClr>
                <a:prstClr val="black"/>
              </a:buClr>
              <a:buFont typeface="Wingdings" panose="05000000000000000000" pitchFamily="2" charset="2"/>
              <a:buChar char="§"/>
            </a:pPr>
            <a:endParaRPr lang="ko-KR" altLang="en-US" sz="16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171450" indent="-171450" defTabSz="975022">
              <a:lnSpc>
                <a:spcPct val="130000"/>
              </a:lnSpc>
              <a:buClr>
                <a:prstClr val="black"/>
              </a:buClr>
              <a:buFont typeface="Wingdings" panose="05000000000000000000" pitchFamily="2" charset="2"/>
              <a:buChar char="§"/>
            </a:pP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CIB </a:t>
            </a:r>
            <a:r>
              <a:rPr lang="ko-KR" altLang="en-US" sz="1600" b="1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은 </a:t>
            </a: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cibadmin </a:t>
            </a:r>
            <a:r>
              <a:rPr lang="ko-KR" altLang="en-US" sz="1600" b="1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명령어를 사용하여 변경할수 있고</a:t>
            </a: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, crm shell </a:t>
            </a:r>
            <a:r>
              <a:rPr lang="ko-KR" altLang="en-US" sz="1600" b="1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또는 </a:t>
            </a: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pcs utility </a:t>
            </a:r>
            <a:r>
              <a:rPr lang="ko-KR" altLang="en-US" sz="1600" b="1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사용</a:t>
            </a:r>
          </a:p>
        </p:txBody>
      </p:sp>
      <p:sp>
        <p:nvSpPr>
          <p:cNvPr id="186" name="직사각형 185"/>
          <p:cNvSpPr/>
          <p:nvPr/>
        </p:nvSpPr>
        <p:spPr>
          <a:xfrm>
            <a:off x="4437970" y="234908"/>
            <a:ext cx="417443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kumimoji="1" lang="en-US" altLang="ko-KR" sz="1050" spc="-6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2. Overview of HA architectural components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E25DD6-854B-071B-2DB5-A7A774C5A3E7}"/>
              </a:ext>
            </a:extLst>
          </p:cNvPr>
          <p:cNvSpPr txBox="1"/>
          <p:nvPr/>
        </p:nvSpPr>
        <p:spPr>
          <a:xfrm>
            <a:off x="512612" y="4466287"/>
            <a:ext cx="428156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900" dirty="0">
                <a:hlinkClick r:id="rId2"/>
              </a:rPr>
              <a:t>https://github.com/ClusterLabs/pacemaker/blob/main/include/crm/cib.h</a:t>
            </a:r>
            <a:endParaRPr lang="en-US" altLang="ko-KR" sz="900" dirty="0"/>
          </a:p>
        </p:txBody>
      </p:sp>
    </p:spTree>
    <p:extLst>
      <p:ext uri="{BB962C8B-B14F-4D97-AF65-F5344CB8AC3E}">
        <p14:creationId xmlns:p14="http://schemas.microsoft.com/office/powerpoint/2010/main" val="3300627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16802" y="658370"/>
            <a:ext cx="7694413" cy="3600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altLang="ko-KR" sz="2600" spc="-6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Quick Overview of Components - PEngine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250801" y="716113"/>
            <a:ext cx="432767" cy="249299"/>
          </a:xfrm>
        </p:spPr>
        <p:txBody>
          <a:bodyPr/>
          <a:lstStyle/>
          <a:p>
            <a:r>
              <a:rPr lang="en-US" altLang="ko-KR" sz="1800" i="1" dirty="0">
                <a:solidFill>
                  <a:srgbClr val="FF0000"/>
                </a:solidFill>
              </a:rPr>
              <a:t>05</a:t>
            </a:r>
            <a:endParaRPr lang="ko-KR" altLang="en-US" sz="1800" i="1" dirty="0">
              <a:solidFill>
                <a:srgbClr val="FF0000"/>
              </a:solidFill>
            </a:endParaRPr>
          </a:p>
        </p:txBody>
      </p:sp>
      <p:sp>
        <p:nvSpPr>
          <p:cNvPr id="5" name="텍스트 개체 틀 2"/>
          <p:cNvSpPr>
            <a:spLocks noGrp="1"/>
          </p:cNvSpPr>
          <p:nvPr>
            <p:ph type="body" idx="1"/>
          </p:nvPr>
        </p:nvSpPr>
        <p:spPr>
          <a:xfrm>
            <a:off x="716803" y="1095100"/>
            <a:ext cx="8020239" cy="2492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altLang="ko-KR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PEngine (PE or Policy Engine)</a:t>
            </a:r>
          </a:p>
        </p:txBody>
      </p:sp>
      <p:sp>
        <p:nvSpPr>
          <p:cNvPr id="155" name="직사각형 154"/>
          <p:cNvSpPr/>
          <p:nvPr/>
        </p:nvSpPr>
        <p:spPr bwMode="auto">
          <a:xfrm>
            <a:off x="5235783" y="1825240"/>
            <a:ext cx="3063782" cy="943966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6" name="직사각형 155"/>
          <p:cNvSpPr/>
          <p:nvPr/>
        </p:nvSpPr>
        <p:spPr bwMode="auto">
          <a:xfrm>
            <a:off x="5235783" y="2769206"/>
            <a:ext cx="3063782" cy="2357177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7" name="직사각형 156"/>
          <p:cNvSpPr/>
          <p:nvPr/>
        </p:nvSpPr>
        <p:spPr bwMode="auto">
          <a:xfrm>
            <a:off x="5235783" y="5126383"/>
            <a:ext cx="3063782" cy="1060820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8" name="순서도: 페이지 연결자 157"/>
          <p:cNvSpPr/>
          <p:nvPr/>
        </p:nvSpPr>
        <p:spPr bwMode="auto">
          <a:xfrm rot="16200000">
            <a:off x="5737893" y="1987740"/>
            <a:ext cx="352390" cy="648177"/>
          </a:xfrm>
          <a:prstGeom prst="flowChartOffpageConnector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vert="eaVert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RA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9" name="직사각형 158"/>
          <p:cNvSpPr/>
          <p:nvPr/>
        </p:nvSpPr>
        <p:spPr bwMode="auto">
          <a:xfrm rot="5400000">
            <a:off x="8005236" y="2119568"/>
            <a:ext cx="943967" cy="355311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lIns="36000" rIns="3600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rPr>
              <a:t>Resource Layer</a:t>
            </a:r>
            <a:endParaRPr kumimoji="1" lang="ko-KR" altLang="en-US" sz="1000" kern="0" dirty="0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160" name="직사각형 159"/>
          <p:cNvSpPr/>
          <p:nvPr/>
        </p:nvSpPr>
        <p:spPr bwMode="auto">
          <a:xfrm rot="5400000">
            <a:off x="7946808" y="5479139"/>
            <a:ext cx="1060823" cy="355316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lIns="36000" rIns="3600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rPr>
              <a:t>Messaging/Infra structure Layer</a:t>
            </a:r>
            <a:endParaRPr kumimoji="1" lang="ko-KR" altLang="en-US" sz="1000" kern="0" dirty="0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161" name="오른쪽 화살표 설명선 160"/>
          <p:cNvSpPr/>
          <p:nvPr/>
        </p:nvSpPr>
        <p:spPr bwMode="auto">
          <a:xfrm>
            <a:off x="6060158" y="5417592"/>
            <a:ext cx="2002962" cy="472897"/>
          </a:xfrm>
          <a:prstGeom prst="rightArrowCallout">
            <a:avLst>
              <a:gd name="adj1" fmla="val 20767"/>
              <a:gd name="adj2" fmla="val 22884"/>
              <a:gd name="adj3" fmla="val 25000"/>
              <a:gd name="adj4" fmla="val 64977"/>
            </a:avLst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Corosync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2" name="순서도: 페이지 연결자 161"/>
          <p:cNvSpPr/>
          <p:nvPr/>
        </p:nvSpPr>
        <p:spPr bwMode="auto">
          <a:xfrm rot="16200000">
            <a:off x="6697040" y="1987739"/>
            <a:ext cx="352390" cy="648179"/>
          </a:xfrm>
          <a:prstGeom prst="flowChartOffpageConnector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vert="eaVert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RA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3" name="순서도: 페이지 연결자 162"/>
          <p:cNvSpPr/>
          <p:nvPr/>
        </p:nvSpPr>
        <p:spPr bwMode="auto">
          <a:xfrm rot="16200000">
            <a:off x="7656188" y="1987739"/>
            <a:ext cx="352390" cy="648179"/>
          </a:xfrm>
          <a:prstGeom prst="flowChartOffpageConnector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vert="eaVert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RA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4" name="원통 163"/>
          <p:cNvSpPr/>
          <p:nvPr/>
        </p:nvSpPr>
        <p:spPr bwMode="auto">
          <a:xfrm>
            <a:off x="7457846" y="3830027"/>
            <a:ext cx="759555" cy="825286"/>
          </a:xfrm>
          <a:prstGeom prst="can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CIB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(XML)</a:t>
            </a:r>
            <a:endParaRPr kumimoji="1" lang="ko-KR" altLang="en-US" sz="12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0" name="위쪽 화살표 179"/>
          <p:cNvSpPr/>
          <p:nvPr/>
        </p:nvSpPr>
        <p:spPr bwMode="auto">
          <a:xfrm>
            <a:off x="6755599" y="3535704"/>
            <a:ext cx="235675" cy="529463"/>
          </a:xfrm>
          <a:prstGeom prst="upArrow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1" name="왼쪽 화살표 180"/>
          <p:cNvSpPr/>
          <p:nvPr/>
        </p:nvSpPr>
        <p:spPr bwMode="auto">
          <a:xfrm>
            <a:off x="6331882" y="4183058"/>
            <a:ext cx="347852" cy="235782"/>
          </a:xfrm>
          <a:prstGeom prst="leftArrow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2" name="오른쪽 화살표 181"/>
          <p:cNvSpPr/>
          <p:nvPr/>
        </p:nvSpPr>
        <p:spPr bwMode="auto">
          <a:xfrm>
            <a:off x="7180644" y="4185047"/>
            <a:ext cx="277084" cy="233793"/>
          </a:xfrm>
          <a:prstGeom prst="rightArrow">
            <a:avLst>
              <a:gd name="adj1" fmla="val 46741"/>
              <a:gd name="adj2" fmla="val 50000"/>
            </a:avLst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3" name="아래쪽 화살표 182"/>
          <p:cNvSpPr/>
          <p:nvPr/>
        </p:nvSpPr>
        <p:spPr bwMode="auto">
          <a:xfrm>
            <a:off x="6758752" y="4536729"/>
            <a:ext cx="235675" cy="589654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4" name="직사각형 183"/>
          <p:cNvSpPr/>
          <p:nvPr/>
        </p:nvSpPr>
        <p:spPr bwMode="auto">
          <a:xfrm>
            <a:off x="6567559" y="4065167"/>
            <a:ext cx="613085" cy="47156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CRM</a:t>
            </a:r>
            <a:endParaRPr kumimoji="1" lang="ko-KR" altLang="en-US" sz="12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6" name="직사각형 165"/>
          <p:cNvSpPr/>
          <p:nvPr/>
        </p:nvSpPr>
        <p:spPr bwMode="auto">
          <a:xfrm rot="5400000">
            <a:off x="7298629" y="3770135"/>
            <a:ext cx="2357177" cy="355318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lIns="36000" rIns="3600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rPr>
              <a:t>Resource Allocation Layer</a:t>
            </a:r>
            <a:endParaRPr kumimoji="1" lang="ko-KR" altLang="en-US" sz="1000" kern="0" dirty="0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167" name="직사각형 166"/>
          <p:cNvSpPr/>
          <p:nvPr/>
        </p:nvSpPr>
        <p:spPr bwMode="auto">
          <a:xfrm>
            <a:off x="7457846" y="3163590"/>
            <a:ext cx="759555" cy="47107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PE</a:t>
            </a:r>
            <a:endParaRPr kumimoji="1" lang="ko-KR" altLang="en-US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8" name="아래쪽 화살표 167"/>
          <p:cNvSpPr/>
          <p:nvPr/>
        </p:nvSpPr>
        <p:spPr bwMode="auto">
          <a:xfrm rot="10800000">
            <a:off x="7726247" y="3645615"/>
            <a:ext cx="204496" cy="184412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9" name="왼쪽/오른쪽 화살표 168"/>
          <p:cNvSpPr/>
          <p:nvPr/>
        </p:nvSpPr>
        <p:spPr bwMode="auto">
          <a:xfrm rot="18232942">
            <a:off x="7070766" y="3764295"/>
            <a:ext cx="496632" cy="171630"/>
          </a:xfrm>
          <a:prstGeom prst="leftRightArrow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0" name="직사각형 169"/>
          <p:cNvSpPr/>
          <p:nvPr/>
        </p:nvSpPr>
        <p:spPr bwMode="auto">
          <a:xfrm>
            <a:off x="6559854" y="3240276"/>
            <a:ext cx="620790" cy="28848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LRM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1" name="왼쪽/오른쪽 화살표 170"/>
          <p:cNvSpPr/>
          <p:nvPr/>
        </p:nvSpPr>
        <p:spPr bwMode="auto">
          <a:xfrm rot="5400000">
            <a:off x="6639478" y="2888480"/>
            <a:ext cx="471069" cy="232522"/>
          </a:xfrm>
          <a:prstGeom prst="leftRightArrow">
            <a:avLst>
              <a:gd name="adj1" fmla="val 47621"/>
              <a:gd name="adj2" fmla="val 38097"/>
            </a:avLst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72" name="직선 연결선 171"/>
          <p:cNvCxnSpPr/>
          <p:nvPr/>
        </p:nvCxnSpPr>
        <p:spPr>
          <a:xfrm>
            <a:off x="6567559" y="4247400"/>
            <a:ext cx="0" cy="10937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직선 연결선 172"/>
          <p:cNvCxnSpPr/>
          <p:nvPr/>
        </p:nvCxnSpPr>
        <p:spPr>
          <a:xfrm>
            <a:off x="6825930" y="4537125"/>
            <a:ext cx="103018" cy="62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직선 연결선 173"/>
          <p:cNvCxnSpPr/>
          <p:nvPr/>
        </p:nvCxnSpPr>
        <p:spPr>
          <a:xfrm>
            <a:off x="6821726" y="4066722"/>
            <a:ext cx="103018" cy="62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직선 연결선 174"/>
          <p:cNvCxnSpPr/>
          <p:nvPr/>
        </p:nvCxnSpPr>
        <p:spPr>
          <a:xfrm>
            <a:off x="7180644" y="4256722"/>
            <a:ext cx="0" cy="9433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6" name="그룹 175"/>
          <p:cNvGrpSpPr/>
          <p:nvPr/>
        </p:nvGrpSpPr>
        <p:grpSpPr>
          <a:xfrm>
            <a:off x="5400110" y="4103905"/>
            <a:ext cx="931185" cy="1022478"/>
            <a:chOff x="5767312" y="4149586"/>
            <a:chExt cx="931185" cy="1022478"/>
          </a:xfrm>
        </p:grpSpPr>
        <p:sp>
          <p:nvSpPr>
            <p:cNvPr id="177" name="아래쪽 화살표 176"/>
            <p:cNvSpPr/>
            <p:nvPr/>
          </p:nvSpPr>
          <p:spPr bwMode="auto">
            <a:xfrm>
              <a:off x="6106840" y="4496498"/>
              <a:ext cx="213949" cy="675566"/>
            </a:xfrm>
            <a:prstGeom prst="downArrow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78" name="직사각형 177"/>
            <p:cNvSpPr/>
            <p:nvPr/>
          </p:nvSpPr>
          <p:spPr bwMode="auto">
            <a:xfrm>
              <a:off x="5767312" y="4149586"/>
              <a:ext cx="931185" cy="34691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STONITH</a:t>
              </a:r>
              <a:endPara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cxnSp>
          <p:nvCxnSpPr>
            <p:cNvPr id="179" name="직선 연결선 178"/>
            <p:cNvCxnSpPr/>
            <p:nvPr/>
          </p:nvCxnSpPr>
          <p:spPr>
            <a:xfrm>
              <a:off x="6166882" y="4499610"/>
              <a:ext cx="9294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5" name="직사각형 184"/>
          <p:cNvSpPr/>
          <p:nvPr/>
        </p:nvSpPr>
        <p:spPr>
          <a:xfrm>
            <a:off x="512612" y="1808262"/>
            <a:ext cx="472258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975022">
              <a:lnSpc>
                <a:spcPct val="130000"/>
              </a:lnSpc>
              <a:buClr>
                <a:prstClr val="black"/>
              </a:buClr>
              <a:buFont typeface="Wingdings" panose="05000000000000000000" pitchFamily="2" charset="2"/>
              <a:buChar char="§"/>
            </a:pPr>
            <a:r>
              <a:rPr lang="ko-KR" altLang="en-US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현재 클러스터 상태 및 구성을 기반으로 다음 상태를 결정</a:t>
            </a:r>
          </a:p>
          <a:p>
            <a:pPr marL="171450" indent="-171450" defTabSz="975022">
              <a:lnSpc>
                <a:spcPct val="130000"/>
              </a:lnSpc>
              <a:buClr>
                <a:prstClr val="black"/>
              </a:buClr>
              <a:buFont typeface="Wingdings" panose="05000000000000000000" pitchFamily="2" charset="2"/>
              <a:buChar char="§"/>
            </a:pPr>
            <a:endParaRPr lang="ko-KR" altLang="en-US" sz="16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171450" indent="-171450" defTabSz="975022">
              <a:lnSpc>
                <a:spcPct val="130000"/>
              </a:lnSpc>
              <a:buClr>
                <a:prstClr val="black"/>
              </a:buClr>
              <a:buFont typeface="Wingdings" panose="05000000000000000000" pitchFamily="2" charset="2"/>
              <a:buChar char="§"/>
            </a:pP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PE</a:t>
            </a:r>
            <a:r>
              <a:rPr lang="ko-KR" altLang="en-US" sz="1600" b="1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프로세스는 각 노드에서 실행되지만</a:t>
            </a: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, DC[1]</a:t>
            </a:r>
            <a:r>
              <a:rPr lang="ko-KR" altLang="en-US" sz="1600" b="1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에서만 활성화</a:t>
            </a:r>
          </a:p>
          <a:p>
            <a:pPr marL="171450" indent="-171450" defTabSz="975022">
              <a:lnSpc>
                <a:spcPct val="130000"/>
              </a:lnSpc>
              <a:buClr>
                <a:prstClr val="black"/>
              </a:buClr>
              <a:buFont typeface="Wingdings" panose="05000000000000000000" pitchFamily="2" charset="2"/>
              <a:buChar char="§"/>
            </a:pPr>
            <a:endParaRPr lang="ko-KR" altLang="en-US" sz="16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171450" indent="-171450" defTabSz="975022">
              <a:lnSpc>
                <a:spcPct val="130000"/>
              </a:lnSpc>
              <a:buClr>
                <a:prstClr val="black"/>
              </a:buClr>
              <a:buFont typeface="Wingdings" panose="05000000000000000000" pitchFamily="2" charset="2"/>
              <a:buChar char="§"/>
            </a:pPr>
            <a:r>
              <a:rPr lang="ko-KR" altLang="en-US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여러 서비스환경에 따라 </a:t>
            </a: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Clone </a:t>
            </a:r>
            <a:r>
              <a:rPr lang="ko-KR" altLang="en-US" sz="1600" b="1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및 </a:t>
            </a: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domain </a:t>
            </a:r>
            <a:r>
              <a:rPr lang="ko-KR" altLang="en-US" sz="1600" b="1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등 사용자 요구에 따라 정책 부여</a:t>
            </a:r>
          </a:p>
          <a:p>
            <a:pPr marL="171450" indent="-171450" defTabSz="975022">
              <a:lnSpc>
                <a:spcPct val="130000"/>
              </a:lnSpc>
              <a:buClr>
                <a:prstClr val="black"/>
              </a:buClr>
              <a:buFont typeface="Wingdings" panose="05000000000000000000" pitchFamily="2" charset="2"/>
              <a:buChar char="§"/>
            </a:pPr>
            <a:endParaRPr lang="ko-KR" altLang="en-US" sz="16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171450" indent="-171450" defTabSz="975022">
              <a:lnSpc>
                <a:spcPct val="130000"/>
              </a:lnSpc>
              <a:buClr>
                <a:prstClr val="black"/>
              </a:buClr>
              <a:buFont typeface="Wingdings" panose="05000000000000000000" pitchFamily="2" charset="2"/>
              <a:buChar char="§"/>
            </a:pPr>
            <a:r>
              <a:rPr lang="ko-KR" altLang="en-US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다른 클러스터 노드로 리소스 전환 시 의존성 확인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4437970" y="234908"/>
            <a:ext cx="417443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kumimoji="1" lang="en-US" altLang="ko-KR" sz="1050" spc="-6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2. Overview of HA architectural components</a:t>
            </a:r>
          </a:p>
        </p:txBody>
      </p:sp>
    </p:spTree>
    <p:extLst>
      <p:ext uri="{BB962C8B-B14F-4D97-AF65-F5344CB8AC3E}">
        <p14:creationId xmlns:p14="http://schemas.microsoft.com/office/powerpoint/2010/main" val="2610938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2"/>
          <p:cNvSpPr>
            <a:spLocks noGrp="1"/>
          </p:cNvSpPr>
          <p:nvPr>
            <p:ph type="body" idx="1"/>
          </p:nvPr>
        </p:nvSpPr>
        <p:spPr>
          <a:xfrm>
            <a:off x="716803" y="1095100"/>
            <a:ext cx="8020239" cy="2492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altLang="ko-KR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LRMd (Local Resource Management Daemon)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16802" y="658370"/>
            <a:ext cx="7694413" cy="3600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altLang="ko-KR" sz="2600" spc="-6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Quick Overview of Components - LRMd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250801" y="716113"/>
            <a:ext cx="432767" cy="249299"/>
          </a:xfrm>
        </p:spPr>
        <p:txBody>
          <a:bodyPr/>
          <a:lstStyle/>
          <a:p>
            <a:r>
              <a:rPr lang="en-US" altLang="ko-KR" sz="1800" i="1" dirty="0">
                <a:solidFill>
                  <a:srgbClr val="FF0000"/>
                </a:solidFill>
              </a:rPr>
              <a:t>06</a:t>
            </a:r>
            <a:endParaRPr lang="ko-KR" altLang="en-US" sz="1800" i="1" dirty="0">
              <a:solidFill>
                <a:srgbClr val="FF0000"/>
              </a:solidFill>
            </a:endParaRPr>
          </a:p>
        </p:txBody>
      </p:sp>
      <p:sp>
        <p:nvSpPr>
          <p:cNvPr id="155" name="직사각형 154"/>
          <p:cNvSpPr/>
          <p:nvPr/>
        </p:nvSpPr>
        <p:spPr bwMode="auto">
          <a:xfrm>
            <a:off x="5235783" y="1825240"/>
            <a:ext cx="3063782" cy="943966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6" name="직사각형 155"/>
          <p:cNvSpPr/>
          <p:nvPr/>
        </p:nvSpPr>
        <p:spPr bwMode="auto">
          <a:xfrm>
            <a:off x="5235783" y="2769206"/>
            <a:ext cx="3063782" cy="2357177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7" name="직사각형 156"/>
          <p:cNvSpPr/>
          <p:nvPr/>
        </p:nvSpPr>
        <p:spPr bwMode="auto">
          <a:xfrm>
            <a:off x="5235783" y="5126383"/>
            <a:ext cx="3063782" cy="1060820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8" name="순서도: 페이지 연결자 157"/>
          <p:cNvSpPr/>
          <p:nvPr/>
        </p:nvSpPr>
        <p:spPr bwMode="auto">
          <a:xfrm rot="16200000">
            <a:off x="5737893" y="1987740"/>
            <a:ext cx="352390" cy="648177"/>
          </a:xfrm>
          <a:prstGeom prst="flowChartOffpageConnector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vert="eaVert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RA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9" name="직사각형 158"/>
          <p:cNvSpPr/>
          <p:nvPr/>
        </p:nvSpPr>
        <p:spPr bwMode="auto">
          <a:xfrm rot="5400000">
            <a:off x="8005236" y="2119568"/>
            <a:ext cx="943967" cy="355311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lIns="36000" rIns="3600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rPr>
              <a:t>Resource Layer</a:t>
            </a:r>
            <a:endParaRPr kumimoji="1" lang="ko-KR" altLang="en-US" sz="1000" kern="0" dirty="0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160" name="직사각형 159"/>
          <p:cNvSpPr/>
          <p:nvPr/>
        </p:nvSpPr>
        <p:spPr bwMode="auto">
          <a:xfrm rot="5400000">
            <a:off x="7946808" y="5479139"/>
            <a:ext cx="1060823" cy="355316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lIns="36000" rIns="3600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rPr>
              <a:t>Messaging/Infra structure Layer</a:t>
            </a:r>
            <a:endParaRPr kumimoji="1" lang="ko-KR" altLang="en-US" sz="1000" kern="0" dirty="0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161" name="오른쪽 화살표 설명선 160"/>
          <p:cNvSpPr/>
          <p:nvPr/>
        </p:nvSpPr>
        <p:spPr bwMode="auto">
          <a:xfrm>
            <a:off x="6060158" y="5417592"/>
            <a:ext cx="2002962" cy="472897"/>
          </a:xfrm>
          <a:prstGeom prst="rightArrowCallout">
            <a:avLst>
              <a:gd name="adj1" fmla="val 20767"/>
              <a:gd name="adj2" fmla="val 22884"/>
              <a:gd name="adj3" fmla="val 25000"/>
              <a:gd name="adj4" fmla="val 64977"/>
            </a:avLst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Corosync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2" name="순서도: 페이지 연결자 161"/>
          <p:cNvSpPr/>
          <p:nvPr/>
        </p:nvSpPr>
        <p:spPr bwMode="auto">
          <a:xfrm rot="16200000">
            <a:off x="6697040" y="1987739"/>
            <a:ext cx="352390" cy="648179"/>
          </a:xfrm>
          <a:prstGeom prst="flowChartOffpageConnector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vert="eaVert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RA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3" name="순서도: 페이지 연결자 162"/>
          <p:cNvSpPr/>
          <p:nvPr/>
        </p:nvSpPr>
        <p:spPr bwMode="auto">
          <a:xfrm rot="16200000">
            <a:off x="7656188" y="1987739"/>
            <a:ext cx="352390" cy="648179"/>
          </a:xfrm>
          <a:prstGeom prst="flowChartOffpageConnector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vert="eaVert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RA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4" name="원통 163"/>
          <p:cNvSpPr/>
          <p:nvPr/>
        </p:nvSpPr>
        <p:spPr bwMode="auto">
          <a:xfrm>
            <a:off x="7457846" y="3830027"/>
            <a:ext cx="759555" cy="825286"/>
          </a:xfrm>
          <a:prstGeom prst="can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CIB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(XML)</a:t>
            </a:r>
            <a:endParaRPr kumimoji="1" lang="ko-KR" altLang="en-US" sz="12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1" name="왼쪽 화살표 180"/>
          <p:cNvSpPr/>
          <p:nvPr/>
        </p:nvSpPr>
        <p:spPr bwMode="auto">
          <a:xfrm>
            <a:off x="6331882" y="4183058"/>
            <a:ext cx="347852" cy="235782"/>
          </a:xfrm>
          <a:prstGeom prst="leftArrow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2" name="오른쪽 화살표 181"/>
          <p:cNvSpPr/>
          <p:nvPr/>
        </p:nvSpPr>
        <p:spPr bwMode="auto">
          <a:xfrm>
            <a:off x="7180644" y="4185047"/>
            <a:ext cx="277084" cy="233793"/>
          </a:xfrm>
          <a:prstGeom prst="rightArrow">
            <a:avLst>
              <a:gd name="adj1" fmla="val 46741"/>
              <a:gd name="adj2" fmla="val 50000"/>
            </a:avLst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3" name="아래쪽 화살표 182"/>
          <p:cNvSpPr/>
          <p:nvPr/>
        </p:nvSpPr>
        <p:spPr bwMode="auto">
          <a:xfrm>
            <a:off x="6758752" y="4536729"/>
            <a:ext cx="235675" cy="589654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4" name="직사각형 183"/>
          <p:cNvSpPr/>
          <p:nvPr/>
        </p:nvSpPr>
        <p:spPr bwMode="auto">
          <a:xfrm>
            <a:off x="6567559" y="4065167"/>
            <a:ext cx="613085" cy="47156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CRM</a:t>
            </a:r>
            <a:endParaRPr kumimoji="1" lang="ko-KR" altLang="en-US" sz="12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6" name="직사각형 165"/>
          <p:cNvSpPr/>
          <p:nvPr/>
        </p:nvSpPr>
        <p:spPr bwMode="auto">
          <a:xfrm rot="5400000">
            <a:off x="7298629" y="3770135"/>
            <a:ext cx="2357177" cy="355318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lIns="36000" rIns="3600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rPr>
              <a:t>Resource Allocation Layer</a:t>
            </a:r>
            <a:endParaRPr kumimoji="1" lang="ko-KR" altLang="en-US" sz="1000" kern="0" dirty="0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167" name="직사각형 166"/>
          <p:cNvSpPr/>
          <p:nvPr/>
        </p:nvSpPr>
        <p:spPr bwMode="auto">
          <a:xfrm>
            <a:off x="7457846" y="3163590"/>
            <a:ext cx="759555" cy="47107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PE</a:t>
            </a:r>
            <a:endParaRPr kumimoji="1" lang="ko-KR" altLang="en-US" sz="12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8" name="아래쪽 화살표 167"/>
          <p:cNvSpPr/>
          <p:nvPr/>
        </p:nvSpPr>
        <p:spPr bwMode="auto">
          <a:xfrm rot="10800000">
            <a:off x="7726247" y="3645615"/>
            <a:ext cx="204496" cy="184412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9" name="왼쪽/오른쪽 화살표 168"/>
          <p:cNvSpPr/>
          <p:nvPr/>
        </p:nvSpPr>
        <p:spPr bwMode="auto">
          <a:xfrm rot="18232942">
            <a:off x="7070766" y="3764295"/>
            <a:ext cx="496632" cy="171630"/>
          </a:xfrm>
          <a:prstGeom prst="leftRightArrow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0" name="직사각형 169"/>
          <p:cNvSpPr/>
          <p:nvPr/>
        </p:nvSpPr>
        <p:spPr bwMode="auto">
          <a:xfrm>
            <a:off x="6559854" y="3240276"/>
            <a:ext cx="620790" cy="288485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LRM</a:t>
            </a:r>
            <a:endParaRPr kumimoji="1" lang="ko-KR" altLang="en-US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1" name="왼쪽/오른쪽 화살표 170"/>
          <p:cNvSpPr/>
          <p:nvPr/>
        </p:nvSpPr>
        <p:spPr bwMode="auto">
          <a:xfrm rot="5400000">
            <a:off x="6639478" y="2888480"/>
            <a:ext cx="471069" cy="232522"/>
          </a:xfrm>
          <a:prstGeom prst="leftRightArrow">
            <a:avLst>
              <a:gd name="adj1" fmla="val 47621"/>
              <a:gd name="adj2" fmla="val 38097"/>
            </a:avLst>
          </a:prstGeom>
          <a:solidFill>
            <a:srgbClr val="FF0000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72" name="직선 연결선 171"/>
          <p:cNvCxnSpPr/>
          <p:nvPr/>
        </p:nvCxnSpPr>
        <p:spPr>
          <a:xfrm>
            <a:off x="6567559" y="4247400"/>
            <a:ext cx="0" cy="10937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직선 연결선 172"/>
          <p:cNvCxnSpPr/>
          <p:nvPr/>
        </p:nvCxnSpPr>
        <p:spPr>
          <a:xfrm>
            <a:off x="6825930" y="4537125"/>
            <a:ext cx="103018" cy="62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직선 연결선 174"/>
          <p:cNvCxnSpPr/>
          <p:nvPr/>
        </p:nvCxnSpPr>
        <p:spPr>
          <a:xfrm>
            <a:off x="7180644" y="4256722"/>
            <a:ext cx="0" cy="9433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6" name="그룹 175"/>
          <p:cNvGrpSpPr/>
          <p:nvPr/>
        </p:nvGrpSpPr>
        <p:grpSpPr>
          <a:xfrm>
            <a:off x="5400110" y="4103905"/>
            <a:ext cx="931185" cy="1022478"/>
            <a:chOff x="5767312" y="4149586"/>
            <a:chExt cx="931185" cy="1022478"/>
          </a:xfrm>
        </p:grpSpPr>
        <p:sp>
          <p:nvSpPr>
            <p:cNvPr id="177" name="아래쪽 화살표 176"/>
            <p:cNvSpPr/>
            <p:nvPr/>
          </p:nvSpPr>
          <p:spPr bwMode="auto">
            <a:xfrm>
              <a:off x="6106840" y="4496498"/>
              <a:ext cx="213949" cy="675566"/>
            </a:xfrm>
            <a:prstGeom prst="downArrow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78" name="직사각형 177"/>
            <p:cNvSpPr/>
            <p:nvPr/>
          </p:nvSpPr>
          <p:spPr bwMode="auto">
            <a:xfrm>
              <a:off x="5767312" y="4149586"/>
              <a:ext cx="931185" cy="34691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STONITH</a:t>
              </a:r>
              <a:endPara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cxnSp>
          <p:nvCxnSpPr>
            <p:cNvPr id="179" name="직선 연결선 178"/>
            <p:cNvCxnSpPr/>
            <p:nvPr/>
          </p:nvCxnSpPr>
          <p:spPr>
            <a:xfrm>
              <a:off x="6166882" y="4499610"/>
              <a:ext cx="9294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5" name="직사각형 184"/>
          <p:cNvSpPr/>
          <p:nvPr/>
        </p:nvSpPr>
        <p:spPr>
          <a:xfrm>
            <a:off x="512612" y="1808262"/>
            <a:ext cx="4722583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975022">
              <a:lnSpc>
                <a:spcPct val="130000"/>
              </a:lnSpc>
              <a:buClr>
                <a:prstClr val="black"/>
              </a:buClr>
              <a:buFont typeface="Wingdings" panose="05000000000000000000" pitchFamily="2" charset="2"/>
              <a:buChar char="§"/>
            </a:pP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CRMd</a:t>
            </a:r>
            <a:r>
              <a:rPr lang="ko-KR" altLang="en-US" sz="1600" b="1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와 각 리소스 사이에 인터페이스 역할을 수행하며</a:t>
            </a: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, CRMd</a:t>
            </a:r>
            <a:r>
              <a:rPr lang="ko-KR" altLang="en-US" sz="1600" b="1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의 명령을 </a:t>
            </a: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agent</a:t>
            </a:r>
            <a:r>
              <a:rPr lang="ko-KR" altLang="en-US" sz="1600" b="1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에 전달</a:t>
            </a:r>
          </a:p>
          <a:p>
            <a:pPr marL="171450" indent="-171450" defTabSz="975022">
              <a:lnSpc>
                <a:spcPct val="130000"/>
              </a:lnSpc>
              <a:buClr>
                <a:prstClr val="black"/>
              </a:buClr>
              <a:buFont typeface="Wingdings" panose="05000000000000000000" pitchFamily="2" charset="2"/>
              <a:buChar char="§"/>
            </a:pPr>
            <a:endParaRPr lang="ko-KR" altLang="en-US" sz="16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171450" indent="-171450" defTabSz="975022">
              <a:lnSpc>
                <a:spcPct val="130000"/>
              </a:lnSpc>
              <a:buClr>
                <a:prstClr val="black"/>
              </a:buClr>
              <a:buFont typeface="Wingdings" panose="05000000000000000000" pitchFamily="2" charset="2"/>
              <a:buChar char="§"/>
            </a:pP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CRM</a:t>
            </a:r>
            <a:r>
              <a:rPr lang="ko-KR" altLang="en-US" sz="1600" b="1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을 대신하여 자기 자신의 </a:t>
            </a: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RAs(Resource Agents) </a:t>
            </a:r>
            <a:r>
              <a:rPr lang="ko-KR" altLang="en-US" sz="1600" b="1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호출</a:t>
            </a:r>
          </a:p>
          <a:p>
            <a:pPr marL="171450" indent="-171450" defTabSz="975022">
              <a:lnSpc>
                <a:spcPct val="130000"/>
              </a:lnSpc>
              <a:buClr>
                <a:prstClr val="black"/>
              </a:buClr>
              <a:buFont typeface="Wingdings" panose="05000000000000000000" pitchFamily="2" charset="2"/>
              <a:buChar char="§"/>
            </a:pPr>
            <a:endParaRPr lang="ko-KR" altLang="en-US" sz="16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171450" indent="-171450" defTabSz="975022">
              <a:lnSpc>
                <a:spcPct val="130000"/>
              </a:lnSpc>
              <a:buClr>
                <a:prstClr val="black"/>
              </a:buClr>
              <a:buFont typeface="Wingdings" panose="05000000000000000000" pitchFamily="2" charset="2"/>
              <a:buChar char="§"/>
            </a:pP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CRM</a:t>
            </a:r>
            <a:r>
              <a:rPr lang="ko-KR" altLang="en-US" sz="1600" b="1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수행되어 보고된 결과에 따라 </a:t>
            </a: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start / stop / monitor</a:t>
            </a:r>
            <a:r>
              <a:rPr lang="ko-KR" altLang="en-US" sz="1600" b="1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를 동작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4437970" y="234908"/>
            <a:ext cx="417443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kumimoji="1" lang="en-US" altLang="ko-KR" sz="1050" spc="-6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2. Overview of HA architectural components</a:t>
            </a:r>
          </a:p>
        </p:txBody>
      </p:sp>
      <p:sp>
        <p:nvSpPr>
          <p:cNvPr id="35" name="위쪽 화살표 34"/>
          <p:cNvSpPr/>
          <p:nvPr/>
        </p:nvSpPr>
        <p:spPr bwMode="auto">
          <a:xfrm>
            <a:off x="6755599" y="3535704"/>
            <a:ext cx="235675" cy="529463"/>
          </a:xfrm>
          <a:prstGeom prst="upArrow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38" name="직선 연결선 37"/>
          <p:cNvCxnSpPr/>
          <p:nvPr/>
        </p:nvCxnSpPr>
        <p:spPr>
          <a:xfrm>
            <a:off x="6821726" y="4066722"/>
            <a:ext cx="103018" cy="62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8F75AA2-2B42-5982-3014-D1CF14058A9B}"/>
              </a:ext>
            </a:extLst>
          </p:cNvPr>
          <p:cNvSpPr txBox="1"/>
          <p:nvPr/>
        </p:nvSpPr>
        <p:spPr>
          <a:xfrm>
            <a:off x="553666" y="4450817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900" dirty="0">
                <a:hlinkClick r:id="rId4"/>
              </a:rPr>
              <a:t>https://github.com/ClusterLabs/pacemaker/blob/main/include/crm/lrmd.h</a:t>
            </a:r>
            <a:endParaRPr lang="en-US" altLang="ko-KR" sz="900" dirty="0"/>
          </a:p>
        </p:txBody>
      </p:sp>
    </p:spTree>
    <p:extLst>
      <p:ext uri="{BB962C8B-B14F-4D97-AF65-F5344CB8AC3E}">
        <p14:creationId xmlns:p14="http://schemas.microsoft.com/office/powerpoint/2010/main" val="1375598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16802" y="660712"/>
            <a:ext cx="7694413" cy="3600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altLang="ko-KR" sz="2600" spc="-6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Quick Overview of Components - RAs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250801" y="716113"/>
            <a:ext cx="432767" cy="249299"/>
          </a:xfrm>
        </p:spPr>
        <p:txBody>
          <a:bodyPr/>
          <a:lstStyle/>
          <a:p>
            <a:r>
              <a:rPr lang="en-US" altLang="ko-KR" sz="1800" i="1" dirty="0">
                <a:solidFill>
                  <a:srgbClr val="FF0000"/>
                </a:solidFill>
              </a:rPr>
              <a:t>07</a:t>
            </a:r>
            <a:endParaRPr lang="ko-KR" altLang="en-US" sz="1800" i="1" dirty="0">
              <a:solidFill>
                <a:srgbClr val="FF0000"/>
              </a:solidFill>
            </a:endParaRPr>
          </a:p>
        </p:txBody>
      </p:sp>
      <p:sp>
        <p:nvSpPr>
          <p:cNvPr id="5" name="텍스트 개체 틀 2"/>
          <p:cNvSpPr>
            <a:spLocks noGrp="1"/>
          </p:cNvSpPr>
          <p:nvPr>
            <p:ph type="body" idx="1"/>
          </p:nvPr>
        </p:nvSpPr>
        <p:spPr>
          <a:xfrm>
            <a:off x="716803" y="1095100"/>
            <a:ext cx="8020239" cy="2492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altLang="ko-KR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RAs (Resource Agents)</a:t>
            </a:r>
          </a:p>
        </p:txBody>
      </p:sp>
      <p:sp>
        <p:nvSpPr>
          <p:cNvPr id="6" name="직사각형 5"/>
          <p:cNvSpPr/>
          <p:nvPr/>
        </p:nvSpPr>
        <p:spPr bwMode="auto">
          <a:xfrm>
            <a:off x="5235783" y="1825240"/>
            <a:ext cx="3063782" cy="943966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직사각형 6"/>
          <p:cNvSpPr/>
          <p:nvPr/>
        </p:nvSpPr>
        <p:spPr bwMode="auto">
          <a:xfrm>
            <a:off x="5235783" y="2769206"/>
            <a:ext cx="3063782" cy="2357177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5235783" y="5126383"/>
            <a:ext cx="3063782" cy="1060820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순서도: 페이지 연결자 8"/>
          <p:cNvSpPr/>
          <p:nvPr/>
        </p:nvSpPr>
        <p:spPr bwMode="auto">
          <a:xfrm rot="16200000">
            <a:off x="5737893" y="1987740"/>
            <a:ext cx="352390" cy="648177"/>
          </a:xfrm>
          <a:prstGeom prst="flowChartOffpageConnector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vert="eaVert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RA</a:t>
            </a:r>
            <a:endParaRPr kumimoji="1" lang="ko-KR" altLang="en-US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직사각형 9"/>
          <p:cNvSpPr/>
          <p:nvPr/>
        </p:nvSpPr>
        <p:spPr bwMode="auto">
          <a:xfrm rot="5400000">
            <a:off x="8005236" y="2119568"/>
            <a:ext cx="943967" cy="355311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lIns="36000" rIns="3600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rPr>
              <a:t>Resource Layer</a:t>
            </a:r>
            <a:endParaRPr kumimoji="1" lang="ko-KR" altLang="en-US" sz="1000" kern="0" dirty="0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11" name="직사각형 10"/>
          <p:cNvSpPr/>
          <p:nvPr/>
        </p:nvSpPr>
        <p:spPr bwMode="auto">
          <a:xfrm rot="5400000">
            <a:off x="7946808" y="5479139"/>
            <a:ext cx="1060823" cy="355316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lIns="36000" rIns="3600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rPr>
              <a:t>Messaging/Infra structure Layer</a:t>
            </a:r>
            <a:endParaRPr kumimoji="1" lang="ko-KR" altLang="en-US" sz="1000" kern="0" dirty="0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12" name="오른쪽 화살표 설명선 11"/>
          <p:cNvSpPr/>
          <p:nvPr/>
        </p:nvSpPr>
        <p:spPr bwMode="auto">
          <a:xfrm>
            <a:off x="6060158" y="5417592"/>
            <a:ext cx="2002962" cy="472897"/>
          </a:xfrm>
          <a:prstGeom prst="rightArrowCallout">
            <a:avLst>
              <a:gd name="adj1" fmla="val 20767"/>
              <a:gd name="adj2" fmla="val 22884"/>
              <a:gd name="adj3" fmla="val 25000"/>
              <a:gd name="adj4" fmla="val 64977"/>
            </a:avLst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Corosync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순서도: 페이지 연결자 12"/>
          <p:cNvSpPr/>
          <p:nvPr/>
        </p:nvSpPr>
        <p:spPr bwMode="auto">
          <a:xfrm rot="16200000">
            <a:off x="6697040" y="1987739"/>
            <a:ext cx="352390" cy="648179"/>
          </a:xfrm>
          <a:prstGeom prst="flowChartOffpageConnector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vert="eaVert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RA</a:t>
            </a:r>
            <a:endParaRPr kumimoji="1" lang="ko-KR" altLang="en-US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순서도: 페이지 연결자 13"/>
          <p:cNvSpPr/>
          <p:nvPr/>
        </p:nvSpPr>
        <p:spPr bwMode="auto">
          <a:xfrm rot="16200000">
            <a:off x="7656188" y="1987739"/>
            <a:ext cx="352390" cy="648179"/>
          </a:xfrm>
          <a:prstGeom prst="flowChartOffpageConnector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vert="eaVert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RA</a:t>
            </a:r>
            <a:endParaRPr kumimoji="1" lang="ko-KR" altLang="en-US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원통 14"/>
          <p:cNvSpPr/>
          <p:nvPr/>
        </p:nvSpPr>
        <p:spPr bwMode="auto">
          <a:xfrm>
            <a:off x="7457846" y="3830027"/>
            <a:ext cx="759555" cy="825286"/>
          </a:xfrm>
          <a:prstGeom prst="can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CIB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(XML)</a:t>
            </a:r>
            <a:endParaRPr kumimoji="1" lang="ko-KR" altLang="en-US" sz="12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위쪽 화살표 15"/>
          <p:cNvSpPr/>
          <p:nvPr/>
        </p:nvSpPr>
        <p:spPr bwMode="auto">
          <a:xfrm>
            <a:off x="6755599" y="3535704"/>
            <a:ext cx="235675" cy="529463"/>
          </a:xfrm>
          <a:prstGeom prst="upArrow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왼쪽 화살표 16"/>
          <p:cNvSpPr/>
          <p:nvPr/>
        </p:nvSpPr>
        <p:spPr bwMode="auto">
          <a:xfrm>
            <a:off x="6331882" y="4183058"/>
            <a:ext cx="347852" cy="235782"/>
          </a:xfrm>
          <a:prstGeom prst="leftArrow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오른쪽 화살표 17"/>
          <p:cNvSpPr/>
          <p:nvPr/>
        </p:nvSpPr>
        <p:spPr bwMode="auto">
          <a:xfrm>
            <a:off x="7180644" y="4185047"/>
            <a:ext cx="277084" cy="233793"/>
          </a:xfrm>
          <a:prstGeom prst="rightArrow">
            <a:avLst>
              <a:gd name="adj1" fmla="val 46741"/>
              <a:gd name="adj2" fmla="val 50000"/>
            </a:avLst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" name="아래쪽 화살표 18"/>
          <p:cNvSpPr/>
          <p:nvPr/>
        </p:nvSpPr>
        <p:spPr bwMode="auto">
          <a:xfrm>
            <a:off x="6758752" y="4536729"/>
            <a:ext cx="235675" cy="589654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직사각형 19"/>
          <p:cNvSpPr/>
          <p:nvPr/>
        </p:nvSpPr>
        <p:spPr bwMode="auto">
          <a:xfrm>
            <a:off x="6567559" y="4065167"/>
            <a:ext cx="613085" cy="47156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CRM</a:t>
            </a:r>
            <a:endParaRPr kumimoji="1" lang="ko-KR" altLang="en-US" sz="12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직사각형 20"/>
          <p:cNvSpPr/>
          <p:nvPr/>
        </p:nvSpPr>
        <p:spPr bwMode="auto">
          <a:xfrm rot="5400000">
            <a:off x="7298629" y="3770135"/>
            <a:ext cx="2357177" cy="355318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lIns="36000" rIns="3600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rPr>
              <a:t>Resource Allocation Layer</a:t>
            </a:r>
            <a:endParaRPr kumimoji="1" lang="ko-KR" altLang="en-US" sz="1000" kern="0" dirty="0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22" name="직사각형 21"/>
          <p:cNvSpPr/>
          <p:nvPr/>
        </p:nvSpPr>
        <p:spPr bwMode="auto">
          <a:xfrm>
            <a:off x="7457846" y="3163590"/>
            <a:ext cx="759555" cy="47107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PE</a:t>
            </a:r>
            <a:endParaRPr kumimoji="1" lang="ko-KR" altLang="en-US" sz="12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아래쪽 화살표 22"/>
          <p:cNvSpPr/>
          <p:nvPr/>
        </p:nvSpPr>
        <p:spPr bwMode="auto">
          <a:xfrm rot="10800000">
            <a:off x="7726247" y="3645615"/>
            <a:ext cx="204496" cy="184412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4" name="왼쪽/오른쪽 화살표 23"/>
          <p:cNvSpPr/>
          <p:nvPr/>
        </p:nvSpPr>
        <p:spPr bwMode="auto">
          <a:xfrm rot="18232942">
            <a:off x="7070766" y="3764295"/>
            <a:ext cx="496632" cy="171630"/>
          </a:xfrm>
          <a:prstGeom prst="leftRightArrow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직사각형 24"/>
          <p:cNvSpPr/>
          <p:nvPr/>
        </p:nvSpPr>
        <p:spPr bwMode="auto">
          <a:xfrm>
            <a:off x="6559854" y="3240276"/>
            <a:ext cx="620790" cy="28848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LRM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왼쪽/오른쪽 화살표 25"/>
          <p:cNvSpPr/>
          <p:nvPr/>
        </p:nvSpPr>
        <p:spPr bwMode="auto">
          <a:xfrm rot="5400000">
            <a:off x="6639478" y="2888480"/>
            <a:ext cx="471069" cy="232522"/>
          </a:xfrm>
          <a:prstGeom prst="leftRightArrow">
            <a:avLst>
              <a:gd name="adj1" fmla="val 47621"/>
              <a:gd name="adj2" fmla="val 38097"/>
            </a:avLst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27" name="직선 연결선 26"/>
          <p:cNvCxnSpPr/>
          <p:nvPr/>
        </p:nvCxnSpPr>
        <p:spPr>
          <a:xfrm>
            <a:off x="6567559" y="4247400"/>
            <a:ext cx="0" cy="10937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/>
          <p:cNvCxnSpPr/>
          <p:nvPr/>
        </p:nvCxnSpPr>
        <p:spPr>
          <a:xfrm>
            <a:off x="6825930" y="4537125"/>
            <a:ext cx="103018" cy="62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/>
          <p:cNvCxnSpPr/>
          <p:nvPr/>
        </p:nvCxnSpPr>
        <p:spPr>
          <a:xfrm>
            <a:off x="6821726" y="4066722"/>
            <a:ext cx="103018" cy="62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/>
          <p:cNvCxnSpPr/>
          <p:nvPr/>
        </p:nvCxnSpPr>
        <p:spPr>
          <a:xfrm>
            <a:off x="7180644" y="4256722"/>
            <a:ext cx="0" cy="9433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그룹 30"/>
          <p:cNvGrpSpPr/>
          <p:nvPr/>
        </p:nvGrpSpPr>
        <p:grpSpPr>
          <a:xfrm>
            <a:off x="5400110" y="4103905"/>
            <a:ext cx="931185" cy="1022478"/>
            <a:chOff x="5767312" y="4149586"/>
            <a:chExt cx="931185" cy="1022478"/>
          </a:xfrm>
        </p:grpSpPr>
        <p:sp>
          <p:nvSpPr>
            <p:cNvPr id="32" name="아래쪽 화살표 31"/>
            <p:cNvSpPr/>
            <p:nvPr/>
          </p:nvSpPr>
          <p:spPr bwMode="auto">
            <a:xfrm>
              <a:off x="6106840" y="4496498"/>
              <a:ext cx="213949" cy="675566"/>
            </a:xfrm>
            <a:prstGeom prst="downArrow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3" name="직사각형 32"/>
            <p:cNvSpPr/>
            <p:nvPr/>
          </p:nvSpPr>
          <p:spPr bwMode="auto">
            <a:xfrm>
              <a:off x="5767312" y="4149586"/>
              <a:ext cx="931185" cy="34691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STONITH</a:t>
              </a:r>
              <a:endPara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cxnSp>
          <p:nvCxnSpPr>
            <p:cNvPr id="34" name="직선 연결선 33"/>
            <p:cNvCxnSpPr/>
            <p:nvPr/>
          </p:nvCxnSpPr>
          <p:spPr>
            <a:xfrm>
              <a:off x="6166882" y="4499610"/>
              <a:ext cx="9294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직사각형 34"/>
          <p:cNvSpPr/>
          <p:nvPr/>
        </p:nvSpPr>
        <p:spPr>
          <a:xfrm>
            <a:off x="512612" y="1808262"/>
            <a:ext cx="4722583" cy="4004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975022">
              <a:lnSpc>
                <a:spcPct val="130000"/>
              </a:lnSpc>
              <a:buClr>
                <a:prstClr val="black"/>
              </a:buClr>
              <a:buFont typeface="Wingdings" panose="05000000000000000000" pitchFamily="2" charset="2"/>
              <a:buChar char="§"/>
            </a:pPr>
            <a:r>
              <a:rPr lang="ko-KR" altLang="en-US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클러스터리소스를 위해 정의된 규격화된 인터페이스</a:t>
            </a:r>
          </a:p>
          <a:p>
            <a:pPr marL="171450" indent="-171450" defTabSz="975022">
              <a:lnSpc>
                <a:spcPct val="130000"/>
              </a:lnSpc>
              <a:buClr>
                <a:prstClr val="black"/>
              </a:buClr>
              <a:buFont typeface="Wingdings" panose="05000000000000000000" pitchFamily="2" charset="2"/>
              <a:buChar char="§"/>
            </a:pP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local resource</a:t>
            </a:r>
            <a:r>
              <a:rPr lang="ko-KR" altLang="en-US" sz="1600" b="1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의 </a:t>
            </a: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start / stops / monitors </a:t>
            </a:r>
            <a:r>
              <a:rPr lang="ko-KR" altLang="en-US" sz="1600" b="1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스크립트 제공</a:t>
            </a:r>
          </a:p>
          <a:p>
            <a:pPr marL="171450" indent="-171450" defTabSz="975022">
              <a:lnSpc>
                <a:spcPct val="130000"/>
              </a:lnSpc>
              <a:buClr>
                <a:prstClr val="black"/>
              </a:buClr>
              <a:buFont typeface="Wingdings" panose="05000000000000000000" pitchFamily="2" charset="2"/>
              <a:buChar char="§"/>
            </a:pP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RAs(Resource Agents)</a:t>
            </a:r>
            <a:r>
              <a:rPr lang="ko-KR" altLang="en-US" sz="1600" b="1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는 </a:t>
            </a: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LRM</a:t>
            </a:r>
            <a:r>
              <a:rPr lang="ko-KR" altLang="en-US" sz="1600" b="1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에 의해 호출</a:t>
            </a:r>
          </a:p>
          <a:p>
            <a:pPr marL="171450" indent="-171450" defTabSz="975022">
              <a:lnSpc>
                <a:spcPct val="130000"/>
              </a:lnSpc>
              <a:buClr>
                <a:prstClr val="black"/>
              </a:buClr>
              <a:buFont typeface="Wingdings" panose="05000000000000000000" pitchFamily="2" charset="2"/>
              <a:buChar char="§"/>
            </a:pPr>
            <a:r>
              <a:rPr lang="ko-KR" altLang="en-US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수많은 </a:t>
            </a: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Contributer</a:t>
            </a:r>
            <a:r>
              <a:rPr lang="ko-KR" altLang="en-US" sz="1600" b="1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들이 여러 </a:t>
            </a: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Application</a:t>
            </a:r>
            <a:r>
              <a:rPr lang="ko-KR" altLang="en-US" sz="1600" b="1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환경에 적용될수 있도록 </a:t>
            </a: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github </a:t>
            </a:r>
            <a:r>
              <a:rPr lang="ko-KR" altLang="en-US" sz="1600" b="1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통해 배포</a:t>
            </a:r>
            <a:endParaRPr lang="en-US" altLang="ko-KR" sz="16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171450" indent="-171450" defTabSz="975022">
              <a:lnSpc>
                <a:spcPct val="130000"/>
              </a:lnSpc>
              <a:buClr>
                <a:prstClr val="black"/>
              </a:buClr>
              <a:buFont typeface="Wingdings" panose="05000000000000000000" pitchFamily="2" charset="2"/>
              <a:buChar char="§"/>
            </a:pPr>
            <a:endParaRPr lang="en-US" altLang="ko-KR" sz="16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171450" indent="-171450" defTabSz="975022">
              <a:lnSpc>
                <a:spcPct val="130000"/>
              </a:lnSpc>
              <a:buClr>
                <a:prstClr val="black"/>
              </a:buClr>
              <a:buFont typeface="Wingdings" panose="05000000000000000000" pitchFamily="2" charset="2"/>
              <a:buChar char="§"/>
            </a:pP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Pacemaker</a:t>
            </a:r>
            <a:r>
              <a:rPr lang="ko-KR" altLang="en-US" sz="1600" b="1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제공 </a:t>
            </a: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RA </a:t>
            </a:r>
            <a:r>
              <a:rPr lang="ko-KR" altLang="en-US" sz="1600" b="1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지원 타입 </a:t>
            </a: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3</a:t>
            </a:r>
            <a:r>
              <a:rPr lang="ko-KR" altLang="en-US" sz="1600" b="1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가지</a:t>
            </a: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:</a:t>
            </a:r>
          </a:p>
          <a:p>
            <a:pPr marL="285750" indent="-196850" defTabSz="975022">
              <a:lnSpc>
                <a:spcPct val="130000"/>
              </a:lnSpc>
              <a:buClr>
                <a:prstClr val="black"/>
              </a:buClr>
              <a:buFontTx/>
              <a:buChar char="-"/>
            </a:pPr>
            <a:r>
              <a:rPr lang="en-US" altLang="ko-KR" sz="16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LSB : Linux Standard Base “</a:t>
            </a:r>
            <a:r>
              <a:rPr lang="en-US" altLang="ko-KR" sz="1600" spc="-60" dirty="0" err="1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init</a:t>
            </a:r>
            <a:r>
              <a:rPr lang="en-US" altLang="ko-KR" sz="16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 scripts”</a:t>
            </a:r>
          </a:p>
          <a:p>
            <a:pPr marL="285750" indent="-196850" defTabSz="975022">
              <a:lnSpc>
                <a:spcPct val="130000"/>
              </a:lnSpc>
              <a:buClr>
                <a:prstClr val="black"/>
              </a:buClr>
              <a:buFontTx/>
              <a:buChar char="-"/>
            </a:pPr>
            <a:r>
              <a:rPr lang="en-US" altLang="ko-KR" sz="16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OCF : Open Cluster Framework</a:t>
            </a:r>
          </a:p>
          <a:p>
            <a:pPr marL="285750" indent="-196850" defTabSz="975022">
              <a:lnSpc>
                <a:spcPct val="130000"/>
              </a:lnSpc>
              <a:buClr>
                <a:prstClr val="black"/>
              </a:buClr>
              <a:buFontTx/>
              <a:buChar char="-"/>
            </a:pPr>
            <a:r>
              <a:rPr lang="en-US" altLang="ko-KR" sz="16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Stonith Resource Agents</a:t>
            </a:r>
          </a:p>
        </p:txBody>
      </p:sp>
      <p:sp>
        <p:nvSpPr>
          <p:cNvPr id="36" name="직사각형 35"/>
          <p:cNvSpPr/>
          <p:nvPr/>
        </p:nvSpPr>
        <p:spPr>
          <a:xfrm>
            <a:off x="4437970" y="234908"/>
            <a:ext cx="417443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kumimoji="1" lang="en-US" altLang="ko-KR" sz="1050" spc="-6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2. Overview of HA architectural components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595958" y="5812435"/>
            <a:ext cx="2951162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900" dirty="0">
                <a:latin typeface="+mn-ea"/>
                <a:ea typeface="+mn-ea"/>
                <a:hlinkClick r:id="rId2"/>
              </a:rPr>
              <a:t>http://linux-ha.org/wiki/OCF_Resource_Agent</a:t>
            </a:r>
            <a:endParaRPr lang="en-US" altLang="ko-KR" sz="900" dirty="0">
              <a:latin typeface="+mn-ea"/>
              <a:ea typeface="+mn-ea"/>
            </a:endParaRPr>
          </a:p>
          <a:p>
            <a:pPr>
              <a:defRPr/>
            </a:pPr>
            <a:r>
              <a:rPr lang="en-US" altLang="ko-KR" sz="900" dirty="0">
                <a:latin typeface="+mn-ea"/>
                <a:ea typeface="+mn-ea"/>
                <a:hlinkClick r:id="rId3"/>
              </a:rPr>
              <a:t>http://linux-ha.org/wiki/LSB_Resource_Agents</a:t>
            </a:r>
            <a:endParaRPr lang="en-US" altLang="ko-KR" sz="900" dirty="0">
              <a:latin typeface="+mn-ea"/>
              <a:ea typeface="+mn-ea"/>
            </a:endParaRPr>
          </a:p>
          <a:p>
            <a:pPr>
              <a:defRPr/>
            </a:pPr>
            <a:r>
              <a:rPr lang="en-US" altLang="ko-KR" sz="900" dirty="0">
                <a:latin typeface="+mn-ea"/>
                <a:ea typeface="+mn-ea"/>
                <a:hlinkClick r:id="rId4"/>
              </a:rPr>
              <a:t>https://github.com/ClusterLabs/resource-agents</a:t>
            </a:r>
            <a:endParaRPr lang="en-US" altLang="ko-KR" sz="9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12945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16802" y="654978"/>
            <a:ext cx="7694413" cy="3600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altLang="ko-KR" sz="2600" spc="-6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/>
                <a:ea typeface="맑은 고딕"/>
              </a:rPr>
              <a:t>Quick Overview of Components - STONITHD 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250801" y="716113"/>
            <a:ext cx="432767" cy="249299"/>
          </a:xfrm>
        </p:spPr>
        <p:txBody>
          <a:bodyPr/>
          <a:lstStyle/>
          <a:p>
            <a:r>
              <a:rPr lang="en-US" altLang="ko-KR" sz="1800" i="1" dirty="0">
                <a:solidFill>
                  <a:srgbClr val="FF0000"/>
                </a:solidFill>
              </a:rPr>
              <a:t>08</a:t>
            </a:r>
            <a:endParaRPr lang="ko-KR" altLang="en-US" sz="1800" i="1" dirty="0">
              <a:solidFill>
                <a:srgbClr val="FF0000"/>
              </a:solidFill>
            </a:endParaRPr>
          </a:p>
        </p:txBody>
      </p:sp>
      <p:sp>
        <p:nvSpPr>
          <p:cNvPr id="5" name="텍스트 개체 틀 2"/>
          <p:cNvSpPr>
            <a:spLocks noGrp="1"/>
          </p:cNvSpPr>
          <p:nvPr>
            <p:ph type="body" idx="1"/>
          </p:nvPr>
        </p:nvSpPr>
        <p:spPr>
          <a:xfrm>
            <a:off x="716803" y="1095100"/>
            <a:ext cx="8020239" cy="2492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altLang="ko-KR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STONITHD “Shoot The Other Node In The Head Daemon”</a:t>
            </a:r>
          </a:p>
        </p:txBody>
      </p:sp>
      <p:sp>
        <p:nvSpPr>
          <p:cNvPr id="6" name="직사각형 5"/>
          <p:cNvSpPr/>
          <p:nvPr/>
        </p:nvSpPr>
        <p:spPr bwMode="auto">
          <a:xfrm>
            <a:off x="5235783" y="1825240"/>
            <a:ext cx="3063782" cy="943966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직사각형 6"/>
          <p:cNvSpPr/>
          <p:nvPr/>
        </p:nvSpPr>
        <p:spPr bwMode="auto">
          <a:xfrm>
            <a:off x="5235783" y="2769206"/>
            <a:ext cx="3063782" cy="2357177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5235783" y="5126383"/>
            <a:ext cx="3063782" cy="1060820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순서도: 페이지 연결자 8"/>
          <p:cNvSpPr/>
          <p:nvPr/>
        </p:nvSpPr>
        <p:spPr bwMode="auto">
          <a:xfrm rot="16200000">
            <a:off x="5737893" y="1987740"/>
            <a:ext cx="352390" cy="648177"/>
          </a:xfrm>
          <a:prstGeom prst="flowChartOffpageConnector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vert="eaVert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RA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직사각형 9"/>
          <p:cNvSpPr/>
          <p:nvPr/>
        </p:nvSpPr>
        <p:spPr bwMode="auto">
          <a:xfrm rot="5400000">
            <a:off x="8005236" y="2119568"/>
            <a:ext cx="943967" cy="355311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lIns="36000" rIns="3600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rPr>
              <a:t>Resource Layer</a:t>
            </a:r>
            <a:endParaRPr kumimoji="1" lang="ko-KR" altLang="en-US" sz="1000" kern="0" dirty="0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11" name="직사각형 10"/>
          <p:cNvSpPr/>
          <p:nvPr/>
        </p:nvSpPr>
        <p:spPr bwMode="auto">
          <a:xfrm rot="5400000">
            <a:off x="7946808" y="5479139"/>
            <a:ext cx="1060823" cy="355316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lIns="36000" rIns="3600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rPr>
              <a:t>Messaging/Infra structure Layer</a:t>
            </a:r>
            <a:endParaRPr kumimoji="1" lang="ko-KR" altLang="en-US" sz="1000" kern="0" dirty="0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12" name="오른쪽 화살표 설명선 11"/>
          <p:cNvSpPr/>
          <p:nvPr/>
        </p:nvSpPr>
        <p:spPr bwMode="auto">
          <a:xfrm>
            <a:off x="6060158" y="5417592"/>
            <a:ext cx="2002962" cy="472897"/>
          </a:xfrm>
          <a:prstGeom prst="rightArrowCallout">
            <a:avLst>
              <a:gd name="adj1" fmla="val 20767"/>
              <a:gd name="adj2" fmla="val 22884"/>
              <a:gd name="adj3" fmla="val 25000"/>
              <a:gd name="adj4" fmla="val 64977"/>
            </a:avLst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Corosync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순서도: 페이지 연결자 12"/>
          <p:cNvSpPr/>
          <p:nvPr/>
        </p:nvSpPr>
        <p:spPr bwMode="auto">
          <a:xfrm rot="16200000">
            <a:off x="6697040" y="1987739"/>
            <a:ext cx="352390" cy="648179"/>
          </a:xfrm>
          <a:prstGeom prst="flowChartOffpageConnector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vert="eaVert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RA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순서도: 페이지 연결자 13"/>
          <p:cNvSpPr/>
          <p:nvPr/>
        </p:nvSpPr>
        <p:spPr bwMode="auto">
          <a:xfrm rot="16200000">
            <a:off x="7656188" y="1987739"/>
            <a:ext cx="352390" cy="648179"/>
          </a:xfrm>
          <a:prstGeom prst="flowChartOffpageConnector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vert="eaVert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RA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원통 14"/>
          <p:cNvSpPr/>
          <p:nvPr/>
        </p:nvSpPr>
        <p:spPr bwMode="auto">
          <a:xfrm>
            <a:off x="7457846" y="3830027"/>
            <a:ext cx="759555" cy="825286"/>
          </a:xfrm>
          <a:prstGeom prst="can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CIB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(XML)</a:t>
            </a:r>
            <a:endParaRPr kumimoji="1" lang="ko-KR" altLang="en-US" sz="12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왼쪽 화살표 15"/>
          <p:cNvSpPr/>
          <p:nvPr/>
        </p:nvSpPr>
        <p:spPr bwMode="auto">
          <a:xfrm>
            <a:off x="6331882" y="4183058"/>
            <a:ext cx="347852" cy="235782"/>
          </a:xfrm>
          <a:prstGeom prst="leftArrow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오른쪽 화살표 16"/>
          <p:cNvSpPr/>
          <p:nvPr/>
        </p:nvSpPr>
        <p:spPr bwMode="auto">
          <a:xfrm>
            <a:off x="7180644" y="4185047"/>
            <a:ext cx="277084" cy="233793"/>
          </a:xfrm>
          <a:prstGeom prst="rightArrow">
            <a:avLst>
              <a:gd name="adj1" fmla="val 46741"/>
              <a:gd name="adj2" fmla="val 50000"/>
            </a:avLst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아래쪽 화살표 17"/>
          <p:cNvSpPr/>
          <p:nvPr/>
        </p:nvSpPr>
        <p:spPr bwMode="auto">
          <a:xfrm>
            <a:off x="6758752" y="4536729"/>
            <a:ext cx="235675" cy="589654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6567559" y="4065167"/>
            <a:ext cx="613085" cy="47156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CRM</a:t>
            </a:r>
            <a:endParaRPr kumimoji="1" lang="ko-KR" altLang="en-US" sz="12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직사각형 19"/>
          <p:cNvSpPr/>
          <p:nvPr/>
        </p:nvSpPr>
        <p:spPr bwMode="auto">
          <a:xfrm rot="5400000">
            <a:off x="7298629" y="3770135"/>
            <a:ext cx="2357177" cy="355318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lIns="36000" rIns="3600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rPr>
              <a:t>Resource Allocation Layer</a:t>
            </a:r>
            <a:endParaRPr kumimoji="1" lang="ko-KR" altLang="en-US" sz="1000" kern="0" dirty="0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21" name="직사각형 20"/>
          <p:cNvSpPr/>
          <p:nvPr/>
        </p:nvSpPr>
        <p:spPr bwMode="auto">
          <a:xfrm>
            <a:off x="7457846" y="3163590"/>
            <a:ext cx="759555" cy="47107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PE</a:t>
            </a:r>
            <a:endParaRPr kumimoji="1" lang="ko-KR" altLang="en-US" sz="12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아래쪽 화살표 21"/>
          <p:cNvSpPr/>
          <p:nvPr/>
        </p:nvSpPr>
        <p:spPr bwMode="auto">
          <a:xfrm rot="10800000">
            <a:off x="7726247" y="3645615"/>
            <a:ext cx="204496" cy="184412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왼쪽/오른쪽 화살표 22"/>
          <p:cNvSpPr/>
          <p:nvPr/>
        </p:nvSpPr>
        <p:spPr bwMode="auto">
          <a:xfrm rot="18232942">
            <a:off x="7070766" y="3764295"/>
            <a:ext cx="496632" cy="171630"/>
          </a:xfrm>
          <a:prstGeom prst="leftRightArrow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4" name="직사각형 23"/>
          <p:cNvSpPr/>
          <p:nvPr/>
        </p:nvSpPr>
        <p:spPr bwMode="auto">
          <a:xfrm>
            <a:off x="6559854" y="3240276"/>
            <a:ext cx="620790" cy="288485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LRM</a:t>
            </a:r>
            <a:endParaRPr kumimoji="1" lang="ko-KR" altLang="en-US" sz="12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왼쪽/오른쪽 화살표 24"/>
          <p:cNvSpPr/>
          <p:nvPr/>
        </p:nvSpPr>
        <p:spPr bwMode="auto">
          <a:xfrm rot="5400000">
            <a:off x="6639478" y="2888480"/>
            <a:ext cx="471069" cy="232522"/>
          </a:xfrm>
          <a:prstGeom prst="leftRightArrow">
            <a:avLst>
              <a:gd name="adj1" fmla="val 47621"/>
              <a:gd name="adj2" fmla="val 38097"/>
            </a:avLst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26" name="직선 연결선 25"/>
          <p:cNvCxnSpPr/>
          <p:nvPr/>
        </p:nvCxnSpPr>
        <p:spPr>
          <a:xfrm>
            <a:off x="6567559" y="4247400"/>
            <a:ext cx="0" cy="10937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 flipH="1">
            <a:off x="6875418" y="4498160"/>
            <a:ext cx="1496" cy="160203"/>
          </a:xfrm>
          <a:prstGeom prst="line">
            <a:avLst/>
          </a:prstGeom>
          <a:ln w="984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/>
          <p:cNvCxnSpPr/>
          <p:nvPr/>
        </p:nvCxnSpPr>
        <p:spPr>
          <a:xfrm>
            <a:off x="7180644" y="4256722"/>
            <a:ext cx="0" cy="9433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그룹 28"/>
          <p:cNvGrpSpPr/>
          <p:nvPr/>
        </p:nvGrpSpPr>
        <p:grpSpPr>
          <a:xfrm>
            <a:off x="5400110" y="4103905"/>
            <a:ext cx="931185" cy="1022478"/>
            <a:chOff x="5767312" y="4149586"/>
            <a:chExt cx="931185" cy="1022478"/>
          </a:xfrm>
        </p:grpSpPr>
        <p:sp>
          <p:nvSpPr>
            <p:cNvPr id="30" name="아래쪽 화살표 29"/>
            <p:cNvSpPr/>
            <p:nvPr/>
          </p:nvSpPr>
          <p:spPr bwMode="auto">
            <a:xfrm>
              <a:off x="6106840" y="4496498"/>
              <a:ext cx="213949" cy="675566"/>
            </a:xfrm>
            <a:prstGeom prst="downArrow">
              <a:avLst/>
            </a:prstGeom>
            <a:solidFill>
              <a:srgbClr val="FF0000"/>
            </a:solidFill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1" name="직사각형 30"/>
            <p:cNvSpPr/>
            <p:nvPr/>
          </p:nvSpPr>
          <p:spPr bwMode="auto">
            <a:xfrm>
              <a:off x="5767312" y="4149586"/>
              <a:ext cx="931185" cy="346912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STONITH</a:t>
              </a:r>
              <a:endParaRPr kumimoji="1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cxnSp>
          <p:nvCxnSpPr>
            <p:cNvPr id="32" name="직선 연결선 31"/>
            <p:cNvCxnSpPr/>
            <p:nvPr/>
          </p:nvCxnSpPr>
          <p:spPr>
            <a:xfrm>
              <a:off x="6166882" y="4499610"/>
              <a:ext cx="9294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직사각형 32"/>
          <p:cNvSpPr/>
          <p:nvPr/>
        </p:nvSpPr>
        <p:spPr>
          <a:xfrm>
            <a:off x="512612" y="1808262"/>
            <a:ext cx="4722583" cy="2536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STONITHD</a:t>
            </a:r>
          </a:p>
          <a:p>
            <a:pPr marL="358775" indent="-179388">
              <a:buFont typeface="Arial" panose="020B0604020202020204" pitchFamily="34" charset="0"/>
              <a:buChar char="•"/>
              <a:defRPr/>
            </a:pPr>
            <a:r>
              <a:rPr lang="en-US" altLang="ko-KR" sz="16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fence node</a:t>
            </a:r>
            <a:r>
              <a:rPr lang="ko-KR" altLang="en-US" sz="1600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에서 사용되는 서비스 데몬</a:t>
            </a:r>
            <a:endParaRPr lang="en-US" altLang="ko-KR" sz="1600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358775" indent="-179388">
              <a:buFont typeface="Arial" panose="020B0604020202020204" pitchFamily="34" charset="0"/>
              <a:buChar char="•"/>
              <a:defRPr/>
            </a:pP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Application-level fencing </a:t>
            </a:r>
            <a:r>
              <a:rPr lang="ko-KR" altLang="en-US" sz="1600" b="1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설정 가능</a:t>
            </a:r>
            <a:endParaRPr lang="en-US" altLang="ko-KR" sz="16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solidFill>
                <a:srgbClr val="FF0000"/>
              </a:solidFill>
              <a:latin typeface="+mn-ea"/>
            </a:endParaRPr>
          </a:p>
          <a:p>
            <a:pPr marL="179387">
              <a:spcBef>
                <a:spcPts val="600"/>
              </a:spcBef>
              <a:spcAft>
                <a:spcPts val="600"/>
              </a:spcAft>
              <a:defRPr/>
            </a:pPr>
            <a:endParaRPr lang="en-US" altLang="ko-KR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 defTabSz="975022">
              <a:lnSpc>
                <a:spcPct val="130000"/>
              </a:lnSpc>
              <a:buClr>
                <a:prstClr val="black"/>
              </a:buClr>
              <a:buFont typeface="Wingdings" panose="05000000000000000000" pitchFamily="2" charset="2"/>
              <a:buChar char="§"/>
              <a:defRPr/>
            </a:pPr>
            <a:r>
              <a:rPr lang="ko-KR" altLang="en-US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실무에서 가장 많이 사용되는 </a:t>
            </a: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fence device:</a:t>
            </a:r>
          </a:p>
          <a:p>
            <a:pPr marL="358775" indent="-179388">
              <a:buFont typeface="Arial" panose="020B0604020202020204" pitchFamily="34" charset="0"/>
              <a:buChar char="•"/>
              <a:defRPr/>
            </a:pP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Power fencing</a:t>
            </a:r>
            <a:r>
              <a:rPr lang="en-US" altLang="ko-KR" sz="16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: HP iLO, Dell DRAC, IBM IMM, IPMI Appliance </a:t>
            </a:r>
            <a:r>
              <a:rPr lang="ko-KR" altLang="en-US" sz="1600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등</a:t>
            </a:r>
            <a:endParaRPr lang="en-US" altLang="ko-KR" sz="1600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358775" indent="-179388">
              <a:buFont typeface="Arial" panose="020B0604020202020204" pitchFamily="34" charset="0"/>
              <a:buChar char="•"/>
              <a:defRPr/>
            </a:pP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I/O fence agents</a:t>
            </a:r>
            <a:r>
              <a:rPr lang="en-US" altLang="ko-KR" sz="16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: Fibre Channel Switch fencing, </a:t>
            </a:r>
            <a:r>
              <a:rPr lang="ko-KR" altLang="en-US" sz="1600" spc="-6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소프트웨어 기반의 </a:t>
            </a:r>
            <a:r>
              <a:rPr lang="en-US" altLang="ko-KR" sz="16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SBD </a:t>
            </a:r>
            <a:r>
              <a:rPr lang="en-US" altLang="ko-KR" sz="1600" spc="-60" baseline="3000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(SUSE</a:t>
            </a:r>
            <a:r>
              <a:rPr lang="ko-KR" altLang="en-US" sz="1600" spc="-60" baseline="3000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진영 가장 많이 사용</a:t>
            </a:r>
            <a:r>
              <a:rPr lang="en-US" altLang="ko-KR" sz="1600" spc="-60" baseline="3000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)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4437970" y="234908"/>
            <a:ext cx="417443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kumimoji="1" lang="en-US" altLang="ko-KR" sz="1050" spc="-6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2. Overview of HA architectural components</a:t>
            </a: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00472"/>
              </p:ext>
            </p:extLst>
          </p:nvPr>
        </p:nvGraphicFramePr>
        <p:xfrm>
          <a:off x="788893" y="4344340"/>
          <a:ext cx="4322145" cy="18428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6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40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748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kern="1200" spc="-6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구분</a:t>
                      </a:r>
                    </a:p>
                  </a:txBody>
                  <a:tcPr marL="72000" marR="72000" marT="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kern="1200" spc="-6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종류</a:t>
                      </a:r>
                    </a:p>
                  </a:txBody>
                  <a:tcPr marL="72000" marR="72000" marT="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kern="1200" spc="-6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적용 가능 환경</a:t>
                      </a:r>
                    </a:p>
                  </a:txBody>
                  <a:tcPr marL="72000" marR="72000" marT="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89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spc="-6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물리서버</a:t>
                      </a:r>
                    </a:p>
                  </a:txBody>
                  <a:tcPr marL="72000" marR="72000" marT="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kern="1200" spc="-6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fence_ipmilan</a:t>
                      </a:r>
                      <a:endParaRPr lang="ko-KR" altLang="en-US" sz="1200" b="1" kern="1200" spc="-60" dirty="0">
                        <a:ln>
                          <a:solidFill>
                            <a:schemeClr val="tx1">
                              <a:lumMod val="65000"/>
                              <a:lumOff val="35000"/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kern="1200" spc="-6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I/O fencing agent (IPMI)</a:t>
                      </a:r>
                      <a:endParaRPr lang="ko-KR" altLang="en-US" sz="1200" b="1" kern="1200" spc="-60" dirty="0">
                        <a:ln>
                          <a:solidFill>
                            <a:schemeClr val="tx1">
                              <a:lumMod val="65000"/>
                              <a:lumOff val="35000"/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89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kern="1200" spc="-6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가상화</a:t>
                      </a:r>
                    </a:p>
                  </a:txBody>
                  <a:tcPr marL="72000" marR="72000" marT="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kern="1200" spc="-6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fence_vmware_rest</a:t>
                      </a:r>
                      <a:endParaRPr lang="ko-KR" altLang="en-US" sz="1100" b="1" kern="1200" spc="-60">
                        <a:ln>
                          <a:solidFill>
                            <a:schemeClr val="tx1">
                              <a:lumMod val="65000"/>
                              <a:lumOff val="35000"/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kern="1200" spc="-6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VMware vCenter </a:t>
                      </a:r>
                      <a:r>
                        <a:rPr lang="ko-KR" altLang="en-US" sz="1100" b="1" kern="1200" spc="-60">
                          <a:ln>
                            <a:solidFill>
                              <a:schemeClr val="tx1">
                                <a:lumMod val="65000"/>
                                <a:lumOff val="35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환경</a:t>
                      </a:r>
                    </a:p>
                  </a:txBody>
                  <a:tcPr marL="72000" marR="72000" marT="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897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kern="1200" spc="-6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클라우드</a:t>
                      </a:r>
                    </a:p>
                  </a:txBody>
                  <a:tcPr marL="72000" marR="72000" marT="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kern="1200" spc="-6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fence_aws</a:t>
                      </a:r>
                      <a:endParaRPr lang="ko-KR" altLang="en-US" sz="1200" kern="1200" spc="-60" dirty="0">
                        <a:ln>
                          <a:solidFill>
                            <a:schemeClr val="tx1">
                              <a:lumMod val="65000"/>
                              <a:lumOff val="35000"/>
                              <a:alpha val="0"/>
                            </a:schemeClr>
                          </a:solidFill>
                        </a:ln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spc="-6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I/O fencing agent (AWS) </a:t>
                      </a:r>
                      <a:r>
                        <a:rPr lang="en-US" altLang="ko-KR" sz="1200" kern="1200" spc="-60" baseline="3000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boto3</a:t>
                      </a:r>
                      <a:endParaRPr lang="ko-KR" altLang="en-US" sz="1200" kern="1200" spc="-60" baseline="30000">
                        <a:ln>
                          <a:solidFill>
                            <a:schemeClr val="tx1">
                              <a:lumMod val="65000"/>
                              <a:lumOff val="35000"/>
                              <a:alpha val="0"/>
                            </a:schemeClr>
                          </a:solidFill>
                        </a:ln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897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72000" marR="72000" marT="36000" marB="3600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kern="1200" spc="-6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fence_azure_arm</a:t>
                      </a:r>
                      <a:endParaRPr lang="ko-KR" altLang="en-US" sz="1200" kern="1200" spc="-60">
                        <a:ln>
                          <a:solidFill>
                            <a:schemeClr val="tx1">
                              <a:lumMod val="65000"/>
                              <a:lumOff val="35000"/>
                              <a:alpha val="0"/>
                            </a:schemeClr>
                          </a:solidFill>
                        </a:ln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kern="1200" spc="-6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Azure Resource Manager</a:t>
                      </a:r>
                      <a:endParaRPr lang="ko-KR" altLang="en-US" sz="1200" kern="1200" spc="-60">
                        <a:ln>
                          <a:solidFill>
                            <a:schemeClr val="tx1">
                              <a:lumMod val="65000"/>
                              <a:lumOff val="35000"/>
                              <a:alpha val="0"/>
                            </a:schemeClr>
                          </a:solidFill>
                        </a:ln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897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kern="1200" spc="-6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소프트웨어</a:t>
                      </a:r>
                    </a:p>
                  </a:txBody>
                  <a:tcPr marL="72000" marR="72000" marT="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kern="1200" spc="-6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fence_sbd</a:t>
                      </a:r>
                      <a:endParaRPr lang="ko-KR" altLang="en-US" sz="1200" b="1" kern="1200" spc="-60" dirty="0">
                        <a:ln>
                          <a:solidFill>
                            <a:schemeClr val="tx1">
                              <a:lumMod val="65000"/>
                              <a:lumOff val="35000"/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kern="1200" spc="-6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Shared Storage</a:t>
                      </a:r>
                      <a:endParaRPr lang="ko-KR" altLang="en-US" sz="1200" b="1" kern="1200" spc="-60" dirty="0">
                        <a:ln>
                          <a:solidFill>
                            <a:schemeClr val="tx1">
                              <a:lumMod val="65000"/>
                              <a:lumOff val="35000"/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897">
                <a:tc vMerge="1"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 marL="72000" marR="72000" marT="36000" marB="3600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kern="1200" spc="-6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fence_scsi</a:t>
                      </a:r>
                      <a:endParaRPr lang="ko-KR" altLang="en-US" sz="1200" kern="1200" spc="-60">
                        <a:ln>
                          <a:solidFill>
                            <a:schemeClr val="tx1">
                              <a:lumMod val="65000"/>
                              <a:lumOff val="35000"/>
                              <a:alpha val="0"/>
                            </a:schemeClr>
                          </a:solidFill>
                        </a:ln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kern="1200" spc="-6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SCSI-3 PR</a:t>
                      </a:r>
                      <a:r>
                        <a:rPr lang="en-US" altLang="ko-KR" sz="1200" kern="1200" spc="-60" baseline="3000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(Persistent Reservations)</a:t>
                      </a:r>
                      <a:endParaRPr lang="ko-KR" altLang="en-US" sz="1200" kern="1200" spc="-60" baseline="30000" dirty="0">
                        <a:ln>
                          <a:solidFill>
                            <a:schemeClr val="tx1">
                              <a:lumMod val="65000"/>
                              <a:lumOff val="35000"/>
                              <a:alpha val="0"/>
                            </a:schemeClr>
                          </a:solidFill>
                        </a:ln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4" name="위쪽 화살표 43"/>
          <p:cNvSpPr/>
          <p:nvPr/>
        </p:nvSpPr>
        <p:spPr bwMode="auto">
          <a:xfrm>
            <a:off x="6755599" y="3535704"/>
            <a:ext cx="235675" cy="529463"/>
          </a:xfrm>
          <a:prstGeom prst="upArrow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45" name="직선 연결선 44"/>
          <p:cNvCxnSpPr/>
          <p:nvPr/>
        </p:nvCxnSpPr>
        <p:spPr>
          <a:xfrm>
            <a:off x="6821726" y="4066722"/>
            <a:ext cx="103018" cy="62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796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16802" y="672673"/>
            <a:ext cx="7694413" cy="332399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is fencing?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250801" y="716113"/>
            <a:ext cx="432767" cy="249299"/>
          </a:xfrm>
        </p:spPr>
        <p:txBody>
          <a:bodyPr/>
          <a:lstStyle/>
          <a:p>
            <a:r>
              <a:rPr lang="ko-KR" altLang="en-US" sz="1800" dirty="0">
                <a:solidFill>
                  <a:srgbClr val="FF0000"/>
                </a:solidFill>
              </a:rPr>
              <a:t>■</a:t>
            </a:r>
          </a:p>
        </p:txBody>
      </p:sp>
      <p:sp>
        <p:nvSpPr>
          <p:cNvPr id="5" name="텍스트 개체 틀 2"/>
          <p:cNvSpPr>
            <a:spLocks noGrp="1"/>
          </p:cNvSpPr>
          <p:nvPr>
            <p:ph type="body" idx="1"/>
          </p:nvPr>
        </p:nvSpPr>
        <p:spPr>
          <a:xfrm>
            <a:off x="716803" y="1095100"/>
            <a:ext cx="8020239" cy="498598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ko-KR" altLang="en-US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‘</a:t>
            </a:r>
            <a:r>
              <a:rPr lang="en-US" altLang="ko-KR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Planned or Unplanned’ </a:t>
            </a:r>
            <a:r>
              <a:rPr lang="ko-KR" altLang="en-US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시스템 다운타임으로 부터 </a:t>
            </a:r>
            <a:r>
              <a:rPr lang="ko-KR" altLang="en-US" sz="1800" spc="-60" dirty="0" err="1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데이타보호하고</a:t>
            </a:r>
            <a:r>
              <a:rPr lang="ko-KR" altLang="en-US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 예방하기 위한 장치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390" y="2213348"/>
            <a:ext cx="35433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3552" y="2212919"/>
            <a:ext cx="4541610" cy="3403886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9640" y="2551486"/>
            <a:ext cx="2700337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ct val="45000"/>
              <a:tabLst>
                <a:tab pos="361950" algn="l"/>
                <a:tab pos="931863" algn="l"/>
                <a:tab pos="1389063" algn="l"/>
                <a:tab pos="1846263" algn="l"/>
                <a:tab pos="2303463" algn="l"/>
                <a:tab pos="2760663" algn="l"/>
                <a:tab pos="3217863" algn="l"/>
                <a:tab pos="3675063" algn="l"/>
                <a:tab pos="4132263" algn="l"/>
                <a:tab pos="4589463" algn="l"/>
                <a:tab pos="5046663" algn="l"/>
                <a:tab pos="5503863" algn="l"/>
                <a:tab pos="5961063" algn="l"/>
                <a:tab pos="6418263" algn="l"/>
                <a:tab pos="6875463" algn="l"/>
                <a:tab pos="7332663" algn="l"/>
                <a:tab pos="7789863" algn="l"/>
                <a:tab pos="8247063" algn="l"/>
                <a:tab pos="8704263" algn="l"/>
                <a:tab pos="9161463" algn="l"/>
              </a:tabLst>
              <a:defRPr/>
            </a:pPr>
            <a:r>
              <a:rPr kumimoji="0" lang="en-US" altLang="ko-KR" sz="2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Kernel</a:t>
            </a:r>
            <a:r>
              <a:rPr kumimoji="0" lang="en-US" altLang="ko-KR" sz="2400" b="1" kern="0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kumimoji="0" lang="en-US" altLang="ko-KR" sz="2400" b="1" kern="0" dirty="0">
                <a:solidFill>
                  <a:srgbClr val="FF0000"/>
                </a:solidFill>
                <a:latin typeface="+mn-ea"/>
                <a:ea typeface="+mn-ea"/>
              </a:rPr>
              <a:t>panic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999640" y="3613523"/>
            <a:ext cx="22860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ct val="45000"/>
              <a:tabLst>
                <a:tab pos="361950" algn="l"/>
                <a:tab pos="474663" algn="l"/>
                <a:tab pos="931863" algn="l"/>
                <a:tab pos="1389063" algn="l"/>
                <a:tab pos="1846263" algn="l"/>
                <a:tab pos="2303463" algn="l"/>
                <a:tab pos="2760663" algn="l"/>
                <a:tab pos="3217863" algn="l"/>
                <a:tab pos="3675063" algn="l"/>
                <a:tab pos="4132263" algn="l"/>
                <a:tab pos="4589463" algn="l"/>
                <a:tab pos="5046663" algn="l"/>
                <a:tab pos="5503863" algn="l"/>
                <a:tab pos="5961063" algn="l"/>
                <a:tab pos="6418263" algn="l"/>
                <a:tab pos="6875463" algn="l"/>
                <a:tab pos="7332663" algn="l"/>
                <a:tab pos="7789863" algn="l"/>
                <a:tab pos="8247063" algn="l"/>
                <a:tab pos="8704263" algn="l"/>
                <a:tab pos="9161463" algn="l"/>
              </a:tabLst>
              <a:defRPr/>
            </a:pPr>
            <a:r>
              <a:rPr kumimoji="0" lang="en-US" altLang="ko-KR" sz="2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System </a:t>
            </a:r>
            <a:r>
              <a:rPr kumimoji="0" lang="en-US" altLang="ko-KR" sz="2400" b="1" kern="0" dirty="0">
                <a:solidFill>
                  <a:srgbClr val="FF0000"/>
                </a:solidFill>
                <a:latin typeface="+mn-ea"/>
                <a:ea typeface="+mn-ea"/>
              </a:rPr>
              <a:t>freeze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999640" y="4677148"/>
            <a:ext cx="3890962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ct val="45000"/>
              <a:tabLst>
                <a:tab pos="361950" algn="l"/>
                <a:tab pos="474663" algn="l"/>
                <a:tab pos="931863" algn="l"/>
                <a:tab pos="1389063" algn="l"/>
                <a:tab pos="1846263" algn="l"/>
                <a:tab pos="2303463" algn="l"/>
                <a:tab pos="2760663" algn="l"/>
                <a:tab pos="3217863" algn="l"/>
                <a:tab pos="3675063" algn="l"/>
                <a:tab pos="4132263" algn="l"/>
                <a:tab pos="4589463" algn="l"/>
                <a:tab pos="5046663" algn="l"/>
                <a:tab pos="5503863" algn="l"/>
                <a:tab pos="5961063" algn="l"/>
                <a:tab pos="6418263" algn="l"/>
                <a:tab pos="6875463" algn="l"/>
                <a:tab pos="7332663" algn="l"/>
                <a:tab pos="7789863" algn="l"/>
                <a:tab pos="8247063" algn="l"/>
                <a:tab pos="8704263" algn="l"/>
                <a:tab pos="9161463" algn="l"/>
              </a:tabLst>
              <a:defRPr/>
            </a:pPr>
            <a:r>
              <a:rPr kumimoji="0" lang="en-US" altLang="ko-KR" sz="2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Live </a:t>
            </a:r>
            <a:r>
              <a:rPr kumimoji="0" lang="en-US" altLang="ko-KR" sz="2400" b="1" kern="0" dirty="0">
                <a:solidFill>
                  <a:srgbClr val="FF0000"/>
                </a:solidFill>
                <a:latin typeface="+mn-ea"/>
                <a:ea typeface="+mn-ea"/>
              </a:rPr>
              <a:t>hang</a:t>
            </a:r>
            <a:r>
              <a:rPr kumimoji="0" lang="en-US" altLang="ko-KR" sz="2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 / </a:t>
            </a:r>
            <a:r>
              <a:rPr kumimoji="0" lang="en-US" altLang="ko-KR" sz="2400" b="1" kern="0" dirty="0">
                <a:solidFill>
                  <a:srgbClr val="FF0000"/>
                </a:solidFill>
                <a:latin typeface="+mn-ea"/>
                <a:ea typeface="+mn-ea"/>
              </a:rPr>
              <a:t>recovery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437970" y="234908"/>
            <a:ext cx="417443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kumimoji="1" lang="en-US" altLang="ko-KR" sz="1050" spc="-6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2. Overview of HA architectural components</a:t>
            </a:r>
          </a:p>
        </p:txBody>
      </p:sp>
    </p:spTree>
    <p:extLst>
      <p:ext uri="{BB962C8B-B14F-4D97-AF65-F5344CB8AC3E}">
        <p14:creationId xmlns:p14="http://schemas.microsoft.com/office/powerpoint/2010/main" val="4109718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16802" y="674562"/>
            <a:ext cx="7694413" cy="332399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Quick Overview of Components - Corosync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250801" y="716113"/>
            <a:ext cx="432767" cy="249299"/>
          </a:xfrm>
        </p:spPr>
        <p:txBody>
          <a:bodyPr/>
          <a:lstStyle/>
          <a:p>
            <a:r>
              <a:rPr lang="en-US" altLang="ko-KR" sz="1800" i="1" dirty="0">
                <a:solidFill>
                  <a:srgbClr val="FF0000"/>
                </a:solidFill>
              </a:rPr>
              <a:t>09</a:t>
            </a:r>
            <a:endParaRPr lang="ko-KR" altLang="en-US" sz="1800" i="1" dirty="0">
              <a:solidFill>
                <a:srgbClr val="FF0000"/>
              </a:solidFill>
            </a:endParaRPr>
          </a:p>
        </p:txBody>
      </p:sp>
      <p:sp>
        <p:nvSpPr>
          <p:cNvPr id="6" name="직사각형 5"/>
          <p:cNvSpPr/>
          <p:nvPr/>
        </p:nvSpPr>
        <p:spPr bwMode="auto">
          <a:xfrm>
            <a:off x="5235783" y="1825240"/>
            <a:ext cx="3063782" cy="943966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직사각형 6"/>
          <p:cNvSpPr/>
          <p:nvPr/>
        </p:nvSpPr>
        <p:spPr bwMode="auto">
          <a:xfrm>
            <a:off x="5235783" y="2769206"/>
            <a:ext cx="3063782" cy="2357177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5235783" y="5126383"/>
            <a:ext cx="3063782" cy="1060820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순서도: 페이지 연결자 8"/>
          <p:cNvSpPr/>
          <p:nvPr/>
        </p:nvSpPr>
        <p:spPr bwMode="auto">
          <a:xfrm rot="16200000">
            <a:off x="5737893" y="1987740"/>
            <a:ext cx="352390" cy="648177"/>
          </a:xfrm>
          <a:prstGeom prst="flowChartOffpageConnector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vert="eaVert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RA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직사각형 9"/>
          <p:cNvSpPr/>
          <p:nvPr/>
        </p:nvSpPr>
        <p:spPr bwMode="auto">
          <a:xfrm rot="5400000">
            <a:off x="8005236" y="2119568"/>
            <a:ext cx="943967" cy="355311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lIns="36000" rIns="3600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rPr>
              <a:t>Resource Layer</a:t>
            </a:r>
            <a:endParaRPr kumimoji="1" lang="ko-KR" altLang="en-US" sz="1000" kern="0" dirty="0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11" name="직사각형 10"/>
          <p:cNvSpPr/>
          <p:nvPr/>
        </p:nvSpPr>
        <p:spPr bwMode="auto">
          <a:xfrm rot="5400000">
            <a:off x="7946808" y="5479139"/>
            <a:ext cx="1060823" cy="355316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lIns="36000" rIns="3600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rPr>
              <a:t>Messaging/Infra structure Layer</a:t>
            </a:r>
            <a:endParaRPr kumimoji="1" lang="ko-KR" altLang="en-US" sz="1000" kern="0" dirty="0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12" name="오른쪽 화살표 설명선 11"/>
          <p:cNvSpPr/>
          <p:nvPr/>
        </p:nvSpPr>
        <p:spPr bwMode="auto">
          <a:xfrm>
            <a:off x="6060158" y="5417592"/>
            <a:ext cx="2002962" cy="472897"/>
          </a:xfrm>
          <a:prstGeom prst="rightArrowCallout">
            <a:avLst>
              <a:gd name="adj1" fmla="val 20767"/>
              <a:gd name="adj2" fmla="val 22884"/>
              <a:gd name="adj3" fmla="val 25000"/>
              <a:gd name="adj4" fmla="val 64977"/>
            </a:avLst>
          </a:prstGeom>
          <a:solidFill>
            <a:srgbClr val="FF0000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Corosync</a:t>
            </a:r>
            <a:endParaRPr kumimoji="1" lang="ko-KR" altLang="en-US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순서도: 페이지 연결자 12"/>
          <p:cNvSpPr/>
          <p:nvPr/>
        </p:nvSpPr>
        <p:spPr bwMode="auto">
          <a:xfrm rot="16200000">
            <a:off x="6697040" y="1987739"/>
            <a:ext cx="352390" cy="648179"/>
          </a:xfrm>
          <a:prstGeom prst="flowChartOffpageConnector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vert="eaVert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RA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순서도: 페이지 연결자 13"/>
          <p:cNvSpPr/>
          <p:nvPr/>
        </p:nvSpPr>
        <p:spPr bwMode="auto">
          <a:xfrm rot="16200000">
            <a:off x="7656188" y="1987739"/>
            <a:ext cx="352390" cy="648179"/>
          </a:xfrm>
          <a:prstGeom prst="flowChartOffpageConnector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vert="eaVert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RA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원통 14"/>
          <p:cNvSpPr/>
          <p:nvPr/>
        </p:nvSpPr>
        <p:spPr bwMode="auto">
          <a:xfrm>
            <a:off x="7457846" y="3830027"/>
            <a:ext cx="759555" cy="825286"/>
          </a:xfrm>
          <a:prstGeom prst="can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CIB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(XML)</a:t>
            </a:r>
            <a:endParaRPr kumimoji="1" lang="ko-KR" altLang="en-US" sz="12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왼쪽 화살표 15"/>
          <p:cNvSpPr/>
          <p:nvPr/>
        </p:nvSpPr>
        <p:spPr bwMode="auto">
          <a:xfrm>
            <a:off x="6331882" y="4183058"/>
            <a:ext cx="347852" cy="235782"/>
          </a:xfrm>
          <a:prstGeom prst="leftArrow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오른쪽 화살표 16"/>
          <p:cNvSpPr/>
          <p:nvPr/>
        </p:nvSpPr>
        <p:spPr bwMode="auto">
          <a:xfrm>
            <a:off x="7180644" y="4185047"/>
            <a:ext cx="277084" cy="233793"/>
          </a:xfrm>
          <a:prstGeom prst="rightArrow">
            <a:avLst>
              <a:gd name="adj1" fmla="val 46741"/>
              <a:gd name="adj2" fmla="val 50000"/>
            </a:avLst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아래쪽 화살표 17"/>
          <p:cNvSpPr/>
          <p:nvPr/>
        </p:nvSpPr>
        <p:spPr bwMode="auto">
          <a:xfrm>
            <a:off x="6758752" y="4536729"/>
            <a:ext cx="235675" cy="589654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6567559" y="4065167"/>
            <a:ext cx="613085" cy="47156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CRM</a:t>
            </a:r>
            <a:endParaRPr kumimoji="1" lang="ko-KR" altLang="en-US" sz="12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직사각형 19"/>
          <p:cNvSpPr/>
          <p:nvPr/>
        </p:nvSpPr>
        <p:spPr bwMode="auto">
          <a:xfrm rot="5400000">
            <a:off x="7298629" y="3770135"/>
            <a:ext cx="2357177" cy="355318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lIns="36000" rIns="3600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kern="0" dirty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rPr>
              <a:t>Resource Allocation Layer</a:t>
            </a:r>
            <a:endParaRPr kumimoji="1" lang="ko-KR" altLang="en-US" sz="1000" kern="0" dirty="0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21" name="직사각형 20"/>
          <p:cNvSpPr/>
          <p:nvPr/>
        </p:nvSpPr>
        <p:spPr bwMode="auto">
          <a:xfrm>
            <a:off x="7457846" y="3163590"/>
            <a:ext cx="759555" cy="47107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PE</a:t>
            </a:r>
            <a:endParaRPr kumimoji="1" lang="ko-KR" altLang="en-US" sz="12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아래쪽 화살표 21"/>
          <p:cNvSpPr/>
          <p:nvPr/>
        </p:nvSpPr>
        <p:spPr bwMode="auto">
          <a:xfrm rot="10800000">
            <a:off x="7726247" y="3645615"/>
            <a:ext cx="204496" cy="184412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왼쪽/오른쪽 화살표 22"/>
          <p:cNvSpPr/>
          <p:nvPr/>
        </p:nvSpPr>
        <p:spPr bwMode="auto">
          <a:xfrm rot="18232942">
            <a:off x="7070766" y="3764295"/>
            <a:ext cx="496632" cy="171630"/>
          </a:xfrm>
          <a:prstGeom prst="leftRightArrow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4" name="직사각형 23"/>
          <p:cNvSpPr/>
          <p:nvPr/>
        </p:nvSpPr>
        <p:spPr bwMode="auto">
          <a:xfrm>
            <a:off x="6559854" y="3240276"/>
            <a:ext cx="620790" cy="288485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LRM</a:t>
            </a:r>
            <a:endParaRPr kumimoji="1" lang="ko-KR" altLang="en-US" sz="12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왼쪽/오른쪽 화살표 24"/>
          <p:cNvSpPr/>
          <p:nvPr/>
        </p:nvSpPr>
        <p:spPr bwMode="auto">
          <a:xfrm rot="5400000">
            <a:off x="6639478" y="2888480"/>
            <a:ext cx="471069" cy="232522"/>
          </a:xfrm>
          <a:prstGeom prst="leftRightArrow">
            <a:avLst>
              <a:gd name="adj1" fmla="val 47621"/>
              <a:gd name="adj2" fmla="val 38097"/>
            </a:avLst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26" name="직선 연결선 25"/>
          <p:cNvCxnSpPr/>
          <p:nvPr/>
        </p:nvCxnSpPr>
        <p:spPr>
          <a:xfrm>
            <a:off x="6567559" y="4247400"/>
            <a:ext cx="0" cy="10937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>
            <a:off x="6825930" y="4537125"/>
            <a:ext cx="103018" cy="62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/>
          <p:cNvCxnSpPr/>
          <p:nvPr/>
        </p:nvCxnSpPr>
        <p:spPr>
          <a:xfrm>
            <a:off x="7180644" y="4256722"/>
            <a:ext cx="0" cy="9433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그룹 28"/>
          <p:cNvGrpSpPr/>
          <p:nvPr/>
        </p:nvGrpSpPr>
        <p:grpSpPr>
          <a:xfrm>
            <a:off x="5400110" y="4103905"/>
            <a:ext cx="931185" cy="1022478"/>
            <a:chOff x="5767312" y="4149586"/>
            <a:chExt cx="931185" cy="1022478"/>
          </a:xfrm>
        </p:grpSpPr>
        <p:sp>
          <p:nvSpPr>
            <p:cNvPr id="30" name="아래쪽 화살표 29"/>
            <p:cNvSpPr/>
            <p:nvPr/>
          </p:nvSpPr>
          <p:spPr bwMode="auto">
            <a:xfrm>
              <a:off x="6106840" y="4496498"/>
              <a:ext cx="213949" cy="675566"/>
            </a:xfrm>
            <a:prstGeom prst="downArrow">
              <a:avLst/>
            </a:prstGeom>
            <a:solidFill>
              <a:schemeClr val="bg1"/>
            </a:solidFill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2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1" name="직사각형 30"/>
            <p:cNvSpPr/>
            <p:nvPr/>
          </p:nvSpPr>
          <p:spPr bwMode="auto">
            <a:xfrm>
              <a:off x="5767312" y="4149586"/>
              <a:ext cx="931185" cy="346912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20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STONITH</a:t>
              </a:r>
              <a:endParaRPr kumimoji="1" lang="ko-KR" altLang="en-US" sz="12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cxnSp>
          <p:nvCxnSpPr>
            <p:cNvPr id="32" name="직선 연결선 31"/>
            <p:cNvCxnSpPr/>
            <p:nvPr/>
          </p:nvCxnSpPr>
          <p:spPr>
            <a:xfrm>
              <a:off x="6166882" y="4499610"/>
              <a:ext cx="9294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직사각형 32"/>
          <p:cNvSpPr/>
          <p:nvPr/>
        </p:nvSpPr>
        <p:spPr>
          <a:xfrm>
            <a:off x="512612" y="1808262"/>
            <a:ext cx="472258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Corosync</a:t>
            </a:r>
          </a:p>
          <a:p>
            <a:pPr marL="358775" indent="-179388">
              <a:buFont typeface="Arial" panose="020B0604020202020204" pitchFamily="34" charset="0"/>
              <a:buChar char="•"/>
              <a:defRPr/>
            </a:pPr>
            <a:r>
              <a:rPr lang="en-US" altLang="ko-KR" sz="14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Pacemaker </a:t>
            </a:r>
            <a:r>
              <a:rPr lang="ko-KR" altLang="en-US" sz="14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작동에 필요한 기본 클러스터 인프라</a:t>
            </a:r>
            <a:endParaRPr lang="en-US" altLang="ko-KR" sz="1400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358775" indent="-179388">
              <a:buFont typeface="Arial" panose="020B0604020202020204" pitchFamily="34" charset="0"/>
              <a:buChar char="•"/>
              <a:defRPr/>
            </a:pPr>
            <a:r>
              <a:rPr lang="ko-KR" altLang="en-US" sz="14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일반적인 클러스터</a:t>
            </a:r>
            <a:r>
              <a:rPr lang="en-US" altLang="ko-KR" sz="14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, </a:t>
            </a:r>
            <a:r>
              <a:rPr lang="ko-KR" altLang="en-US" sz="1400" spc="-60" dirty="0" err="1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클라우드컴퓨팅</a:t>
            </a:r>
            <a:r>
              <a:rPr lang="ko-KR" altLang="en-US" sz="14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 그리고 고가용성 환경에서 사용되는 오픈소스 그룹 </a:t>
            </a:r>
            <a:r>
              <a:rPr lang="ko-KR" altLang="en-US" sz="1400" spc="-60" dirty="0" err="1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메시징시스템</a:t>
            </a:r>
            <a:endParaRPr lang="en-US" altLang="ko-KR" sz="1400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179387">
              <a:spcBef>
                <a:spcPts val="600"/>
              </a:spcBef>
              <a:spcAft>
                <a:spcPts val="600"/>
              </a:spcAft>
              <a:defRPr/>
            </a:pPr>
            <a:endParaRPr lang="en-US" altLang="ko-KR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Communication Layer</a:t>
            </a:r>
          </a:p>
          <a:p>
            <a:pPr marL="358775" indent="-179388">
              <a:buFont typeface="Arial" panose="020B0604020202020204" pitchFamily="34" charset="0"/>
              <a:buChar char="•"/>
              <a:defRPr/>
            </a:pPr>
            <a:r>
              <a:rPr lang="en-US" altLang="ko-KR" sz="14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Totem single-ring ordering and membership protocol</a:t>
            </a:r>
          </a:p>
          <a:p>
            <a:pPr marL="358775" indent="-179388">
              <a:buFont typeface="Arial" panose="020B0604020202020204" pitchFamily="34" charset="0"/>
              <a:buChar char="•"/>
              <a:defRPr/>
            </a:pPr>
            <a:r>
              <a:rPr lang="en-US" altLang="ko-KR" sz="14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UDP/Unicast </a:t>
            </a:r>
            <a:r>
              <a:rPr lang="ko-KR" altLang="en-US" sz="14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기반의 </a:t>
            </a:r>
            <a:r>
              <a:rPr lang="en-US" altLang="ko-KR" sz="14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Network </a:t>
            </a:r>
            <a:r>
              <a:rPr lang="ko-KR" altLang="en-US" sz="14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통신 지원</a:t>
            </a:r>
            <a:endParaRPr lang="en-US" altLang="ko-KR" sz="14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solidFill>
                <a:srgbClr val="FF0000"/>
              </a:solidFill>
              <a:latin typeface="+mn-ea"/>
            </a:endParaRPr>
          </a:p>
          <a:p>
            <a:pPr marL="450850" indent="-27146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altLang="ko-KR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ko-KR" altLang="en-US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클러스터 파일시스템 지원</a:t>
            </a:r>
            <a:r>
              <a:rPr lang="ko-KR" altLang="en-US" sz="1600" b="1" spc="-60" baseline="3000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 </a:t>
            </a:r>
            <a:r>
              <a:rPr lang="en-US" altLang="ko-KR" sz="1600" b="1" spc="-60" baseline="3000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(GFS2, OCFS2, cLVM2 </a:t>
            </a:r>
            <a:r>
              <a:rPr lang="ko-KR" altLang="en-US" sz="1600" b="1" spc="-60" baseline="3000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등</a:t>
            </a:r>
            <a:r>
              <a:rPr lang="en-US" altLang="ko-KR" sz="1600" b="1" spc="-60" baseline="3000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)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4437970" y="234908"/>
            <a:ext cx="417443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kumimoji="1" lang="en-US" altLang="ko-KR" sz="1050" spc="-6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2. Overview of HA architectural components</a:t>
            </a:r>
          </a:p>
        </p:txBody>
      </p:sp>
      <p:sp>
        <p:nvSpPr>
          <p:cNvPr id="36" name="위쪽 화살표 35"/>
          <p:cNvSpPr/>
          <p:nvPr/>
        </p:nvSpPr>
        <p:spPr bwMode="auto">
          <a:xfrm>
            <a:off x="6755599" y="3535704"/>
            <a:ext cx="235675" cy="529463"/>
          </a:xfrm>
          <a:prstGeom prst="upArrow">
            <a:avLst/>
          </a:prstGeom>
          <a:solidFill>
            <a:schemeClr val="bg1"/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37" name="직선 연결선 36"/>
          <p:cNvCxnSpPr/>
          <p:nvPr/>
        </p:nvCxnSpPr>
        <p:spPr>
          <a:xfrm>
            <a:off x="6821726" y="4066722"/>
            <a:ext cx="103018" cy="62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02" y="5537834"/>
            <a:ext cx="1237504" cy="4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643805" y="5973072"/>
            <a:ext cx="22300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hlinkClick r:id="rId3"/>
              </a:rPr>
              <a:t>http://corosync.github.io/corosync/</a:t>
            </a:r>
            <a:endParaRPr lang="en-US" altLang="ko-KR" sz="1000" dirty="0"/>
          </a:p>
        </p:txBody>
      </p:sp>
    </p:spTree>
    <p:extLst>
      <p:ext uri="{BB962C8B-B14F-4D97-AF65-F5344CB8AC3E}">
        <p14:creationId xmlns:p14="http://schemas.microsoft.com/office/powerpoint/2010/main" val="994130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16802" y="660712"/>
            <a:ext cx="7694413" cy="360099"/>
          </a:xfrm>
        </p:spPr>
        <p:txBody>
          <a:bodyPr/>
          <a:lstStyle/>
          <a:p>
            <a:r>
              <a:rPr lang="en-US" altLang="ko-KR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WHOAMI</a:t>
            </a:r>
            <a:endParaRPr lang="ko-KR" altLang="en-US" sz="2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250801" y="716113"/>
            <a:ext cx="432767" cy="249299"/>
          </a:xfrm>
        </p:spPr>
        <p:txBody>
          <a:bodyPr/>
          <a:lstStyle/>
          <a:p>
            <a:r>
              <a:rPr lang="ko-KR" altLang="en-US" sz="1800" dirty="0">
                <a:solidFill>
                  <a:srgbClr val="FF0000"/>
                </a:solidFill>
              </a:rPr>
              <a:t>■</a:t>
            </a:r>
          </a:p>
        </p:txBody>
      </p:sp>
      <p:sp>
        <p:nvSpPr>
          <p:cNvPr id="5" name="텍스트 개체 틀 2"/>
          <p:cNvSpPr txBox="1">
            <a:spLocks/>
          </p:cNvSpPr>
          <p:nvPr/>
        </p:nvSpPr>
        <p:spPr bwMode="auto">
          <a:xfrm>
            <a:off x="406026" y="1163981"/>
            <a:ext cx="8304342" cy="528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7013" indent="-227013" algn="l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"/>
              <a:defRPr sz="1400" b="1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1pPr>
            <a:lvl2pPr marL="419100" indent="-184150" algn="l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"/>
              <a:defRPr sz="1200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2pPr>
            <a:lvl3pPr marL="587375" indent="-125413" algn="l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맑은 고딕" panose="020B0503020000020004" pitchFamily="50" charset="-127"/>
              <a:buChar char="-"/>
              <a:defRPr sz="1200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3pPr>
            <a:lvl4pPr marL="763588" indent="-142875" algn="l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720725" algn="l"/>
              </a:tabLst>
              <a:defRPr sz="1200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4pPr>
            <a:lvl5pPr marL="1190625" indent="-117475" algn="l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ko-KR" sz="20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</a:rPr>
              <a:t>Systems and Infrastructure Geek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ko-KR" sz="20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</a:rPr>
              <a:t>Enterprise Linux Infrastructure Engineer</a:t>
            </a:r>
            <a:endParaRPr lang="en-US" altLang="ko-KR" sz="2000" spc="-60" baseline="30000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  <a:ea typeface="+mn-ea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None/>
              <a:defRPr/>
            </a:pPr>
            <a:endParaRPr kumimoji="0" lang="en-US" altLang="ko-KR" sz="1800" dirty="0">
              <a:solidFill>
                <a:sysClr val="windowText" lastClr="000000">
                  <a:lumMod val="75000"/>
                  <a:lumOff val="25000"/>
                </a:sysClr>
              </a:solidFill>
            </a:endParaRP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ko-KR" sz="20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</a:rPr>
              <a:t>Work</a:t>
            </a:r>
          </a:p>
          <a:p>
            <a:pPr marL="447675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Tx/>
              <a:buChar char="-"/>
              <a:defRPr/>
            </a:pPr>
            <a:r>
              <a:rPr lang="en-US" altLang="ko-KR" sz="1700" b="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</a:rPr>
              <a:t>Technology Research : a new technology, Proof of concept, Etc.</a:t>
            </a:r>
          </a:p>
          <a:p>
            <a:pPr marL="447675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Tx/>
              <a:buChar char="-"/>
              <a:defRPr/>
            </a:pPr>
            <a:r>
              <a:rPr lang="en-US" altLang="ko-KR" sz="1700" b="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</a:rPr>
              <a:t>Technical Support : Troubleshooting, Debugging, Performance Tuning</a:t>
            </a:r>
          </a:p>
          <a:p>
            <a:pPr marL="447675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Tx/>
              <a:buChar char="-"/>
              <a:defRPr/>
            </a:pPr>
            <a:r>
              <a:rPr lang="en-US" altLang="ko-KR" sz="1700" b="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</a:rPr>
              <a:t>Consulting : IT</a:t>
            </a:r>
            <a:r>
              <a:rPr lang="ko-KR" altLang="en-US" sz="1700" b="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</a:rPr>
              <a:t> </a:t>
            </a:r>
            <a:r>
              <a:rPr lang="en-US" altLang="ko-KR" sz="1700" b="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</a:rPr>
              <a:t>Downsizing, Unix to Linux Migration</a:t>
            </a:r>
            <a:endParaRPr kumimoji="0" lang="en-US" altLang="ko-KR" sz="1700" dirty="0">
              <a:solidFill>
                <a:sysClr val="windowText" lastClr="000000">
                  <a:lumMod val="75000"/>
                  <a:lumOff val="25000"/>
                </a:sys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None/>
              <a:defRPr/>
            </a:pPr>
            <a:endParaRPr kumimoji="0" lang="en-US" altLang="ko-KR" sz="1800" dirty="0">
              <a:solidFill>
                <a:sysClr val="windowText" lastClr="000000">
                  <a:lumMod val="75000"/>
                  <a:lumOff val="25000"/>
                </a:sysClr>
              </a:solidFill>
            </a:endParaRP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ko-KR" sz="20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</a:rPr>
              <a:t>Community Group</a:t>
            </a:r>
          </a:p>
        </p:txBody>
      </p:sp>
      <p:grpSp>
        <p:nvGrpSpPr>
          <p:cNvPr id="12" name="그룹 11"/>
          <p:cNvGrpSpPr/>
          <p:nvPr/>
        </p:nvGrpSpPr>
        <p:grpSpPr>
          <a:xfrm>
            <a:off x="720172" y="4162575"/>
            <a:ext cx="4568427" cy="307777"/>
            <a:chOff x="720172" y="5826301"/>
            <a:chExt cx="4568427" cy="307777"/>
          </a:xfrm>
        </p:grpSpPr>
        <p:sp>
          <p:nvSpPr>
            <p:cNvPr id="6" name="직사각형 5"/>
            <p:cNvSpPr/>
            <p:nvPr/>
          </p:nvSpPr>
          <p:spPr>
            <a:xfrm>
              <a:off x="929136" y="5826301"/>
              <a:ext cx="435946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dirty="0">
                  <a:solidFill>
                    <a:prstClr val="black">
                      <a:lumMod val="75000"/>
                      <a:lumOff val="25000"/>
                    </a:prstClr>
                  </a:solidFill>
                  <a:hlinkClick r:id="rId2"/>
                </a:rPr>
                <a:t>https://www.facebook.com/groups/clusterlabskorea</a:t>
              </a:r>
              <a:endParaRPr lang="en-US" altLang="ko-KR" sz="14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0172" y="5890858"/>
              <a:ext cx="218164" cy="206303"/>
            </a:xfrm>
            <a:prstGeom prst="rect">
              <a:avLst/>
            </a:prstGeom>
          </p:spPr>
        </p:pic>
      </p:grpSp>
      <p:pic>
        <p:nvPicPr>
          <p:cNvPr id="16" name="그림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802" y="4792273"/>
            <a:ext cx="5705993" cy="1442723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628744" y="6203026"/>
            <a:ext cx="20361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맑은 고딕" panose="020B0503020000020004" pitchFamily="50" charset="-127"/>
              </a:rPr>
              <a:t>HA Cluster Summit, Brno Czech</a:t>
            </a:r>
            <a:endParaRPr lang="ko-KR" altLang="en-US" sz="1100" dirty="0"/>
          </a:p>
        </p:txBody>
      </p:sp>
      <p:sp>
        <p:nvSpPr>
          <p:cNvPr id="20" name="직사각형 19"/>
          <p:cNvSpPr/>
          <p:nvPr/>
        </p:nvSpPr>
        <p:spPr>
          <a:xfrm>
            <a:off x="938336" y="4470352"/>
            <a:ext cx="33227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u="sng" dirty="0">
                <a:solidFill>
                  <a:srgbClr val="0000FF"/>
                </a:solidFill>
                <a:latin typeface="맑은 고딕" panose="020B0503020000020004" pitchFamily="50" charset="-127"/>
                <a:hlinkClick r:id="rId5"/>
              </a:rPr>
              <a:t>https://clusterlabs.org/developers.html</a:t>
            </a:r>
            <a:endParaRPr lang="ko-KR" altLang="en-US" sz="1400" dirty="0"/>
          </a:p>
        </p:txBody>
      </p:sp>
      <p:sp>
        <p:nvSpPr>
          <p:cNvPr id="7" name="직사각형 6"/>
          <p:cNvSpPr/>
          <p:nvPr/>
        </p:nvSpPr>
        <p:spPr>
          <a:xfrm>
            <a:off x="6748918" y="5127987"/>
            <a:ext cx="165885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altLang="ko-KR" sz="12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Corosync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altLang="ko-KR" sz="12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Pacemaker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altLang="ko-KR" sz="12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DRDB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altLang="ko-KR" sz="12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ScanCore</a:t>
            </a:r>
            <a:r>
              <a:rPr lang="ko-KR" altLang="en-US" sz="12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 </a:t>
            </a:r>
            <a:endParaRPr lang="en-US" altLang="ko-KR" sz="1200" spc="-60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altLang="ko-KR" sz="12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Many Other Projects</a:t>
            </a: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4937" y="4811998"/>
            <a:ext cx="270532" cy="31598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6850152" y="4874814"/>
            <a:ext cx="10802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ClusterLabs</a:t>
            </a:r>
            <a:endParaRPr lang="ko-KR" altLang="en-US" sz="1400" b="1" spc="-60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533" y="4466838"/>
            <a:ext cx="260754" cy="24847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5469" y="335418"/>
            <a:ext cx="1887822" cy="257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26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74AEC9EA-6D54-5A21-F83C-86B13EE29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6803" y="1095100"/>
            <a:ext cx="7698237" cy="2492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altLang="ko-KR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Pacemaker </a:t>
            </a:r>
            <a:r>
              <a:rPr lang="ko-KR" altLang="en-US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설정 시스템은 통일된 클러스터 설정 및 관리 도구로 제공</a:t>
            </a: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2F22CEC1-4BC3-50BC-A10B-1F66B97E8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802" y="669747"/>
            <a:ext cx="7694413" cy="3323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Quick Overview of Components - User Interface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62EE0F4-BE17-8E79-60F0-B132A0AD6F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800" i="1" dirty="0">
                <a:solidFill>
                  <a:srgbClr val="FF0000"/>
                </a:solidFill>
              </a:rPr>
              <a:t>10</a:t>
            </a:r>
            <a:endParaRPr lang="ko-KR" altLang="en-US" sz="1800" i="1" dirty="0">
              <a:solidFill>
                <a:srgbClr val="FF0000"/>
              </a:solidFill>
            </a:endParaRPr>
          </a:p>
        </p:txBody>
      </p:sp>
      <p:pic>
        <p:nvPicPr>
          <p:cNvPr id="15" name="Picture 2" descr="https://hawk-ui.github.io/img/s-status.png">
            <a:extLst>
              <a:ext uri="{FF2B5EF4-FFF2-40B4-BE49-F238E27FC236}">
                <a16:creationId xmlns:a16="http://schemas.microsoft.com/office/drawing/2014/main" id="{2988FA37-81F1-699B-8D01-308F73AD9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042" y="3903977"/>
            <a:ext cx="4368864" cy="253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8BE5B3E0-685B-E6AA-F243-B7BC069EE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84" y="1557388"/>
            <a:ext cx="40322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08C378B-48DD-00D2-BF14-1388E28C2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610" y="2772372"/>
            <a:ext cx="4368864" cy="222096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D796C57-1F76-95C2-8905-760CEAC2D390}"/>
              </a:ext>
            </a:extLst>
          </p:cNvPr>
          <p:cNvSpPr txBox="1"/>
          <p:nvPr/>
        </p:nvSpPr>
        <p:spPr>
          <a:xfrm>
            <a:off x="6616474" y="3155940"/>
            <a:ext cx="293807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b="1" spc="-55" dirty="0">
                <a:solidFill>
                  <a:srgbClr val="FF0000"/>
                </a:solidFill>
                <a:latin typeface="+mn-ea"/>
                <a:cs typeface="+mj-cs"/>
              </a:rPr>
              <a:t>Hwak</a:t>
            </a:r>
            <a:r>
              <a:rPr lang="en-US" altLang="ko-KR" sz="1600" b="1" spc="-5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j-cs"/>
              </a:rPr>
              <a:t> </a:t>
            </a:r>
          </a:p>
          <a:p>
            <a:r>
              <a:rPr lang="en-US" altLang="ko-KR" sz="1400" spc="-5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j-cs"/>
              </a:rPr>
              <a:t>(HA Web Console, SUSE)</a:t>
            </a:r>
            <a:endParaRPr lang="en-US" altLang="ko-KR" sz="1600" spc="-55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j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268A15-38E8-067A-12CA-8AC1B06A84C3}"/>
              </a:ext>
            </a:extLst>
          </p:cNvPr>
          <p:cNvSpPr txBox="1"/>
          <p:nvPr/>
        </p:nvSpPr>
        <p:spPr>
          <a:xfrm>
            <a:off x="1259633" y="4772601"/>
            <a:ext cx="331236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b="1" spc="-55" dirty="0">
                <a:solidFill>
                  <a:srgbClr val="FF0000"/>
                </a:solidFill>
                <a:latin typeface="+mn-ea"/>
                <a:cs typeface="+mj-cs"/>
              </a:rPr>
              <a:t>LCMC</a:t>
            </a:r>
          </a:p>
          <a:p>
            <a:r>
              <a:rPr lang="en-US" altLang="ko-KR" sz="1400" spc="-5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j-cs"/>
              </a:rPr>
              <a:t>(Linux Console Management Console)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6AB2602C-331B-F750-F548-FD50BB7CA36C}"/>
              </a:ext>
            </a:extLst>
          </p:cNvPr>
          <p:cNvSpPr/>
          <p:nvPr/>
        </p:nvSpPr>
        <p:spPr>
          <a:xfrm>
            <a:off x="4437970" y="234908"/>
            <a:ext cx="417443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kumimoji="1" lang="en-US" altLang="ko-KR" sz="1050" spc="-6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2. Overview of HA architectural components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88CDAE-D3A9-14BC-4F05-73D469FF3824}"/>
              </a:ext>
            </a:extLst>
          </p:cNvPr>
          <p:cNvSpPr txBox="1"/>
          <p:nvPr/>
        </p:nvSpPr>
        <p:spPr>
          <a:xfrm>
            <a:off x="4482874" y="1536673"/>
            <a:ext cx="393216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b="1" spc="-55" dirty="0">
                <a:solidFill>
                  <a:srgbClr val="FF0000"/>
                </a:solidFill>
                <a:latin typeface="+mn-ea"/>
                <a:cs typeface="+mj-cs"/>
              </a:rPr>
              <a:t>PCSD</a:t>
            </a:r>
            <a:r>
              <a:rPr lang="en-US" altLang="ko-KR" sz="1600" b="1" spc="-5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j-cs"/>
              </a:rPr>
              <a:t> </a:t>
            </a:r>
          </a:p>
          <a:p>
            <a:r>
              <a:rPr lang="en-US" altLang="ko-KR" sz="1400" spc="-5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j-cs"/>
              </a:rPr>
              <a:t>(Pacemaker  Cluster Service Web UI, Red Hat)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600F28-4298-44A4-8317-C0206619AD89}"/>
              </a:ext>
            </a:extLst>
          </p:cNvPr>
          <p:cNvSpPr txBox="1"/>
          <p:nvPr/>
        </p:nvSpPr>
        <p:spPr>
          <a:xfrm>
            <a:off x="1259633" y="5279387"/>
            <a:ext cx="23513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dirty="0">
                <a:hlinkClick r:id="rId5"/>
              </a:rPr>
              <a:t>https://lcmc.sourceforge.net/</a:t>
            </a:r>
            <a:endParaRPr lang="en-US" altLang="ko-KR" sz="1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6F6781-DE7E-B4F4-1F2F-4BF987FCE5C3}"/>
              </a:ext>
            </a:extLst>
          </p:cNvPr>
          <p:cNvSpPr txBox="1"/>
          <p:nvPr/>
        </p:nvSpPr>
        <p:spPr>
          <a:xfrm>
            <a:off x="6616474" y="3642291"/>
            <a:ext cx="22518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dirty="0">
                <a:hlinkClick r:id="rId6"/>
              </a:rPr>
              <a:t>https://hawk-ui.github.io/</a:t>
            </a:r>
            <a:endParaRPr lang="en-US" altLang="ko-KR" sz="1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3724D4-5293-FB0E-153F-05F3632F593E}"/>
              </a:ext>
            </a:extLst>
          </p:cNvPr>
          <p:cNvSpPr txBox="1"/>
          <p:nvPr/>
        </p:nvSpPr>
        <p:spPr>
          <a:xfrm>
            <a:off x="4499434" y="2041706"/>
            <a:ext cx="178214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900" dirty="0">
                <a:hlinkClick r:id="rId7"/>
              </a:rPr>
              <a:t>https://horizon-ui.com/</a:t>
            </a:r>
            <a:endParaRPr lang="en-US" altLang="ko-KR" sz="900" dirty="0"/>
          </a:p>
        </p:txBody>
      </p:sp>
    </p:spTree>
    <p:extLst>
      <p:ext uri="{BB962C8B-B14F-4D97-AF65-F5344CB8AC3E}">
        <p14:creationId xmlns:p14="http://schemas.microsoft.com/office/powerpoint/2010/main" val="2740281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716802" y="674562"/>
            <a:ext cx="7694413" cy="332399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Cluster Filesystem on shared disk</a:t>
            </a:r>
          </a:p>
        </p:txBody>
      </p:sp>
      <p:sp>
        <p:nvSpPr>
          <p:cNvPr id="6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250801" y="716113"/>
            <a:ext cx="432767" cy="249299"/>
          </a:xfrm>
        </p:spPr>
        <p:txBody>
          <a:bodyPr/>
          <a:lstStyle/>
          <a:p>
            <a:r>
              <a:rPr lang="en-US" altLang="ko-KR" sz="1800" i="1" dirty="0">
                <a:solidFill>
                  <a:srgbClr val="FF0000"/>
                </a:solidFill>
              </a:rPr>
              <a:t>11</a:t>
            </a:r>
            <a:endParaRPr lang="ko-KR" altLang="en-US" sz="1800" i="1" dirty="0">
              <a:solidFill>
                <a:srgbClr val="FF0000"/>
              </a:solidFill>
            </a:endParaRPr>
          </a:p>
        </p:txBody>
      </p:sp>
      <p:sp>
        <p:nvSpPr>
          <p:cNvPr id="7" name="텍스트 개체 틀 2"/>
          <p:cNvSpPr>
            <a:spLocks noGrp="1"/>
          </p:cNvSpPr>
          <p:nvPr>
            <p:ph type="body" idx="1"/>
          </p:nvPr>
        </p:nvSpPr>
        <p:spPr>
          <a:xfrm>
            <a:off x="716803" y="1095100"/>
            <a:ext cx="8020239" cy="498598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ko-KR" altLang="en-US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클러스터 노드 사이에서 공유되는 블록 장치로 동시에 액세스하게 하는 클러스터 파일 시스템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600635" y="1917331"/>
            <a:ext cx="805030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buFont typeface="Wingdings" panose="05000000000000000000" pitchFamily="2" charset="2"/>
              <a:buChar char="§"/>
              <a:defRPr/>
            </a:pP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GFS (Global File System, Red Hat)</a:t>
            </a:r>
          </a:p>
          <a:p>
            <a:pPr marL="358775" indent="-179388">
              <a:buFontTx/>
              <a:buChar char="-"/>
              <a:defRPr/>
            </a:pPr>
            <a:r>
              <a:rPr lang="en-US" altLang="ko-KR" sz="16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Linux </a:t>
            </a:r>
            <a:r>
              <a:rPr lang="ko-KR" altLang="en-US" sz="16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커널 파일 시스템 인터페이스의 </a:t>
            </a:r>
            <a:r>
              <a:rPr lang="en-US" altLang="ko-KR" sz="16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VFS </a:t>
            </a:r>
            <a:r>
              <a:rPr lang="ko-KR" altLang="en-US" sz="16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레이어와 직접적으로 통신하는 파일 시스템</a:t>
            </a:r>
            <a:endParaRPr lang="en-US" altLang="ko-KR" sz="1600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285750" indent="-285750">
              <a:buFontTx/>
              <a:buChar char="-"/>
              <a:defRPr/>
            </a:pPr>
            <a:endParaRPr lang="en-US" altLang="ko-KR" sz="1400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ko-KR" sz="14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179388" indent="-179388">
              <a:buFont typeface="Wingdings" panose="05000000000000000000" pitchFamily="2" charset="2"/>
              <a:buChar char="§"/>
              <a:defRPr/>
            </a:pP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OCFS2 (Oracle Cluster File System, Oracle)</a:t>
            </a:r>
          </a:p>
          <a:p>
            <a:pPr marL="358775" indent="-179388">
              <a:buFontTx/>
              <a:buChar char="-"/>
              <a:defRPr/>
            </a:pPr>
            <a:r>
              <a:rPr lang="ko-KR" altLang="en-US" sz="16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오라클이 개발한 범용 클러스터 파일 시스템으로 </a:t>
            </a:r>
            <a:r>
              <a:rPr lang="en-US" altLang="ko-KR" sz="16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Enterprise Linux </a:t>
            </a:r>
            <a:r>
              <a:rPr lang="ko-KR" altLang="en-US" sz="16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커널과 통합</a:t>
            </a:r>
            <a:endParaRPr lang="en-US" altLang="ko-KR" sz="1600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444500" indent="-179388">
              <a:buFontTx/>
              <a:buChar char="-"/>
              <a:defRPr/>
            </a:pPr>
            <a:endParaRPr lang="en-US" altLang="ko-KR" sz="14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444500" indent="-179388">
              <a:buFontTx/>
              <a:buChar char="-"/>
              <a:defRPr/>
            </a:pPr>
            <a:endParaRPr lang="en-US" altLang="ko-KR" sz="14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179388" indent="-179388">
              <a:buFont typeface="Wingdings" panose="05000000000000000000" pitchFamily="2" charset="2"/>
              <a:buChar char="§"/>
              <a:defRPr/>
            </a:pP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DRBD (Device Replication Block Devices, </a:t>
            </a:r>
            <a:r>
              <a:rPr lang="en-US" altLang="ko-KR" sz="1600" b="1" spc="-60" dirty="0" err="1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Linbit</a:t>
            </a: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)</a:t>
            </a:r>
          </a:p>
          <a:p>
            <a:pPr marL="358775" indent="-179388">
              <a:buFontTx/>
              <a:buChar char="-"/>
              <a:defRPr/>
            </a:pPr>
            <a:r>
              <a:rPr lang="ko-KR" altLang="en-US" sz="16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네트워크 기반의 </a:t>
            </a:r>
            <a:r>
              <a:rPr lang="en-US" altLang="ko-KR" sz="16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raid 1(Mirroring)</a:t>
            </a:r>
          </a:p>
          <a:p>
            <a:pPr>
              <a:defRPr/>
            </a:pPr>
            <a:endParaRPr lang="en-US" altLang="ko-KR" sz="14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>
              <a:defRPr/>
            </a:pPr>
            <a:endParaRPr lang="en-US" altLang="ko-KR" sz="14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179388" indent="-179388">
              <a:buFont typeface="Wingdings" panose="05000000000000000000" pitchFamily="2" charset="2"/>
              <a:buChar char="§"/>
              <a:defRPr/>
            </a:pP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CLVM2 (Cluster LVM2, Red Hat)</a:t>
            </a:r>
          </a:p>
          <a:p>
            <a:pPr marL="358775" indent="-179388">
              <a:buFontTx/>
              <a:buChar char="-"/>
              <a:defRPr/>
            </a:pPr>
            <a:r>
              <a:rPr lang="ko-KR" altLang="en-US" sz="16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클러스터에서 </a:t>
            </a:r>
            <a:r>
              <a:rPr lang="en-US" altLang="ko-KR" sz="16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LVM </a:t>
            </a:r>
            <a:r>
              <a:rPr lang="ko-KR" altLang="en-US" sz="16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메타데이터 업데이트를 사용하는 데몬</a:t>
            </a:r>
            <a:endParaRPr lang="en-US" altLang="ko-KR" sz="1600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ko-KR" sz="1400" dirty="0"/>
          </a:p>
          <a:p>
            <a:pPr>
              <a:buFont typeface="Wingdings" panose="05000000000000000000" pitchFamily="2" charset="2"/>
              <a:buNone/>
            </a:pPr>
            <a:endParaRPr lang="en-US" altLang="ko-KR" sz="1400" dirty="0"/>
          </a:p>
          <a:p>
            <a:pPr marL="179388" indent="-179388">
              <a:buFont typeface="Wingdings" panose="05000000000000000000" pitchFamily="2" charset="2"/>
              <a:buChar char="§"/>
              <a:defRPr/>
            </a:pPr>
            <a:r>
              <a:rPr lang="en-US" altLang="ko-KR" sz="16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Cluster md raid1 (Cluster Software Based RAID 1)</a:t>
            </a:r>
          </a:p>
          <a:p>
            <a:pPr marL="358775" indent="-179388">
              <a:buFontTx/>
              <a:buChar char="-"/>
              <a:defRPr/>
            </a:pPr>
            <a:r>
              <a:rPr lang="ko-KR" altLang="en-US" sz="16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여러 클러스터 노드가 공유하는 소프트웨어 레이드</a:t>
            </a:r>
            <a:r>
              <a:rPr lang="en-US" altLang="ko-KR" sz="16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 </a:t>
            </a:r>
            <a:r>
              <a:rPr lang="ko-KR" altLang="en-US" sz="16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기반의</a:t>
            </a:r>
            <a:r>
              <a:rPr lang="en-US" altLang="ko-KR" sz="16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 </a:t>
            </a:r>
            <a:r>
              <a:rPr lang="ko-KR" altLang="en-US" sz="16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스토리지 제공</a:t>
            </a:r>
            <a:endParaRPr lang="en-US" altLang="ko-KR" sz="1600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437970" y="234908"/>
            <a:ext cx="417443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kumimoji="1" lang="en-US" altLang="ko-KR" sz="1050" spc="-6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2. Overview of HA architectural components</a:t>
            </a:r>
          </a:p>
        </p:txBody>
      </p:sp>
    </p:spTree>
    <p:extLst>
      <p:ext uri="{BB962C8B-B14F-4D97-AF65-F5344CB8AC3E}">
        <p14:creationId xmlns:p14="http://schemas.microsoft.com/office/powerpoint/2010/main" val="366212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322729" y="1550894"/>
            <a:ext cx="2243015" cy="49485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16802" y="658549"/>
            <a:ext cx="7694413" cy="360099"/>
          </a:xfrm>
        </p:spPr>
        <p:txBody>
          <a:bodyPr/>
          <a:lstStyle/>
          <a:p>
            <a:r>
              <a:rPr lang="ko-KR" altLang="en-US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해외 적용 사례 </a:t>
            </a:r>
            <a:r>
              <a:rPr lang="en-US" altLang="ko-KR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NTT</a:t>
            </a:r>
            <a:endParaRPr lang="ko-KR" altLang="en-US" sz="2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16803" y="1095100"/>
            <a:ext cx="8125539" cy="2492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ko-KR" altLang="en-US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일본 </a:t>
            </a:r>
            <a:r>
              <a:rPr lang="en-US" altLang="ko-KR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NTT</a:t>
            </a:r>
            <a:r>
              <a:rPr lang="ko-KR" altLang="en-US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사는 </a:t>
            </a:r>
            <a:r>
              <a:rPr lang="en-US" altLang="ko-KR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DB</a:t>
            </a:r>
            <a:r>
              <a:rPr lang="ko-KR" altLang="en-US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 고가용성을 위해 </a:t>
            </a:r>
            <a:r>
              <a:rPr lang="en-US" altLang="ko-KR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Pacemaker</a:t>
            </a:r>
            <a:r>
              <a:rPr lang="ko-KR" altLang="en-US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기반 안정된 </a:t>
            </a:r>
            <a:r>
              <a:rPr lang="en-US" altLang="ko-KR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HA </a:t>
            </a:r>
            <a:r>
              <a:rPr lang="ko-KR" altLang="en-US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아키텍처 구현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250801" y="716113"/>
            <a:ext cx="432767" cy="249299"/>
          </a:xfrm>
        </p:spPr>
        <p:txBody>
          <a:bodyPr/>
          <a:lstStyle/>
          <a:p>
            <a:r>
              <a:rPr lang="en-US" altLang="ko-KR" sz="1800" i="1" dirty="0">
                <a:solidFill>
                  <a:srgbClr val="FF0000"/>
                </a:solidFill>
              </a:rPr>
              <a:t>01</a:t>
            </a:r>
            <a:endParaRPr lang="ko-KR" altLang="en-US" sz="1800" i="1" dirty="0">
              <a:solidFill>
                <a:srgbClr val="FF0000"/>
              </a:solidFill>
            </a:endParaRPr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518" y="3179728"/>
            <a:ext cx="1881633" cy="689670"/>
          </a:xfrm>
          <a:prstGeom prst="rect">
            <a:avLst/>
          </a:prstGeom>
        </p:spPr>
      </p:pic>
      <p:sp>
        <p:nvSpPr>
          <p:cNvPr id="32" name="직사각형 31"/>
          <p:cNvSpPr/>
          <p:nvPr/>
        </p:nvSpPr>
        <p:spPr>
          <a:xfrm>
            <a:off x="385596" y="3892269"/>
            <a:ext cx="21801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400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3"/>
              </a:rPr>
              <a:t>http://linux-ha.osdn.jp/wp/</a:t>
            </a:r>
            <a:endParaRPr kumimoji="0" lang="en-US" altLang="ko-KR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6400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4"/>
              </a:rPr>
              <a:t>https://www.sic.ecl.ntt.co.jp/e/oss/</a:t>
            </a:r>
            <a:endParaRPr kumimoji="0" lang="en-US" altLang="ko-KR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7490" y="5257282"/>
            <a:ext cx="1858283" cy="1114970"/>
          </a:xfrm>
          <a:prstGeom prst="rect">
            <a:avLst/>
          </a:prstGeom>
        </p:spPr>
      </p:pic>
      <p:sp>
        <p:nvSpPr>
          <p:cNvPr id="34" name="직사각형 33"/>
          <p:cNvSpPr/>
          <p:nvPr/>
        </p:nvSpPr>
        <p:spPr>
          <a:xfrm>
            <a:off x="6967261" y="6356551"/>
            <a:ext cx="17187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6400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&lt;ClusterLabs Summit 2020&gt;</a:t>
            </a:r>
            <a:endParaRPr kumimoji="0" lang="ko-KR" alt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5" name="그림 3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2499" y="3435971"/>
            <a:ext cx="1513900" cy="1353240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6423" y="2044098"/>
            <a:ext cx="2195580" cy="1066122"/>
          </a:xfrm>
          <a:prstGeom prst="rect">
            <a:avLst/>
          </a:prstGeom>
        </p:spPr>
      </p:pic>
      <p:grpSp>
        <p:nvGrpSpPr>
          <p:cNvPr id="37" name="그룹 36">
            <a:extLst>
              <a:ext uri="{FF2B5EF4-FFF2-40B4-BE49-F238E27FC236}">
                <a16:creationId xmlns:a16="http://schemas.microsoft.com/office/drawing/2014/main" id="{FE66A96C-6C36-4045-8954-56987D0F106A}"/>
              </a:ext>
            </a:extLst>
          </p:cNvPr>
          <p:cNvGrpSpPr>
            <a:grpSpLocks noChangeAspect="1"/>
          </p:cNvGrpSpPr>
          <p:nvPr/>
        </p:nvGrpSpPr>
        <p:grpSpPr>
          <a:xfrm>
            <a:off x="2675532" y="1621095"/>
            <a:ext cx="377495" cy="377495"/>
            <a:chOff x="103188" y="8308975"/>
            <a:chExt cx="825500" cy="825500"/>
          </a:xfrm>
          <a:effectLst/>
        </p:grpSpPr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2BD42E2F-595A-40E8-BDC9-83230EF18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88" y="8308975"/>
              <a:ext cx="825500" cy="825500"/>
            </a:xfrm>
            <a:custGeom>
              <a:avLst/>
              <a:gdLst>
                <a:gd name="T0" fmla="*/ 2326 w 2599"/>
                <a:gd name="T1" fmla="*/ 71 h 2599"/>
                <a:gd name="T2" fmla="*/ 2294 w 2599"/>
                <a:gd name="T3" fmla="*/ 41 h 2599"/>
                <a:gd name="T4" fmla="*/ 2235 w 2599"/>
                <a:gd name="T5" fmla="*/ 11 h 2599"/>
                <a:gd name="T6" fmla="*/ 2189 w 2599"/>
                <a:gd name="T7" fmla="*/ 1 h 2599"/>
                <a:gd name="T8" fmla="*/ 434 w 2599"/>
                <a:gd name="T9" fmla="*/ 0 h 2599"/>
                <a:gd name="T10" fmla="*/ 410 w 2599"/>
                <a:gd name="T11" fmla="*/ 1 h 2599"/>
                <a:gd name="T12" fmla="*/ 365 w 2599"/>
                <a:gd name="T13" fmla="*/ 11 h 2599"/>
                <a:gd name="T14" fmla="*/ 306 w 2599"/>
                <a:gd name="T15" fmla="*/ 42 h 2599"/>
                <a:gd name="T16" fmla="*/ 71 w 2599"/>
                <a:gd name="T17" fmla="*/ 273 h 2599"/>
                <a:gd name="T18" fmla="*/ 42 w 2599"/>
                <a:gd name="T19" fmla="*/ 306 h 2599"/>
                <a:gd name="T20" fmla="*/ 11 w 2599"/>
                <a:gd name="T21" fmla="*/ 365 h 2599"/>
                <a:gd name="T22" fmla="*/ 2 w 2599"/>
                <a:gd name="T23" fmla="*/ 410 h 2599"/>
                <a:gd name="T24" fmla="*/ 0 w 2599"/>
                <a:gd name="T25" fmla="*/ 2165 h 2599"/>
                <a:gd name="T26" fmla="*/ 2 w 2599"/>
                <a:gd name="T27" fmla="*/ 2189 h 2599"/>
                <a:gd name="T28" fmla="*/ 11 w 2599"/>
                <a:gd name="T29" fmla="*/ 2233 h 2599"/>
                <a:gd name="T30" fmla="*/ 42 w 2599"/>
                <a:gd name="T31" fmla="*/ 2294 h 2599"/>
                <a:gd name="T32" fmla="*/ 72 w 2599"/>
                <a:gd name="T33" fmla="*/ 2326 h 2599"/>
                <a:gd name="T34" fmla="*/ 289 w 2599"/>
                <a:gd name="T35" fmla="*/ 2543 h 2599"/>
                <a:gd name="T36" fmla="*/ 344 w 2599"/>
                <a:gd name="T37" fmla="*/ 2579 h 2599"/>
                <a:gd name="T38" fmla="*/ 398 w 2599"/>
                <a:gd name="T39" fmla="*/ 2596 h 2599"/>
                <a:gd name="T40" fmla="*/ 434 w 2599"/>
                <a:gd name="T41" fmla="*/ 2599 h 2599"/>
                <a:gd name="T42" fmla="*/ 2175 w 2599"/>
                <a:gd name="T43" fmla="*/ 2598 h 2599"/>
                <a:gd name="T44" fmla="*/ 2234 w 2599"/>
                <a:gd name="T45" fmla="*/ 2595 h 2599"/>
                <a:gd name="T46" fmla="*/ 2301 w 2599"/>
                <a:gd name="T47" fmla="*/ 2582 h 2599"/>
                <a:gd name="T48" fmla="*/ 2345 w 2599"/>
                <a:gd name="T49" fmla="*/ 2563 h 2599"/>
                <a:gd name="T50" fmla="*/ 2371 w 2599"/>
                <a:gd name="T51" fmla="*/ 2539 h 2599"/>
                <a:gd name="T52" fmla="*/ 2382 w 2599"/>
                <a:gd name="T53" fmla="*/ 2508 h 2599"/>
                <a:gd name="T54" fmla="*/ 2383 w 2599"/>
                <a:gd name="T55" fmla="*/ 2327 h 2599"/>
                <a:gd name="T56" fmla="*/ 2362 w 2599"/>
                <a:gd name="T57" fmla="*/ 2340 h 2599"/>
                <a:gd name="T58" fmla="*/ 2314 w 2599"/>
                <a:gd name="T59" fmla="*/ 2363 h 2599"/>
                <a:gd name="T60" fmla="*/ 2248 w 2599"/>
                <a:gd name="T61" fmla="*/ 2378 h 2599"/>
                <a:gd name="T62" fmla="*/ 2191 w 2599"/>
                <a:gd name="T63" fmla="*/ 2382 h 2599"/>
                <a:gd name="T64" fmla="*/ 314 w 2599"/>
                <a:gd name="T65" fmla="*/ 2382 h 2599"/>
                <a:gd name="T66" fmla="*/ 283 w 2599"/>
                <a:gd name="T67" fmla="*/ 2374 h 2599"/>
                <a:gd name="T68" fmla="*/ 256 w 2599"/>
                <a:gd name="T69" fmla="*/ 2357 h 2599"/>
                <a:gd name="T70" fmla="*/ 235 w 2599"/>
                <a:gd name="T71" fmla="*/ 2334 h 2599"/>
                <a:gd name="T72" fmla="*/ 222 w 2599"/>
                <a:gd name="T73" fmla="*/ 2306 h 2599"/>
                <a:gd name="T74" fmla="*/ 217 w 2599"/>
                <a:gd name="T75" fmla="*/ 2274 h 2599"/>
                <a:gd name="T76" fmla="*/ 217 w 2599"/>
                <a:gd name="T77" fmla="*/ 324 h 2599"/>
                <a:gd name="T78" fmla="*/ 219 w 2599"/>
                <a:gd name="T79" fmla="*/ 303 h 2599"/>
                <a:gd name="T80" fmla="*/ 230 w 2599"/>
                <a:gd name="T81" fmla="*/ 274 h 2599"/>
                <a:gd name="T82" fmla="*/ 249 w 2599"/>
                <a:gd name="T83" fmla="*/ 249 h 2599"/>
                <a:gd name="T84" fmla="*/ 274 w 2599"/>
                <a:gd name="T85" fmla="*/ 230 h 2599"/>
                <a:gd name="T86" fmla="*/ 303 w 2599"/>
                <a:gd name="T87" fmla="*/ 219 h 2599"/>
                <a:gd name="T88" fmla="*/ 2274 w 2599"/>
                <a:gd name="T89" fmla="*/ 217 h 2599"/>
                <a:gd name="T90" fmla="*/ 2296 w 2599"/>
                <a:gd name="T91" fmla="*/ 219 h 2599"/>
                <a:gd name="T92" fmla="*/ 2326 w 2599"/>
                <a:gd name="T93" fmla="*/ 230 h 2599"/>
                <a:gd name="T94" fmla="*/ 2351 w 2599"/>
                <a:gd name="T95" fmla="*/ 249 h 2599"/>
                <a:gd name="T96" fmla="*/ 2370 w 2599"/>
                <a:gd name="T97" fmla="*/ 274 h 2599"/>
                <a:gd name="T98" fmla="*/ 2380 w 2599"/>
                <a:gd name="T99" fmla="*/ 303 h 2599"/>
                <a:gd name="T100" fmla="*/ 2383 w 2599"/>
                <a:gd name="T101" fmla="*/ 324 h 2599"/>
                <a:gd name="T102" fmla="*/ 2532 w 2599"/>
                <a:gd name="T103" fmla="*/ 2165 h 2599"/>
                <a:gd name="T104" fmla="*/ 2545 w 2599"/>
                <a:gd name="T105" fmla="*/ 2164 h 2599"/>
                <a:gd name="T106" fmla="*/ 2564 w 2599"/>
                <a:gd name="T107" fmla="*/ 2157 h 2599"/>
                <a:gd name="T108" fmla="*/ 2579 w 2599"/>
                <a:gd name="T109" fmla="*/ 2145 h 2599"/>
                <a:gd name="T110" fmla="*/ 2591 w 2599"/>
                <a:gd name="T111" fmla="*/ 2130 h 2599"/>
                <a:gd name="T112" fmla="*/ 2598 w 2599"/>
                <a:gd name="T113" fmla="*/ 2111 h 2599"/>
                <a:gd name="T114" fmla="*/ 2599 w 2599"/>
                <a:gd name="T115" fmla="*/ 432 h 2599"/>
                <a:gd name="T116" fmla="*/ 2598 w 2599"/>
                <a:gd name="T117" fmla="*/ 410 h 2599"/>
                <a:gd name="T118" fmla="*/ 2589 w 2599"/>
                <a:gd name="T119" fmla="*/ 365 h 2599"/>
                <a:gd name="T120" fmla="*/ 2557 w 2599"/>
                <a:gd name="T121" fmla="*/ 305 h 2599"/>
                <a:gd name="T122" fmla="*/ 2527 w 2599"/>
                <a:gd name="T123" fmla="*/ 273 h 2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99" h="2599">
                  <a:moveTo>
                    <a:pt x="2527" y="273"/>
                  </a:moveTo>
                  <a:lnTo>
                    <a:pt x="2527" y="273"/>
                  </a:lnTo>
                  <a:lnTo>
                    <a:pt x="2326" y="71"/>
                  </a:lnTo>
                  <a:lnTo>
                    <a:pt x="2326" y="71"/>
                  </a:lnTo>
                  <a:lnTo>
                    <a:pt x="2311" y="56"/>
                  </a:lnTo>
                  <a:lnTo>
                    <a:pt x="2294" y="41"/>
                  </a:lnTo>
                  <a:lnTo>
                    <a:pt x="2275" y="30"/>
                  </a:lnTo>
                  <a:lnTo>
                    <a:pt x="2256" y="19"/>
                  </a:lnTo>
                  <a:lnTo>
                    <a:pt x="2235" y="11"/>
                  </a:lnTo>
                  <a:lnTo>
                    <a:pt x="2212" y="5"/>
                  </a:lnTo>
                  <a:lnTo>
                    <a:pt x="2202" y="3"/>
                  </a:lnTo>
                  <a:lnTo>
                    <a:pt x="2189" y="1"/>
                  </a:lnTo>
                  <a:lnTo>
                    <a:pt x="2178" y="0"/>
                  </a:lnTo>
                  <a:lnTo>
                    <a:pt x="2166" y="0"/>
                  </a:lnTo>
                  <a:lnTo>
                    <a:pt x="434" y="0"/>
                  </a:lnTo>
                  <a:lnTo>
                    <a:pt x="434" y="0"/>
                  </a:lnTo>
                  <a:lnTo>
                    <a:pt x="421" y="0"/>
                  </a:lnTo>
                  <a:lnTo>
                    <a:pt x="410" y="1"/>
                  </a:lnTo>
                  <a:lnTo>
                    <a:pt x="398" y="3"/>
                  </a:lnTo>
                  <a:lnTo>
                    <a:pt x="387" y="5"/>
                  </a:lnTo>
                  <a:lnTo>
                    <a:pt x="365" y="11"/>
                  </a:lnTo>
                  <a:lnTo>
                    <a:pt x="344" y="19"/>
                  </a:lnTo>
                  <a:lnTo>
                    <a:pt x="325" y="30"/>
                  </a:lnTo>
                  <a:lnTo>
                    <a:pt x="306" y="42"/>
                  </a:lnTo>
                  <a:lnTo>
                    <a:pt x="288" y="56"/>
                  </a:lnTo>
                  <a:lnTo>
                    <a:pt x="273" y="71"/>
                  </a:lnTo>
                  <a:lnTo>
                    <a:pt x="71" y="273"/>
                  </a:lnTo>
                  <a:lnTo>
                    <a:pt x="71" y="273"/>
                  </a:lnTo>
                  <a:lnTo>
                    <a:pt x="56" y="288"/>
                  </a:lnTo>
                  <a:lnTo>
                    <a:pt x="42" y="306"/>
                  </a:lnTo>
                  <a:lnTo>
                    <a:pt x="30" y="324"/>
                  </a:lnTo>
                  <a:lnTo>
                    <a:pt x="20" y="344"/>
                  </a:lnTo>
                  <a:lnTo>
                    <a:pt x="11" y="365"/>
                  </a:lnTo>
                  <a:lnTo>
                    <a:pt x="5" y="387"/>
                  </a:lnTo>
                  <a:lnTo>
                    <a:pt x="3" y="398"/>
                  </a:lnTo>
                  <a:lnTo>
                    <a:pt x="2" y="410"/>
                  </a:lnTo>
                  <a:lnTo>
                    <a:pt x="1" y="421"/>
                  </a:lnTo>
                  <a:lnTo>
                    <a:pt x="0" y="432"/>
                  </a:lnTo>
                  <a:lnTo>
                    <a:pt x="0" y="2165"/>
                  </a:lnTo>
                  <a:lnTo>
                    <a:pt x="0" y="2165"/>
                  </a:lnTo>
                  <a:lnTo>
                    <a:pt x="1" y="2177"/>
                  </a:lnTo>
                  <a:lnTo>
                    <a:pt x="2" y="2189"/>
                  </a:lnTo>
                  <a:lnTo>
                    <a:pt x="3" y="2200"/>
                  </a:lnTo>
                  <a:lnTo>
                    <a:pt x="5" y="2212"/>
                  </a:lnTo>
                  <a:lnTo>
                    <a:pt x="11" y="2233"/>
                  </a:lnTo>
                  <a:lnTo>
                    <a:pt x="20" y="2255"/>
                  </a:lnTo>
                  <a:lnTo>
                    <a:pt x="30" y="2275"/>
                  </a:lnTo>
                  <a:lnTo>
                    <a:pt x="42" y="2294"/>
                  </a:lnTo>
                  <a:lnTo>
                    <a:pt x="56" y="2310"/>
                  </a:lnTo>
                  <a:lnTo>
                    <a:pt x="72" y="2326"/>
                  </a:lnTo>
                  <a:lnTo>
                    <a:pt x="72" y="2326"/>
                  </a:lnTo>
                  <a:lnTo>
                    <a:pt x="274" y="2527"/>
                  </a:lnTo>
                  <a:lnTo>
                    <a:pt x="274" y="2527"/>
                  </a:lnTo>
                  <a:lnTo>
                    <a:pt x="289" y="2543"/>
                  </a:lnTo>
                  <a:lnTo>
                    <a:pt x="306" y="2557"/>
                  </a:lnTo>
                  <a:lnTo>
                    <a:pt x="325" y="2569"/>
                  </a:lnTo>
                  <a:lnTo>
                    <a:pt x="344" y="2579"/>
                  </a:lnTo>
                  <a:lnTo>
                    <a:pt x="365" y="2587"/>
                  </a:lnTo>
                  <a:lnTo>
                    <a:pt x="387" y="2593"/>
                  </a:lnTo>
                  <a:lnTo>
                    <a:pt x="398" y="2596"/>
                  </a:lnTo>
                  <a:lnTo>
                    <a:pt x="410" y="2598"/>
                  </a:lnTo>
                  <a:lnTo>
                    <a:pt x="421" y="2599"/>
                  </a:lnTo>
                  <a:lnTo>
                    <a:pt x="434" y="2599"/>
                  </a:lnTo>
                  <a:lnTo>
                    <a:pt x="1840" y="2599"/>
                  </a:lnTo>
                  <a:lnTo>
                    <a:pt x="1840" y="2599"/>
                  </a:lnTo>
                  <a:lnTo>
                    <a:pt x="2175" y="2598"/>
                  </a:lnTo>
                  <a:lnTo>
                    <a:pt x="2175" y="2598"/>
                  </a:lnTo>
                  <a:lnTo>
                    <a:pt x="2206" y="2597"/>
                  </a:lnTo>
                  <a:lnTo>
                    <a:pt x="2234" y="2595"/>
                  </a:lnTo>
                  <a:lnTo>
                    <a:pt x="2259" y="2591"/>
                  </a:lnTo>
                  <a:lnTo>
                    <a:pt x="2281" y="2587"/>
                  </a:lnTo>
                  <a:lnTo>
                    <a:pt x="2301" y="2582"/>
                  </a:lnTo>
                  <a:lnTo>
                    <a:pt x="2318" y="2577"/>
                  </a:lnTo>
                  <a:lnTo>
                    <a:pt x="2332" y="2571"/>
                  </a:lnTo>
                  <a:lnTo>
                    <a:pt x="2345" y="2563"/>
                  </a:lnTo>
                  <a:lnTo>
                    <a:pt x="2355" y="2556"/>
                  </a:lnTo>
                  <a:lnTo>
                    <a:pt x="2363" y="2548"/>
                  </a:lnTo>
                  <a:lnTo>
                    <a:pt x="2371" y="2539"/>
                  </a:lnTo>
                  <a:lnTo>
                    <a:pt x="2376" y="2529"/>
                  </a:lnTo>
                  <a:lnTo>
                    <a:pt x="2379" y="2519"/>
                  </a:lnTo>
                  <a:lnTo>
                    <a:pt x="2382" y="2508"/>
                  </a:lnTo>
                  <a:lnTo>
                    <a:pt x="2383" y="2497"/>
                  </a:lnTo>
                  <a:lnTo>
                    <a:pt x="2383" y="2486"/>
                  </a:lnTo>
                  <a:lnTo>
                    <a:pt x="2383" y="2327"/>
                  </a:lnTo>
                  <a:lnTo>
                    <a:pt x="2383" y="2327"/>
                  </a:lnTo>
                  <a:lnTo>
                    <a:pt x="2362" y="2340"/>
                  </a:lnTo>
                  <a:lnTo>
                    <a:pt x="2362" y="2340"/>
                  </a:lnTo>
                  <a:lnTo>
                    <a:pt x="2348" y="2349"/>
                  </a:lnTo>
                  <a:lnTo>
                    <a:pt x="2331" y="2357"/>
                  </a:lnTo>
                  <a:lnTo>
                    <a:pt x="2314" y="2363"/>
                  </a:lnTo>
                  <a:lnTo>
                    <a:pt x="2294" y="2369"/>
                  </a:lnTo>
                  <a:lnTo>
                    <a:pt x="2272" y="2374"/>
                  </a:lnTo>
                  <a:lnTo>
                    <a:pt x="2248" y="2378"/>
                  </a:lnTo>
                  <a:lnTo>
                    <a:pt x="2221" y="2380"/>
                  </a:lnTo>
                  <a:lnTo>
                    <a:pt x="2191" y="2382"/>
                  </a:lnTo>
                  <a:lnTo>
                    <a:pt x="2191" y="2382"/>
                  </a:lnTo>
                  <a:lnTo>
                    <a:pt x="326" y="2382"/>
                  </a:lnTo>
                  <a:lnTo>
                    <a:pt x="326" y="2382"/>
                  </a:lnTo>
                  <a:lnTo>
                    <a:pt x="314" y="2382"/>
                  </a:lnTo>
                  <a:lnTo>
                    <a:pt x="303" y="2380"/>
                  </a:lnTo>
                  <a:lnTo>
                    <a:pt x="292" y="2377"/>
                  </a:lnTo>
                  <a:lnTo>
                    <a:pt x="283" y="2374"/>
                  </a:lnTo>
                  <a:lnTo>
                    <a:pt x="274" y="2369"/>
                  </a:lnTo>
                  <a:lnTo>
                    <a:pt x="264" y="2363"/>
                  </a:lnTo>
                  <a:lnTo>
                    <a:pt x="256" y="2357"/>
                  </a:lnTo>
                  <a:lnTo>
                    <a:pt x="249" y="2351"/>
                  </a:lnTo>
                  <a:lnTo>
                    <a:pt x="242" y="2342"/>
                  </a:lnTo>
                  <a:lnTo>
                    <a:pt x="235" y="2334"/>
                  </a:lnTo>
                  <a:lnTo>
                    <a:pt x="230" y="2326"/>
                  </a:lnTo>
                  <a:lnTo>
                    <a:pt x="225" y="2315"/>
                  </a:lnTo>
                  <a:lnTo>
                    <a:pt x="222" y="2306"/>
                  </a:lnTo>
                  <a:lnTo>
                    <a:pt x="219" y="2296"/>
                  </a:lnTo>
                  <a:lnTo>
                    <a:pt x="218" y="2284"/>
                  </a:lnTo>
                  <a:lnTo>
                    <a:pt x="217" y="2274"/>
                  </a:lnTo>
                  <a:lnTo>
                    <a:pt x="217" y="2274"/>
                  </a:lnTo>
                  <a:lnTo>
                    <a:pt x="217" y="324"/>
                  </a:lnTo>
                  <a:lnTo>
                    <a:pt x="217" y="324"/>
                  </a:lnTo>
                  <a:lnTo>
                    <a:pt x="217" y="324"/>
                  </a:lnTo>
                  <a:lnTo>
                    <a:pt x="218" y="314"/>
                  </a:lnTo>
                  <a:lnTo>
                    <a:pt x="219" y="303"/>
                  </a:lnTo>
                  <a:lnTo>
                    <a:pt x="222" y="292"/>
                  </a:lnTo>
                  <a:lnTo>
                    <a:pt x="225" y="283"/>
                  </a:lnTo>
                  <a:lnTo>
                    <a:pt x="230" y="274"/>
                  </a:lnTo>
                  <a:lnTo>
                    <a:pt x="235" y="264"/>
                  </a:lnTo>
                  <a:lnTo>
                    <a:pt x="242" y="256"/>
                  </a:lnTo>
                  <a:lnTo>
                    <a:pt x="249" y="249"/>
                  </a:lnTo>
                  <a:lnTo>
                    <a:pt x="256" y="241"/>
                  </a:lnTo>
                  <a:lnTo>
                    <a:pt x="264" y="235"/>
                  </a:lnTo>
                  <a:lnTo>
                    <a:pt x="274" y="230"/>
                  </a:lnTo>
                  <a:lnTo>
                    <a:pt x="283" y="225"/>
                  </a:lnTo>
                  <a:lnTo>
                    <a:pt x="292" y="222"/>
                  </a:lnTo>
                  <a:lnTo>
                    <a:pt x="303" y="219"/>
                  </a:lnTo>
                  <a:lnTo>
                    <a:pt x="314" y="218"/>
                  </a:lnTo>
                  <a:lnTo>
                    <a:pt x="326" y="217"/>
                  </a:lnTo>
                  <a:lnTo>
                    <a:pt x="2274" y="217"/>
                  </a:lnTo>
                  <a:lnTo>
                    <a:pt x="2274" y="217"/>
                  </a:lnTo>
                  <a:lnTo>
                    <a:pt x="2286" y="218"/>
                  </a:lnTo>
                  <a:lnTo>
                    <a:pt x="2296" y="219"/>
                  </a:lnTo>
                  <a:lnTo>
                    <a:pt x="2306" y="222"/>
                  </a:lnTo>
                  <a:lnTo>
                    <a:pt x="2317" y="225"/>
                  </a:lnTo>
                  <a:lnTo>
                    <a:pt x="2326" y="230"/>
                  </a:lnTo>
                  <a:lnTo>
                    <a:pt x="2334" y="235"/>
                  </a:lnTo>
                  <a:lnTo>
                    <a:pt x="2344" y="241"/>
                  </a:lnTo>
                  <a:lnTo>
                    <a:pt x="2351" y="249"/>
                  </a:lnTo>
                  <a:lnTo>
                    <a:pt x="2358" y="256"/>
                  </a:lnTo>
                  <a:lnTo>
                    <a:pt x="2364" y="264"/>
                  </a:lnTo>
                  <a:lnTo>
                    <a:pt x="2370" y="274"/>
                  </a:lnTo>
                  <a:lnTo>
                    <a:pt x="2374" y="283"/>
                  </a:lnTo>
                  <a:lnTo>
                    <a:pt x="2378" y="292"/>
                  </a:lnTo>
                  <a:lnTo>
                    <a:pt x="2380" y="303"/>
                  </a:lnTo>
                  <a:lnTo>
                    <a:pt x="2382" y="314"/>
                  </a:lnTo>
                  <a:lnTo>
                    <a:pt x="2382" y="324"/>
                  </a:lnTo>
                  <a:lnTo>
                    <a:pt x="2383" y="324"/>
                  </a:lnTo>
                  <a:lnTo>
                    <a:pt x="2382" y="2165"/>
                  </a:lnTo>
                  <a:lnTo>
                    <a:pt x="2383" y="2165"/>
                  </a:lnTo>
                  <a:lnTo>
                    <a:pt x="2532" y="2165"/>
                  </a:lnTo>
                  <a:lnTo>
                    <a:pt x="2532" y="2165"/>
                  </a:lnTo>
                  <a:lnTo>
                    <a:pt x="2539" y="2165"/>
                  </a:lnTo>
                  <a:lnTo>
                    <a:pt x="2545" y="2164"/>
                  </a:lnTo>
                  <a:lnTo>
                    <a:pt x="2551" y="2162"/>
                  </a:lnTo>
                  <a:lnTo>
                    <a:pt x="2557" y="2160"/>
                  </a:lnTo>
                  <a:lnTo>
                    <a:pt x="2564" y="2157"/>
                  </a:lnTo>
                  <a:lnTo>
                    <a:pt x="2569" y="2154"/>
                  </a:lnTo>
                  <a:lnTo>
                    <a:pt x="2574" y="2149"/>
                  </a:lnTo>
                  <a:lnTo>
                    <a:pt x="2579" y="2145"/>
                  </a:lnTo>
                  <a:lnTo>
                    <a:pt x="2583" y="2141"/>
                  </a:lnTo>
                  <a:lnTo>
                    <a:pt x="2588" y="2135"/>
                  </a:lnTo>
                  <a:lnTo>
                    <a:pt x="2591" y="2130"/>
                  </a:lnTo>
                  <a:lnTo>
                    <a:pt x="2594" y="2124"/>
                  </a:lnTo>
                  <a:lnTo>
                    <a:pt x="2596" y="2117"/>
                  </a:lnTo>
                  <a:lnTo>
                    <a:pt x="2598" y="2111"/>
                  </a:lnTo>
                  <a:lnTo>
                    <a:pt x="2599" y="2105"/>
                  </a:lnTo>
                  <a:lnTo>
                    <a:pt x="2599" y="2098"/>
                  </a:lnTo>
                  <a:lnTo>
                    <a:pt x="2599" y="432"/>
                  </a:lnTo>
                  <a:lnTo>
                    <a:pt x="2599" y="432"/>
                  </a:lnTo>
                  <a:lnTo>
                    <a:pt x="2599" y="421"/>
                  </a:lnTo>
                  <a:lnTo>
                    <a:pt x="2598" y="410"/>
                  </a:lnTo>
                  <a:lnTo>
                    <a:pt x="2597" y="398"/>
                  </a:lnTo>
                  <a:lnTo>
                    <a:pt x="2594" y="387"/>
                  </a:lnTo>
                  <a:lnTo>
                    <a:pt x="2589" y="365"/>
                  </a:lnTo>
                  <a:lnTo>
                    <a:pt x="2580" y="343"/>
                  </a:lnTo>
                  <a:lnTo>
                    <a:pt x="2570" y="323"/>
                  </a:lnTo>
                  <a:lnTo>
                    <a:pt x="2557" y="305"/>
                  </a:lnTo>
                  <a:lnTo>
                    <a:pt x="2543" y="288"/>
                  </a:lnTo>
                  <a:lnTo>
                    <a:pt x="2527" y="273"/>
                  </a:lnTo>
                  <a:lnTo>
                    <a:pt x="2527" y="273"/>
                  </a:lnTo>
                  <a:close/>
                </a:path>
              </a:pathLst>
            </a:custGeom>
            <a:solidFill>
              <a:srgbClr val="4D4D4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40080"/>
              <a:endParaRPr lang="ko-KR" altLang="en-US" sz="2500" kern="0" dirty="0">
                <a:solidFill>
                  <a:prstClr val="black"/>
                </a:solidFill>
              </a:endParaRPr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C9338EA6-B0FB-415A-A670-C4979BF25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00" y="8515350"/>
              <a:ext cx="166688" cy="409575"/>
            </a:xfrm>
            <a:custGeom>
              <a:avLst/>
              <a:gdLst>
                <a:gd name="T0" fmla="*/ 478 w 525"/>
                <a:gd name="T1" fmla="*/ 1288 h 1288"/>
                <a:gd name="T2" fmla="*/ 478 w 525"/>
                <a:gd name="T3" fmla="*/ 1288 h 1288"/>
                <a:gd name="T4" fmla="*/ 490 w 525"/>
                <a:gd name="T5" fmla="*/ 1287 h 1288"/>
                <a:gd name="T6" fmla="*/ 499 w 525"/>
                <a:gd name="T7" fmla="*/ 1284 h 1288"/>
                <a:gd name="T8" fmla="*/ 508 w 525"/>
                <a:gd name="T9" fmla="*/ 1278 h 1288"/>
                <a:gd name="T10" fmla="*/ 514 w 525"/>
                <a:gd name="T11" fmla="*/ 1272 h 1288"/>
                <a:gd name="T12" fmla="*/ 519 w 525"/>
                <a:gd name="T13" fmla="*/ 1265 h 1288"/>
                <a:gd name="T14" fmla="*/ 522 w 525"/>
                <a:gd name="T15" fmla="*/ 1256 h 1288"/>
                <a:gd name="T16" fmla="*/ 524 w 525"/>
                <a:gd name="T17" fmla="*/ 1244 h 1288"/>
                <a:gd name="T18" fmla="*/ 525 w 525"/>
                <a:gd name="T19" fmla="*/ 1233 h 1288"/>
                <a:gd name="T20" fmla="*/ 525 w 525"/>
                <a:gd name="T21" fmla="*/ 55 h 1288"/>
                <a:gd name="T22" fmla="*/ 525 w 525"/>
                <a:gd name="T23" fmla="*/ 55 h 1288"/>
                <a:gd name="T24" fmla="*/ 524 w 525"/>
                <a:gd name="T25" fmla="*/ 42 h 1288"/>
                <a:gd name="T26" fmla="*/ 522 w 525"/>
                <a:gd name="T27" fmla="*/ 31 h 1288"/>
                <a:gd name="T28" fmla="*/ 519 w 525"/>
                <a:gd name="T29" fmla="*/ 22 h 1288"/>
                <a:gd name="T30" fmla="*/ 514 w 525"/>
                <a:gd name="T31" fmla="*/ 14 h 1288"/>
                <a:gd name="T32" fmla="*/ 508 w 525"/>
                <a:gd name="T33" fmla="*/ 9 h 1288"/>
                <a:gd name="T34" fmla="*/ 499 w 525"/>
                <a:gd name="T35" fmla="*/ 3 h 1288"/>
                <a:gd name="T36" fmla="*/ 490 w 525"/>
                <a:gd name="T37" fmla="*/ 1 h 1288"/>
                <a:gd name="T38" fmla="*/ 478 w 525"/>
                <a:gd name="T39" fmla="*/ 0 h 1288"/>
                <a:gd name="T40" fmla="*/ 402 w 525"/>
                <a:gd name="T41" fmla="*/ 0 h 1288"/>
                <a:gd name="T42" fmla="*/ 0 w 525"/>
                <a:gd name="T43" fmla="*/ 126 h 1288"/>
                <a:gd name="T44" fmla="*/ 0 w 525"/>
                <a:gd name="T45" fmla="*/ 264 h 1288"/>
                <a:gd name="T46" fmla="*/ 0 w 525"/>
                <a:gd name="T47" fmla="*/ 264 h 1288"/>
                <a:gd name="T48" fmla="*/ 1 w 525"/>
                <a:gd name="T49" fmla="*/ 274 h 1288"/>
                <a:gd name="T50" fmla="*/ 3 w 525"/>
                <a:gd name="T51" fmla="*/ 282 h 1288"/>
                <a:gd name="T52" fmla="*/ 7 w 525"/>
                <a:gd name="T53" fmla="*/ 290 h 1288"/>
                <a:gd name="T54" fmla="*/ 12 w 525"/>
                <a:gd name="T55" fmla="*/ 295 h 1288"/>
                <a:gd name="T56" fmla="*/ 18 w 525"/>
                <a:gd name="T57" fmla="*/ 298 h 1288"/>
                <a:gd name="T58" fmla="*/ 25 w 525"/>
                <a:gd name="T59" fmla="*/ 301 h 1288"/>
                <a:gd name="T60" fmla="*/ 35 w 525"/>
                <a:gd name="T61" fmla="*/ 301 h 1288"/>
                <a:gd name="T62" fmla="*/ 44 w 525"/>
                <a:gd name="T63" fmla="*/ 300 h 1288"/>
                <a:gd name="T64" fmla="*/ 298 w 525"/>
                <a:gd name="T65" fmla="*/ 247 h 1288"/>
                <a:gd name="T66" fmla="*/ 298 w 525"/>
                <a:gd name="T67" fmla="*/ 1288 h 1288"/>
                <a:gd name="T68" fmla="*/ 478 w 525"/>
                <a:gd name="T69" fmla="*/ 1288 h 1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5" h="1288">
                  <a:moveTo>
                    <a:pt x="478" y="1288"/>
                  </a:moveTo>
                  <a:lnTo>
                    <a:pt x="478" y="1288"/>
                  </a:lnTo>
                  <a:lnTo>
                    <a:pt x="490" y="1287"/>
                  </a:lnTo>
                  <a:lnTo>
                    <a:pt x="499" y="1284"/>
                  </a:lnTo>
                  <a:lnTo>
                    <a:pt x="508" y="1278"/>
                  </a:lnTo>
                  <a:lnTo>
                    <a:pt x="514" y="1272"/>
                  </a:lnTo>
                  <a:lnTo>
                    <a:pt x="519" y="1265"/>
                  </a:lnTo>
                  <a:lnTo>
                    <a:pt x="522" y="1256"/>
                  </a:lnTo>
                  <a:lnTo>
                    <a:pt x="524" y="1244"/>
                  </a:lnTo>
                  <a:lnTo>
                    <a:pt x="525" y="1233"/>
                  </a:lnTo>
                  <a:lnTo>
                    <a:pt x="525" y="55"/>
                  </a:lnTo>
                  <a:lnTo>
                    <a:pt x="525" y="55"/>
                  </a:lnTo>
                  <a:lnTo>
                    <a:pt x="524" y="42"/>
                  </a:lnTo>
                  <a:lnTo>
                    <a:pt x="522" y="31"/>
                  </a:lnTo>
                  <a:lnTo>
                    <a:pt x="519" y="22"/>
                  </a:lnTo>
                  <a:lnTo>
                    <a:pt x="514" y="14"/>
                  </a:lnTo>
                  <a:lnTo>
                    <a:pt x="508" y="9"/>
                  </a:lnTo>
                  <a:lnTo>
                    <a:pt x="499" y="3"/>
                  </a:lnTo>
                  <a:lnTo>
                    <a:pt x="490" y="1"/>
                  </a:lnTo>
                  <a:lnTo>
                    <a:pt x="478" y="0"/>
                  </a:lnTo>
                  <a:lnTo>
                    <a:pt x="402" y="0"/>
                  </a:lnTo>
                  <a:lnTo>
                    <a:pt x="0" y="126"/>
                  </a:lnTo>
                  <a:lnTo>
                    <a:pt x="0" y="264"/>
                  </a:lnTo>
                  <a:lnTo>
                    <a:pt x="0" y="264"/>
                  </a:lnTo>
                  <a:lnTo>
                    <a:pt x="1" y="274"/>
                  </a:lnTo>
                  <a:lnTo>
                    <a:pt x="3" y="282"/>
                  </a:lnTo>
                  <a:lnTo>
                    <a:pt x="7" y="290"/>
                  </a:lnTo>
                  <a:lnTo>
                    <a:pt x="12" y="295"/>
                  </a:lnTo>
                  <a:lnTo>
                    <a:pt x="18" y="298"/>
                  </a:lnTo>
                  <a:lnTo>
                    <a:pt x="25" y="301"/>
                  </a:lnTo>
                  <a:lnTo>
                    <a:pt x="35" y="301"/>
                  </a:lnTo>
                  <a:lnTo>
                    <a:pt x="44" y="300"/>
                  </a:lnTo>
                  <a:lnTo>
                    <a:pt x="298" y="247"/>
                  </a:lnTo>
                  <a:lnTo>
                    <a:pt x="298" y="1288"/>
                  </a:lnTo>
                  <a:lnTo>
                    <a:pt x="478" y="1288"/>
                  </a:lnTo>
                  <a:close/>
                </a:path>
              </a:pathLst>
            </a:custGeom>
            <a:solidFill>
              <a:srgbClr val="4D4D4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40080"/>
              <a:endParaRPr lang="ko-KR" altLang="en-US" sz="2500" kern="0">
                <a:solidFill>
                  <a:prstClr val="black"/>
                </a:solidFill>
              </a:endParaRPr>
            </a:p>
          </p:txBody>
        </p:sp>
      </p:grpSp>
      <p:sp>
        <p:nvSpPr>
          <p:cNvPr id="40" name="직사각형 39"/>
          <p:cNvSpPr/>
          <p:nvPr/>
        </p:nvSpPr>
        <p:spPr>
          <a:xfrm>
            <a:off x="3048945" y="1642101"/>
            <a:ext cx="53743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400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표준 </a:t>
            </a:r>
            <a:r>
              <a:rPr lang="en-US" altLang="ko-KR" sz="16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SW </a:t>
            </a:r>
            <a:r>
              <a:rPr lang="ko-KR" altLang="en-US" sz="16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레퍼런스 </a:t>
            </a:r>
            <a:r>
              <a:rPr lang="en-US" altLang="ko-KR" sz="16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OSS</a:t>
            </a:r>
            <a:r>
              <a:rPr lang="ko-KR" altLang="en-US" sz="16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관리를 통해 </a:t>
            </a:r>
            <a:r>
              <a:rPr lang="en-US" altLang="ko-KR" sz="1600" b="1" spc="-60" dirty="0">
                <a:solidFill>
                  <a:srgbClr val="FF0000"/>
                </a:solidFill>
                <a:latin typeface="+mn-ea"/>
              </a:rPr>
              <a:t>Pacemaker </a:t>
            </a:r>
            <a:r>
              <a:rPr lang="ko-KR" altLang="en-US" sz="1600" b="1" spc="-60" dirty="0">
                <a:solidFill>
                  <a:srgbClr val="FF0000"/>
                </a:solidFill>
                <a:latin typeface="+mn-ea"/>
              </a:rPr>
              <a:t>적용</a:t>
            </a:r>
            <a:r>
              <a:rPr lang="en-US" altLang="ko-KR" sz="1600" b="1" spc="-60" dirty="0">
                <a:solidFill>
                  <a:srgbClr val="FF0000"/>
                </a:solidFill>
                <a:latin typeface="+mn-ea"/>
              </a:rPr>
              <a:t>/</a:t>
            </a:r>
            <a:r>
              <a:rPr lang="ko-KR" altLang="en-US" sz="1600" b="1" spc="-60" dirty="0">
                <a:solidFill>
                  <a:srgbClr val="FF0000"/>
                </a:solidFill>
                <a:latin typeface="+mn-ea"/>
              </a:rPr>
              <a:t>확대</a:t>
            </a:r>
          </a:p>
        </p:txBody>
      </p: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0A4D5E09-DD28-40EF-A25E-76A8FDE9D628}"/>
              </a:ext>
            </a:extLst>
          </p:cNvPr>
          <p:cNvGrpSpPr>
            <a:grpSpLocks noChangeAspect="1"/>
          </p:cNvGrpSpPr>
          <p:nvPr/>
        </p:nvGrpSpPr>
        <p:grpSpPr>
          <a:xfrm>
            <a:off x="2679614" y="3320427"/>
            <a:ext cx="373413" cy="373413"/>
            <a:chOff x="1455738" y="8308975"/>
            <a:chExt cx="825500" cy="825500"/>
          </a:xfrm>
          <a:effectLst/>
        </p:grpSpPr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34E1C358-6791-462D-9FDA-7FC1F0C2A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5738" y="8308975"/>
              <a:ext cx="825500" cy="825500"/>
            </a:xfrm>
            <a:custGeom>
              <a:avLst/>
              <a:gdLst>
                <a:gd name="T0" fmla="*/ 2326 w 2599"/>
                <a:gd name="T1" fmla="*/ 71 h 2599"/>
                <a:gd name="T2" fmla="*/ 2293 w 2599"/>
                <a:gd name="T3" fmla="*/ 41 h 2599"/>
                <a:gd name="T4" fmla="*/ 2234 w 2599"/>
                <a:gd name="T5" fmla="*/ 11 h 2599"/>
                <a:gd name="T6" fmla="*/ 2189 w 2599"/>
                <a:gd name="T7" fmla="*/ 1 h 2599"/>
                <a:gd name="T8" fmla="*/ 433 w 2599"/>
                <a:gd name="T9" fmla="*/ 0 h 2599"/>
                <a:gd name="T10" fmla="*/ 409 w 2599"/>
                <a:gd name="T11" fmla="*/ 1 h 2599"/>
                <a:gd name="T12" fmla="*/ 364 w 2599"/>
                <a:gd name="T13" fmla="*/ 11 h 2599"/>
                <a:gd name="T14" fmla="*/ 305 w 2599"/>
                <a:gd name="T15" fmla="*/ 42 h 2599"/>
                <a:gd name="T16" fmla="*/ 71 w 2599"/>
                <a:gd name="T17" fmla="*/ 273 h 2599"/>
                <a:gd name="T18" fmla="*/ 42 w 2599"/>
                <a:gd name="T19" fmla="*/ 306 h 2599"/>
                <a:gd name="T20" fmla="*/ 10 w 2599"/>
                <a:gd name="T21" fmla="*/ 365 h 2599"/>
                <a:gd name="T22" fmla="*/ 1 w 2599"/>
                <a:gd name="T23" fmla="*/ 410 h 2599"/>
                <a:gd name="T24" fmla="*/ 0 w 2599"/>
                <a:gd name="T25" fmla="*/ 2165 h 2599"/>
                <a:gd name="T26" fmla="*/ 1 w 2599"/>
                <a:gd name="T27" fmla="*/ 2189 h 2599"/>
                <a:gd name="T28" fmla="*/ 10 w 2599"/>
                <a:gd name="T29" fmla="*/ 2233 h 2599"/>
                <a:gd name="T30" fmla="*/ 42 w 2599"/>
                <a:gd name="T31" fmla="*/ 2294 h 2599"/>
                <a:gd name="T32" fmla="*/ 72 w 2599"/>
                <a:gd name="T33" fmla="*/ 2326 h 2599"/>
                <a:gd name="T34" fmla="*/ 289 w 2599"/>
                <a:gd name="T35" fmla="*/ 2543 h 2599"/>
                <a:gd name="T36" fmla="*/ 344 w 2599"/>
                <a:gd name="T37" fmla="*/ 2579 h 2599"/>
                <a:gd name="T38" fmla="*/ 397 w 2599"/>
                <a:gd name="T39" fmla="*/ 2596 h 2599"/>
                <a:gd name="T40" fmla="*/ 433 w 2599"/>
                <a:gd name="T41" fmla="*/ 2599 h 2599"/>
                <a:gd name="T42" fmla="*/ 2174 w 2599"/>
                <a:gd name="T43" fmla="*/ 2598 h 2599"/>
                <a:gd name="T44" fmla="*/ 2234 w 2599"/>
                <a:gd name="T45" fmla="*/ 2595 h 2599"/>
                <a:gd name="T46" fmla="*/ 2300 w 2599"/>
                <a:gd name="T47" fmla="*/ 2582 h 2599"/>
                <a:gd name="T48" fmla="*/ 2344 w 2599"/>
                <a:gd name="T49" fmla="*/ 2563 h 2599"/>
                <a:gd name="T50" fmla="*/ 2370 w 2599"/>
                <a:gd name="T51" fmla="*/ 2539 h 2599"/>
                <a:gd name="T52" fmla="*/ 2381 w 2599"/>
                <a:gd name="T53" fmla="*/ 2508 h 2599"/>
                <a:gd name="T54" fmla="*/ 2383 w 2599"/>
                <a:gd name="T55" fmla="*/ 2327 h 2599"/>
                <a:gd name="T56" fmla="*/ 2363 w 2599"/>
                <a:gd name="T57" fmla="*/ 2340 h 2599"/>
                <a:gd name="T58" fmla="*/ 2313 w 2599"/>
                <a:gd name="T59" fmla="*/ 2363 h 2599"/>
                <a:gd name="T60" fmla="*/ 2249 w 2599"/>
                <a:gd name="T61" fmla="*/ 2378 h 2599"/>
                <a:gd name="T62" fmla="*/ 2190 w 2599"/>
                <a:gd name="T63" fmla="*/ 2382 h 2599"/>
                <a:gd name="T64" fmla="*/ 313 w 2599"/>
                <a:gd name="T65" fmla="*/ 2382 h 2599"/>
                <a:gd name="T66" fmla="*/ 282 w 2599"/>
                <a:gd name="T67" fmla="*/ 2374 h 2599"/>
                <a:gd name="T68" fmla="*/ 256 w 2599"/>
                <a:gd name="T69" fmla="*/ 2357 h 2599"/>
                <a:gd name="T70" fmla="*/ 235 w 2599"/>
                <a:gd name="T71" fmla="*/ 2334 h 2599"/>
                <a:gd name="T72" fmla="*/ 221 w 2599"/>
                <a:gd name="T73" fmla="*/ 2306 h 2599"/>
                <a:gd name="T74" fmla="*/ 217 w 2599"/>
                <a:gd name="T75" fmla="*/ 2274 h 2599"/>
                <a:gd name="T76" fmla="*/ 217 w 2599"/>
                <a:gd name="T77" fmla="*/ 324 h 2599"/>
                <a:gd name="T78" fmla="*/ 219 w 2599"/>
                <a:gd name="T79" fmla="*/ 303 h 2599"/>
                <a:gd name="T80" fmla="*/ 229 w 2599"/>
                <a:gd name="T81" fmla="*/ 274 h 2599"/>
                <a:gd name="T82" fmla="*/ 248 w 2599"/>
                <a:gd name="T83" fmla="*/ 249 h 2599"/>
                <a:gd name="T84" fmla="*/ 273 w 2599"/>
                <a:gd name="T85" fmla="*/ 230 h 2599"/>
                <a:gd name="T86" fmla="*/ 303 w 2599"/>
                <a:gd name="T87" fmla="*/ 219 h 2599"/>
                <a:gd name="T88" fmla="*/ 2273 w 2599"/>
                <a:gd name="T89" fmla="*/ 217 h 2599"/>
                <a:gd name="T90" fmla="*/ 2296 w 2599"/>
                <a:gd name="T91" fmla="*/ 219 h 2599"/>
                <a:gd name="T92" fmla="*/ 2325 w 2599"/>
                <a:gd name="T93" fmla="*/ 230 h 2599"/>
                <a:gd name="T94" fmla="*/ 2350 w 2599"/>
                <a:gd name="T95" fmla="*/ 249 h 2599"/>
                <a:gd name="T96" fmla="*/ 2369 w 2599"/>
                <a:gd name="T97" fmla="*/ 274 h 2599"/>
                <a:gd name="T98" fmla="*/ 2380 w 2599"/>
                <a:gd name="T99" fmla="*/ 303 h 2599"/>
                <a:gd name="T100" fmla="*/ 2382 w 2599"/>
                <a:gd name="T101" fmla="*/ 324 h 2599"/>
                <a:gd name="T102" fmla="*/ 2531 w 2599"/>
                <a:gd name="T103" fmla="*/ 2165 h 2599"/>
                <a:gd name="T104" fmla="*/ 2544 w 2599"/>
                <a:gd name="T105" fmla="*/ 2164 h 2599"/>
                <a:gd name="T106" fmla="*/ 2563 w 2599"/>
                <a:gd name="T107" fmla="*/ 2157 h 2599"/>
                <a:gd name="T108" fmla="*/ 2578 w 2599"/>
                <a:gd name="T109" fmla="*/ 2145 h 2599"/>
                <a:gd name="T110" fmla="*/ 2591 w 2599"/>
                <a:gd name="T111" fmla="*/ 2130 h 2599"/>
                <a:gd name="T112" fmla="*/ 2597 w 2599"/>
                <a:gd name="T113" fmla="*/ 2111 h 2599"/>
                <a:gd name="T114" fmla="*/ 2599 w 2599"/>
                <a:gd name="T115" fmla="*/ 432 h 2599"/>
                <a:gd name="T116" fmla="*/ 2597 w 2599"/>
                <a:gd name="T117" fmla="*/ 410 h 2599"/>
                <a:gd name="T118" fmla="*/ 2588 w 2599"/>
                <a:gd name="T119" fmla="*/ 365 h 2599"/>
                <a:gd name="T120" fmla="*/ 2557 w 2599"/>
                <a:gd name="T121" fmla="*/ 305 h 2599"/>
                <a:gd name="T122" fmla="*/ 2527 w 2599"/>
                <a:gd name="T123" fmla="*/ 273 h 2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99" h="2599">
                  <a:moveTo>
                    <a:pt x="2527" y="273"/>
                  </a:moveTo>
                  <a:lnTo>
                    <a:pt x="2527" y="273"/>
                  </a:lnTo>
                  <a:lnTo>
                    <a:pt x="2326" y="71"/>
                  </a:lnTo>
                  <a:lnTo>
                    <a:pt x="2326" y="71"/>
                  </a:lnTo>
                  <a:lnTo>
                    <a:pt x="2310" y="56"/>
                  </a:lnTo>
                  <a:lnTo>
                    <a:pt x="2293" y="41"/>
                  </a:lnTo>
                  <a:lnTo>
                    <a:pt x="2274" y="30"/>
                  </a:lnTo>
                  <a:lnTo>
                    <a:pt x="2255" y="19"/>
                  </a:lnTo>
                  <a:lnTo>
                    <a:pt x="2234" y="11"/>
                  </a:lnTo>
                  <a:lnTo>
                    <a:pt x="2212" y="5"/>
                  </a:lnTo>
                  <a:lnTo>
                    <a:pt x="2201" y="3"/>
                  </a:lnTo>
                  <a:lnTo>
                    <a:pt x="2189" y="1"/>
                  </a:lnTo>
                  <a:lnTo>
                    <a:pt x="2178" y="0"/>
                  </a:lnTo>
                  <a:lnTo>
                    <a:pt x="2166" y="0"/>
                  </a:lnTo>
                  <a:lnTo>
                    <a:pt x="433" y="0"/>
                  </a:lnTo>
                  <a:lnTo>
                    <a:pt x="433" y="0"/>
                  </a:lnTo>
                  <a:lnTo>
                    <a:pt x="421" y="0"/>
                  </a:lnTo>
                  <a:lnTo>
                    <a:pt x="409" y="1"/>
                  </a:lnTo>
                  <a:lnTo>
                    <a:pt x="397" y="3"/>
                  </a:lnTo>
                  <a:lnTo>
                    <a:pt x="386" y="5"/>
                  </a:lnTo>
                  <a:lnTo>
                    <a:pt x="364" y="11"/>
                  </a:lnTo>
                  <a:lnTo>
                    <a:pt x="344" y="19"/>
                  </a:lnTo>
                  <a:lnTo>
                    <a:pt x="324" y="30"/>
                  </a:lnTo>
                  <a:lnTo>
                    <a:pt x="305" y="42"/>
                  </a:lnTo>
                  <a:lnTo>
                    <a:pt x="287" y="56"/>
                  </a:lnTo>
                  <a:lnTo>
                    <a:pt x="272" y="71"/>
                  </a:lnTo>
                  <a:lnTo>
                    <a:pt x="71" y="273"/>
                  </a:lnTo>
                  <a:lnTo>
                    <a:pt x="71" y="273"/>
                  </a:lnTo>
                  <a:lnTo>
                    <a:pt x="55" y="288"/>
                  </a:lnTo>
                  <a:lnTo>
                    <a:pt x="42" y="306"/>
                  </a:lnTo>
                  <a:lnTo>
                    <a:pt x="29" y="324"/>
                  </a:lnTo>
                  <a:lnTo>
                    <a:pt x="19" y="344"/>
                  </a:lnTo>
                  <a:lnTo>
                    <a:pt x="10" y="365"/>
                  </a:lnTo>
                  <a:lnTo>
                    <a:pt x="5" y="387"/>
                  </a:lnTo>
                  <a:lnTo>
                    <a:pt x="2" y="398"/>
                  </a:lnTo>
                  <a:lnTo>
                    <a:pt x="1" y="410"/>
                  </a:lnTo>
                  <a:lnTo>
                    <a:pt x="0" y="421"/>
                  </a:lnTo>
                  <a:lnTo>
                    <a:pt x="0" y="432"/>
                  </a:lnTo>
                  <a:lnTo>
                    <a:pt x="0" y="2165"/>
                  </a:lnTo>
                  <a:lnTo>
                    <a:pt x="0" y="2165"/>
                  </a:lnTo>
                  <a:lnTo>
                    <a:pt x="0" y="2177"/>
                  </a:lnTo>
                  <a:lnTo>
                    <a:pt x="1" y="2189"/>
                  </a:lnTo>
                  <a:lnTo>
                    <a:pt x="3" y="2200"/>
                  </a:lnTo>
                  <a:lnTo>
                    <a:pt x="5" y="2212"/>
                  </a:lnTo>
                  <a:lnTo>
                    <a:pt x="10" y="2233"/>
                  </a:lnTo>
                  <a:lnTo>
                    <a:pt x="19" y="2255"/>
                  </a:lnTo>
                  <a:lnTo>
                    <a:pt x="29" y="2275"/>
                  </a:lnTo>
                  <a:lnTo>
                    <a:pt x="42" y="2294"/>
                  </a:lnTo>
                  <a:lnTo>
                    <a:pt x="56" y="2310"/>
                  </a:lnTo>
                  <a:lnTo>
                    <a:pt x="72" y="2326"/>
                  </a:lnTo>
                  <a:lnTo>
                    <a:pt x="72" y="2326"/>
                  </a:lnTo>
                  <a:lnTo>
                    <a:pt x="273" y="2527"/>
                  </a:lnTo>
                  <a:lnTo>
                    <a:pt x="273" y="2527"/>
                  </a:lnTo>
                  <a:lnTo>
                    <a:pt x="289" y="2543"/>
                  </a:lnTo>
                  <a:lnTo>
                    <a:pt x="305" y="2557"/>
                  </a:lnTo>
                  <a:lnTo>
                    <a:pt x="324" y="2569"/>
                  </a:lnTo>
                  <a:lnTo>
                    <a:pt x="344" y="2579"/>
                  </a:lnTo>
                  <a:lnTo>
                    <a:pt x="364" y="2587"/>
                  </a:lnTo>
                  <a:lnTo>
                    <a:pt x="387" y="2593"/>
                  </a:lnTo>
                  <a:lnTo>
                    <a:pt x="397" y="2596"/>
                  </a:lnTo>
                  <a:lnTo>
                    <a:pt x="410" y="2598"/>
                  </a:lnTo>
                  <a:lnTo>
                    <a:pt x="421" y="2599"/>
                  </a:lnTo>
                  <a:lnTo>
                    <a:pt x="433" y="2599"/>
                  </a:lnTo>
                  <a:lnTo>
                    <a:pt x="1841" y="2599"/>
                  </a:lnTo>
                  <a:lnTo>
                    <a:pt x="1841" y="2599"/>
                  </a:lnTo>
                  <a:lnTo>
                    <a:pt x="2174" y="2598"/>
                  </a:lnTo>
                  <a:lnTo>
                    <a:pt x="2174" y="2598"/>
                  </a:lnTo>
                  <a:lnTo>
                    <a:pt x="2205" y="2597"/>
                  </a:lnTo>
                  <a:lnTo>
                    <a:pt x="2234" y="2595"/>
                  </a:lnTo>
                  <a:lnTo>
                    <a:pt x="2259" y="2591"/>
                  </a:lnTo>
                  <a:lnTo>
                    <a:pt x="2281" y="2587"/>
                  </a:lnTo>
                  <a:lnTo>
                    <a:pt x="2300" y="2582"/>
                  </a:lnTo>
                  <a:lnTo>
                    <a:pt x="2317" y="2577"/>
                  </a:lnTo>
                  <a:lnTo>
                    <a:pt x="2332" y="2571"/>
                  </a:lnTo>
                  <a:lnTo>
                    <a:pt x="2344" y="2563"/>
                  </a:lnTo>
                  <a:lnTo>
                    <a:pt x="2354" y="2556"/>
                  </a:lnTo>
                  <a:lnTo>
                    <a:pt x="2364" y="2548"/>
                  </a:lnTo>
                  <a:lnTo>
                    <a:pt x="2370" y="2539"/>
                  </a:lnTo>
                  <a:lnTo>
                    <a:pt x="2375" y="2529"/>
                  </a:lnTo>
                  <a:lnTo>
                    <a:pt x="2379" y="2519"/>
                  </a:lnTo>
                  <a:lnTo>
                    <a:pt x="2381" y="2508"/>
                  </a:lnTo>
                  <a:lnTo>
                    <a:pt x="2382" y="2497"/>
                  </a:lnTo>
                  <a:lnTo>
                    <a:pt x="2383" y="2486"/>
                  </a:lnTo>
                  <a:lnTo>
                    <a:pt x="2383" y="2327"/>
                  </a:lnTo>
                  <a:lnTo>
                    <a:pt x="2383" y="2327"/>
                  </a:lnTo>
                  <a:lnTo>
                    <a:pt x="2363" y="2340"/>
                  </a:lnTo>
                  <a:lnTo>
                    <a:pt x="2363" y="2340"/>
                  </a:lnTo>
                  <a:lnTo>
                    <a:pt x="2347" y="2349"/>
                  </a:lnTo>
                  <a:lnTo>
                    <a:pt x="2330" y="2357"/>
                  </a:lnTo>
                  <a:lnTo>
                    <a:pt x="2313" y="2363"/>
                  </a:lnTo>
                  <a:lnTo>
                    <a:pt x="2294" y="2369"/>
                  </a:lnTo>
                  <a:lnTo>
                    <a:pt x="2272" y="2374"/>
                  </a:lnTo>
                  <a:lnTo>
                    <a:pt x="2249" y="2378"/>
                  </a:lnTo>
                  <a:lnTo>
                    <a:pt x="2222" y="2380"/>
                  </a:lnTo>
                  <a:lnTo>
                    <a:pt x="2190" y="2382"/>
                  </a:lnTo>
                  <a:lnTo>
                    <a:pt x="2190" y="2382"/>
                  </a:lnTo>
                  <a:lnTo>
                    <a:pt x="325" y="2382"/>
                  </a:lnTo>
                  <a:lnTo>
                    <a:pt x="325" y="2382"/>
                  </a:lnTo>
                  <a:lnTo>
                    <a:pt x="313" y="2382"/>
                  </a:lnTo>
                  <a:lnTo>
                    <a:pt x="303" y="2380"/>
                  </a:lnTo>
                  <a:lnTo>
                    <a:pt x="293" y="2377"/>
                  </a:lnTo>
                  <a:lnTo>
                    <a:pt x="282" y="2374"/>
                  </a:lnTo>
                  <a:lnTo>
                    <a:pt x="273" y="2369"/>
                  </a:lnTo>
                  <a:lnTo>
                    <a:pt x="265" y="2363"/>
                  </a:lnTo>
                  <a:lnTo>
                    <a:pt x="256" y="2357"/>
                  </a:lnTo>
                  <a:lnTo>
                    <a:pt x="248" y="2351"/>
                  </a:lnTo>
                  <a:lnTo>
                    <a:pt x="241" y="2342"/>
                  </a:lnTo>
                  <a:lnTo>
                    <a:pt x="235" y="2334"/>
                  </a:lnTo>
                  <a:lnTo>
                    <a:pt x="229" y="2326"/>
                  </a:lnTo>
                  <a:lnTo>
                    <a:pt x="225" y="2315"/>
                  </a:lnTo>
                  <a:lnTo>
                    <a:pt x="221" y="2306"/>
                  </a:lnTo>
                  <a:lnTo>
                    <a:pt x="219" y="2296"/>
                  </a:lnTo>
                  <a:lnTo>
                    <a:pt x="217" y="2284"/>
                  </a:lnTo>
                  <a:lnTo>
                    <a:pt x="217" y="2274"/>
                  </a:lnTo>
                  <a:lnTo>
                    <a:pt x="217" y="2274"/>
                  </a:lnTo>
                  <a:lnTo>
                    <a:pt x="217" y="324"/>
                  </a:lnTo>
                  <a:lnTo>
                    <a:pt x="217" y="324"/>
                  </a:lnTo>
                  <a:lnTo>
                    <a:pt x="217" y="324"/>
                  </a:lnTo>
                  <a:lnTo>
                    <a:pt x="217" y="314"/>
                  </a:lnTo>
                  <a:lnTo>
                    <a:pt x="219" y="303"/>
                  </a:lnTo>
                  <a:lnTo>
                    <a:pt x="221" y="292"/>
                  </a:lnTo>
                  <a:lnTo>
                    <a:pt x="225" y="283"/>
                  </a:lnTo>
                  <a:lnTo>
                    <a:pt x="229" y="274"/>
                  </a:lnTo>
                  <a:lnTo>
                    <a:pt x="235" y="264"/>
                  </a:lnTo>
                  <a:lnTo>
                    <a:pt x="241" y="256"/>
                  </a:lnTo>
                  <a:lnTo>
                    <a:pt x="248" y="249"/>
                  </a:lnTo>
                  <a:lnTo>
                    <a:pt x="256" y="241"/>
                  </a:lnTo>
                  <a:lnTo>
                    <a:pt x="265" y="235"/>
                  </a:lnTo>
                  <a:lnTo>
                    <a:pt x="273" y="230"/>
                  </a:lnTo>
                  <a:lnTo>
                    <a:pt x="282" y="225"/>
                  </a:lnTo>
                  <a:lnTo>
                    <a:pt x="293" y="222"/>
                  </a:lnTo>
                  <a:lnTo>
                    <a:pt x="303" y="219"/>
                  </a:lnTo>
                  <a:lnTo>
                    <a:pt x="313" y="218"/>
                  </a:lnTo>
                  <a:lnTo>
                    <a:pt x="325" y="217"/>
                  </a:lnTo>
                  <a:lnTo>
                    <a:pt x="2273" y="217"/>
                  </a:lnTo>
                  <a:lnTo>
                    <a:pt x="2273" y="217"/>
                  </a:lnTo>
                  <a:lnTo>
                    <a:pt x="2285" y="218"/>
                  </a:lnTo>
                  <a:lnTo>
                    <a:pt x="2296" y="219"/>
                  </a:lnTo>
                  <a:lnTo>
                    <a:pt x="2307" y="222"/>
                  </a:lnTo>
                  <a:lnTo>
                    <a:pt x="2316" y="225"/>
                  </a:lnTo>
                  <a:lnTo>
                    <a:pt x="2325" y="230"/>
                  </a:lnTo>
                  <a:lnTo>
                    <a:pt x="2335" y="235"/>
                  </a:lnTo>
                  <a:lnTo>
                    <a:pt x="2343" y="241"/>
                  </a:lnTo>
                  <a:lnTo>
                    <a:pt x="2350" y="249"/>
                  </a:lnTo>
                  <a:lnTo>
                    <a:pt x="2357" y="256"/>
                  </a:lnTo>
                  <a:lnTo>
                    <a:pt x="2364" y="264"/>
                  </a:lnTo>
                  <a:lnTo>
                    <a:pt x="2369" y="274"/>
                  </a:lnTo>
                  <a:lnTo>
                    <a:pt x="2374" y="283"/>
                  </a:lnTo>
                  <a:lnTo>
                    <a:pt x="2377" y="292"/>
                  </a:lnTo>
                  <a:lnTo>
                    <a:pt x="2380" y="303"/>
                  </a:lnTo>
                  <a:lnTo>
                    <a:pt x="2381" y="314"/>
                  </a:lnTo>
                  <a:lnTo>
                    <a:pt x="2382" y="324"/>
                  </a:lnTo>
                  <a:lnTo>
                    <a:pt x="2382" y="324"/>
                  </a:lnTo>
                  <a:lnTo>
                    <a:pt x="2381" y="2165"/>
                  </a:lnTo>
                  <a:lnTo>
                    <a:pt x="2382" y="2165"/>
                  </a:lnTo>
                  <a:lnTo>
                    <a:pt x="2531" y="2165"/>
                  </a:lnTo>
                  <a:lnTo>
                    <a:pt x="2531" y="2165"/>
                  </a:lnTo>
                  <a:lnTo>
                    <a:pt x="2538" y="2165"/>
                  </a:lnTo>
                  <a:lnTo>
                    <a:pt x="2544" y="2164"/>
                  </a:lnTo>
                  <a:lnTo>
                    <a:pt x="2551" y="2162"/>
                  </a:lnTo>
                  <a:lnTo>
                    <a:pt x="2558" y="2160"/>
                  </a:lnTo>
                  <a:lnTo>
                    <a:pt x="2563" y="2157"/>
                  </a:lnTo>
                  <a:lnTo>
                    <a:pt x="2569" y="2154"/>
                  </a:lnTo>
                  <a:lnTo>
                    <a:pt x="2574" y="2149"/>
                  </a:lnTo>
                  <a:lnTo>
                    <a:pt x="2578" y="2145"/>
                  </a:lnTo>
                  <a:lnTo>
                    <a:pt x="2584" y="2141"/>
                  </a:lnTo>
                  <a:lnTo>
                    <a:pt x="2587" y="2135"/>
                  </a:lnTo>
                  <a:lnTo>
                    <a:pt x="2591" y="2130"/>
                  </a:lnTo>
                  <a:lnTo>
                    <a:pt x="2593" y="2124"/>
                  </a:lnTo>
                  <a:lnTo>
                    <a:pt x="2596" y="2117"/>
                  </a:lnTo>
                  <a:lnTo>
                    <a:pt x="2597" y="2111"/>
                  </a:lnTo>
                  <a:lnTo>
                    <a:pt x="2598" y="2105"/>
                  </a:lnTo>
                  <a:lnTo>
                    <a:pt x="2599" y="2098"/>
                  </a:lnTo>
                  <a:lnTo>
                    <a:pt x="2599" y="432"/>
                  </a:lnTo>
                  <a:lnTo>
                    <a:pt x="2599" y="432"/>
                  </a:lnTo>
                  <a:lnTo>
                    <a:pt x="2598" y="421"/>
                  </a:lnTo>
                  <a:lnTo>
                    <a:pt x="2597" y="410"/>
                  </a:lnTo>
                  <a:lnTo>
                    <a:pt x="2596" y="398"/>
                  </a:lnTo>
                  <a:lnTo>
                    <a:pt x="2594" y="387"/>
                  </a:lnTo>
                  <a:lnTo>
                    <a:pt x="2588" y="365"/>
                  </a:lnTo>
                  <a:lnTo>
                    <a:pt x="2580" y="343"/>
                  </a:lnTo>
                  <a:lnTo>
                    <a:pt x="2569" y="323"/>
                  </a:lnTo>
                  <a:lnTo>
                    <a:pt x="2557" y="305"/>
                  </a:lnTo>
                  <a:lnTo>
                    <a:pt x="2543" y="288"/>
                  </a:lnTo>
                  <a:lnTo>
                    <a:pt x="2527" y="273"/>
                  </a:lnTo>
                  <a:lnTo>
                    <a:pt x="2527" y="273"/>
                  </a:lnTo>
                  <a:close/>
                </a:path>
              </a:pathLst>
            </a:custGeom>
            <a:solidFill>
              <a:srgbClr val="4D4D4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4008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6218187E-FEDF-499E-8533-E8236841D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1488" y="8505825"/>
              <a:ext cx="265113" cy="419100"/>
            </a:xfrm>
            <a:custGeom>
              <a:avLst/>
              <a:gdLst>
                <a:gd name="T0" fmla="*/ 177 w 834"/>
                <a:gd name="T1" fmla="*/ 763 h 1319"/>
                <a:gd name="T2" fmla="*/ 87 w 834"/>
                <a:gd name="T3" fmla="*/ 849 h 1319"/>
                <a:gd name="T4" fmla="*/ 32 w 834"/>
                <a:gd name="T5" fmla="*/ 940 h 1319"/>
                <a:gd name="T6" fmla="*/ 5 w 834"/>
                <a:gd name="T7" fmla="*/ 1037 h 1319"/>
                <a:gd name="T8" fmla="*/ 0 w 834"/>
                <a:gd name="T9" fmla="*/ 1273 h 1319"/>
                <a:gd name="T10" fmla="*/ 5 w 834"/>
                <a:gd name="T11" fmla="*/ 1300 h 1319"/>
                <a:gd name="T12" fmla="*/ 32 w 834"/>
                <a:gd name="T13" fmla="*/ 1318 h 1319"/>
                <a:gd name="T14" fmla="*/ 625 w 834"/>
                <a:gd name="T15" fmla="*/ 1318 h 1319"/>
                <a:gd name="T16" fmla="*/ 755 w 834"/>
                <a:gd name="T17" fmla="*/ 1310 h 1319"/>
                <a:gd name="T18" fmla="*/ 811 w 834"/>
                <a:gd name="T19" fmla="*/ 1293 h 1319"/>
                <a:gd name="T20" fmla="*/ 833 w 834"/>
                <a:gd name="T21" fmla="*/ 1261 h 1319"/>
                <a:gd name="T22" fmla="*/ 824 w 834"/>
                <a:gd name="T23" fmla="*/ 1100 h 1319"/>
                <a:gd name="T24" fmla="*/ 753 w 834"/>
                <a:gd name="T25" fmla="*/ 1114 h 1319"/>
                <a:gd name="T26" fmla="*/ 569 w 834"/>
                <a:gd name="T27" fmla="*/ 1123 h 1319"/>
                <a:gd name="T28" fmla="*/ 225 w 834"/>
                <a:gd name="T29" fmla="*/ 1091 h 1319"/>
                <a:gd name="T30" fmla="*/ 232 w 834"/>
                <a:gd name="T31" fmla="*/ 1031 h 1319"/>
                <a:gd name="T32" fmla="*/ 258 w 834"/>
                <a:gd name="T33" fmla="*/ 977 h 1319"/>
                <a:gd name="T34" fmla="*/ 311 w 834"/>
                <a:gd name="T35" fmla="*/ 921 h 1319"/>
                <a:gd name="T36" fmla="*/ 528 w 834"/>
                <a:gd name="T37" fmla="*/ 765 h 1319"/>
                <a:gd name="T38" fmla="*/ 618 w 834"/>
                <a:gd name="T39" fmla="*/ 695 h 1319"/>
                <a:gd name="T40" fmla="*/ 711 w 834"/>
                <a:gd name="T41" fmla="*/ 605 h 1319"/>
                <a:gd name="T42" fmla="*/ 772 w 834"/>
                <a:gd name="T43" fmla="*/ 507 h 1319"/>
                <a:gd name="T44" fmla="*/ 799 w 834"/>
                <a:gd name="T45" fmla="*/ 399 h 1319"/>
                <a:gd name="T46" fmla="*/ 798 w 834"/>
                <a:gd name="T47" fmla="*/ 326 h 1319"/>
                <a:gd name="T48" fmla="*/ 784 w 834"/>
                <a:gd name="T49" fmla="*/ 247 h 1319"/>
                <a:gd name="T50" fmla="*/ 757 w 834"/>
                <a:gd name="T51" fmla="*/ 179 h 1319"/>
                <a:gd name="T52" fmla="*/ 717 w 834"/>
                <a:gd name="T53" fmla="*/ 122 h 1319"/>
                <a:gd name="T54" fmla="*/ 664 w 834"/>
                <a:gd name="T55" fmla="*/ 74 h 1319"/>
                <a:gd name="T56" fmla="*/ 599 w 834"/>
                <a:gd name="T57" fmla="*/ 39 h 1319"/>
                <a:gd name="T58" fmla="*/ 524 w 834"/>
                <a:gd name="T59" fmla="*/ 15 h 1319"/>
                <a:gd name="T60" fmla="*/ 436 w 834"/>
                <a:gd name="T61" fmla="*/ 2 h 1319"/>
                <a:gd name="T62" fmla="*/ 366 w 834"/>
                <a:gd name="T63" fmla="*/ 1 h 1319"/>
                <a:gd name="T64" fmla="*/ 268 w 834"/>
                <a:gd name="T65" fmla="*/ 11 h 1319"/>
                <a:gd name="T66" fmla="*/ 172 w 834"/>
                <a:gd name="T67" fmla="*/ 31 h 1319"/>
                <a:gd name="T68" fmla="*/ 84 w 834"/>
                <a:gd name="T69" fmla="*/ 61 h 1319"/>
                <a:gd name="T70" fmla="*/ 27 w 834"/>
                <a:gd name="T71" fmla="*/ 247 h 1319"/>
                <a:gd name="T72" fmla="*/ 34 w 834"/>
                <a:gd name="T73" fmla="*/ 274 h 1319"/>
                <a:gd name="T74" fmla="*/ 55 w 834"/>
                <a:gd name="T75" fmla="*/ 283 h 1319"/>
                <a:gd name="T76" fmla="*/ 103 w 834"/>
                <a:gd name="T77" fmla="*/ 264 h 1319"/>
                <a:gd name="T78" fmla="*/ 254 w 834"/>
                <a:gd name="T79" fmla="*/ 213 h 1319"/>
                <a:gd name="T80" fmla="*/ 335 w 834"/>
                <a:gd name="T81" fmla="*/ 198 h 1319"/>
                <a:gd name="T82" fmla="*/ 395 w 834"/>
                <a:gd name="T83" fmla="*/ 197 h 1319"/>
                <a:gd name="T84" fmla="*/ 472 w 834"/>
                <a:gd name="T85" fmla="*/ 211 h 1319"/>
                <a:gd name="T86" fmla="*/ 529 w 834"/>
                <a:gd name="T87" fmla="*/ 245 h 1319"/>
                <a:gd name="T88" fmla="*/ 563 w 834"/>
                <a:gd name="T89" fmla="*/ 303 h 1319"/>
                <a:gd name="T90" fmla="*/ 571 w 834"/>
                <a:gd name="T91" fmla="*/ 363 h 1319"/>
                <a:gd name="T92" fmla="*/ 556 w 834"/>
                <a:gd name="T93" fmla="*/ 443 h 1319"/>
                <a:gd name="T94" fmla="*/ 515 w 834"/>
                <a:gd name="T95" fmla="*/ 507 h 1319"/>
                <a:gd name="T96" fmla="*/ 454 w 834"/>
                <a:gd name="T97" fmla="*/ 565 h 1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34" h="1319">
                  <a:moveTo>
                    <a:pt x="376" y="622"/>
                  </a:moveTo>
                  <a:lnTo>
                    <a:pt x="206" y="741"/>
                  </a:lnTo>
                  <a:lnTo>
                    <a:pt x="206" y="741"/>
                  </a:lnTo>
                  <a:lnTo>
                    <a:pt x="177" y="763"/>
                  </a:lnTo>
                  <a:lnTo>
                    <a:pt x="151" y="783"/>
                  </a:lnTo>
                  <a:lnTo>
                    <a:pt x="127" y="805"/>
                  </a:lnTo>
                  <a:lnTo>
                    <a:pt x="107" y="827"/>
                  </a:lnTo>
                  <a:lnTo>
                    <a:pt x="87" y="849"/>
                  </a:lnTo>
                  <a:lnTo>
                    <a:pt x="70" y="871"/>
                  </a:lnTo>
                  <a:lnTo>
                    <a:pt x="56" y="893"/>
                  </a:lnTo>
                  <a:lnTo>
                    <a:pt x="42" y="916"/>
                  </a:lnTo>
                  <a:lnTo>
                    <a:pt x="32" y="940"/>
                  </a:lnTo>
                  <a:lnTo>
                    <a:pt x="22" y="963"/>
                  </a:lnTo>
                  <a:lnTo>
                    <a:pt x="15" y="988"/>
                  </a:lnTo>
                  <a:lnTo>
                    <a:pt x="9" y="1012"/>
                  </a:lnTo>
                  <a:lnTo>
                    <a:pt x="5" y="1037"/>
                  </a:lnTo>
                  <a:lnTo>
                    <a:pt x="2" y="1063"/>
                  </a:lnTo>
                  <a:lnTo>
                    <a:pt x="0" y="1088"/>
                  </a:lnTo>
                  <a:lnTo>
                    <a:pt x="0" y="1115"/>
                  </a:lnTo>
                  <a:lnTo>
                    <a:pt x="0" y="1273"/>
                  </a:lnTo>
                  <a:lnTo>
                    <a:pt x="0" y="1273"/>
                  </a:lnTo>
                  <a:lnTo>
                    <a:pt x="0" y="1284"/>
                  </a:lnTo>
                  <a:lnTo>
                    <a:pt x="2" y="1293"/>
                  </a:lnTo>
                  <a:lnTo>
                    <a:pt x="5" y="1300"/>
                  </a:lnTo>
                  <a:lnTo>
                    <a:pt x="9" y="1306"/>
                  </a:lnTo>
                  <a:lnTo>
                    <a:pt x="15" y="1312"/>
                  </a:lnTo>
                  <a:lnTo>
                    <a:pt x="22" y="1316"/>
                  </a:lnTo>
                  <a:lnTo>
                    <a:pt x="32" y="1318"/>
                  </a:lnTo>
                  <a:lnTo>
                    <a:pt x="42" y="1319"/>
                  </a:lnTo>
                  <a:lnTo>
                    <a:pt x="553" y="1319"/>
                  </a:lnTo>
                  <a:lnTo>
                    <a:pt x="553" y="1319"/>
                  </a:lnTo>
                  <a:lnTo>
                    <a:pt x="625" y="1318"/>
                  </a:lnTo>
                  <a:lnTo>
                    <a:pt x="686" y="1317"/>
                  </a:lnTo>
                  <a:lnTo>
                    <a:pt x="711" y="1315"/>
                  </a:lnTo>
                  <a:lnTo>
                    <a:pt x="734" y="1313"/>
                  </a:lnTo>
                  <a:lnTo>
                    <a:pt x="755" y="1310"/>
                  </a:lnTo>
                  <a:lnTo>
                    <a:pt x="773" y="1307"/>
                  </a:lnTo>
                  <a:lnTo>
                    <a:pt x="788" y="1303"/>
                  </a:lnTo>
                  <a:lnTo>
                    <a:pt x="801" y="1298"/>
                  </a:lnTo>
                  <a:lnTo>
                    <a:pt x="811" y="1293"/>
                  </a:lnTo>
                  <a:lnTo>
                    <a:pt x="819" y="1287"/>
                  </a:lnTo>
                  <a:lnTo>
                    <a:pt x="827" y="1278"/>
                  </a:lnTo>
                  <a:lnTo>
                    <a:pt x="831" y="1270"/>
                  </a:lnTo>
                  <a:lnTo>
                    <a:pt x="833" y="1261"/>
                  </a:lnTo>
                  <a:lnTo>
                    <a:pt x="834" y="1249"/>
                  </a:lnTo>
                  <a:lnTo>
                    <a:pt x="834" y="1095"/>
                  </a:lnTo>
                  <a:lnTo>
                    <a:pt x="834" y="1095"/>
                  </a:lnTo>
                  <a:lnTo>
                    <a:pt x="824" y="1100"/>
                  </a:lnTo>
                  <a:lnTo>
                    <a:pt x="812" y="1104"/>
                  </a:lnTo>
                  <a:lnTo>
                    <a:pt x="799" y="1107"/>
                  </a:lnTo>
                  <a:lnTo>
                    <a:pt x="784" y="1110"/>
                  </a:lnTo>
                  <a:lnTo>
                    <a:pt x="753" y="1114"/>
                  </a:lnTo>
                  <a:lnTo>
                    <a:pt x="719" y="1119"/>
                  </a:lnTo>
                  <a:lnTo>
                    <a:pt x="682" y="1121"/>
                  </a:lnTo>
                  <a:lnTo>
                    <a:pt x="644" y="1122"/>
                  </a:lnTo>
                  <a:lnTo>
                    <a:pt x="569" y="1123"/>
                  </a:lnTo>
                  <a:lnTo>
                    <a:pt x="224" y="1123"/>
                  </a:lnTo>
                  <a:lnTo>
                    <a:pt x="224" y="1108"/>
                  </a:lnTo>
                  <a:lnTo>
                    <a:pt x="224" y="1108"/>
                  </a:lnTo>
                  <a:lnTo>
                    <a:pt x="225" y="1091"/>
                  </a:lnTo>
                  <a:lnTo>
                    <a:pt x="225" y="1075"/>
                  </a:lnTo>
                  <a:lnTo>
                    <a:pt x="227" y="1059"/>
                  </a:lnTo>
                  <a:lnTo>
                    <a:pt x="229" y="1045"/>
                  </a:lnTo>
                  <a:lnTo>
                    <a:pt x="232" y="1031"/>
                  </a:lnTo>
                  <a:lnTo>
                    <a:pt x="237" y="1018"/>
                  </a:lnTo>
                  <a:lnTo>
                    <a:pt x="242" y="1004"/>
                  </a:lnTo>
                  <a:lnTo>
                    <a:pt x="250" y="991"/>
                  </a:lnTo>
                  <a:lnTo>
                    <a:pt x="258" y="977"/>
                  </a:lnTo>
                  <a:lnTo>
                    <a:pt x="268" y="964"/>
                  </a:lnTo>
                  <a:lnTo>
                    <a:pt x="281" y="950"/>
                  </a:lnTo>
                  <a:lnTo>
                    <a:pt x="294" y="936"/>
                  </a:lnTo>
                  <a:lnTo>
                    <a:pt x="311" y="921"/>
                  </a:lnTo>
                  <a:lnTo>
                    <a:pt x="330" y="907"/>
                  </a:lnTo>
                  <a:lnTo>
                    <a:pt x="350" y="890"/>
                  </a:lnTo>
                  <a:lnTo>
                    <a:pt x="373" y="874"/>
                  </a:lnTo>
                  <a:lnTo>
                    <a:pt x="528" y="765"/>
                  </a:lnTo>
                  <a:lnTo>
                    <a:pt x="528" y="765"/>
                  </a:lnTo>
                  <a:lnTo>
                    <a:pt x="560" y="742"/>
                  </a:lnTo>
                  <a:lnTo>
                    <a:pt x="590" y="718"/>
                  </a:lnTo>
                  <a:lnTo>
                    <a:pt x="618" y="695"/>
                  </a:lnTo>
                  <a:lnTo>
                    <a:pt x="644" y="673"/>
                  </a:lnTo>
                  <a:lnTo>
                    <a:pt x="669" y="651"/>
                  </a:lnTo>
                  <a:lnTo>
                    <a:pt x="691" y="628"/>
                  </a:lnTo>
                  <a:lnTo>
                    <a:pt x="711" y="605"/>
                  </a:lnTo>
                  <a:lnTo>
                    <a:pt x="729" y="581"/>
                  </a:lnTo>
                  <a:lnTo>
                    <a:pt x="746" y="557"/>
                  </a:lnTo>
                  <a:lnTo>
                    <a:pt x="760" y="533"/>
                  </a:lnTo>
                  <a:lnTo>
                    <a:pt x="772" y="507"/>
                  </a:lnTo>
                  <a:lnTo>
                    <a:pt x="782" y="483"/>
                  </a:lnTo>
                  <a:lnTo>
                    <a:pt x="789" y="456"/>
                  </a:lnTo>
                  <a:lnTo>
                    <a:pt x="795" y="428"/>
                  </a:lnTo>
                  <a:lnTo>
                    <a:pt x="799" y="399"/>
                  </a:lnTo>
                  <a:lnTo>
                    <a:pt x="800" y="369"/>
                  </a:lnTo>
                  <a:lnTo>
                    <a:pt x="800" y="369"/>
                  </a:lnTo>
                  <a:lnTo>
                    <a:pt x="800" y="348"/>
                  </a:lnTo>
                  <a:lnTo>
                    <a:pt x="798" y="326"/>
                  </a:lnTo>
                  <a:lnTo>
                    <a:pt x="795" y="305"/>
                  </a:lnTo>
                  <a:lnTo>
                    <a:pt x="792" y="285"/>
                  </a:lnTo>
                  <a:lnTo>
                    <a:pt x="789" y="266"/>
                  </a:lnTo>
                  <a:lnTo>
                    <a:pt x="784" y="247"/>
                  </a:lnTo>
                  <a:lnTo>
                    <a:pt x="779" y="229"/>
                  </a:lnTo>
                  <a:lnTo>
                    <a:pt x="772" y="212"/>
                  </a:lnTo>
                  <a:lnTo>
                    <a:pt x="764" y="195"/>
                  </a:lnTo>
                  <a:lnTo>
                    <a:pt x="757" y="179"/>
                  </a:lnTo>
                  <a:lnTo>
                    <a:pt x="748" y="163"/>
                  </a:lnTo>
                  <a:lnTo>
                    <a:pt x="738" y="148"/>
                  </a:lnTo>
                  <a:lnTo>
                    <a:pt x="728" y="135"/>
                  </a:lnTo>
                  <a:lnTo>
                    <a:pt x="717" y="122"/>
                  </a:lnTo>
                  <a:lnTo>
                    <a:pt x="704" y="108"/>
                  </a:lnTo>
                  <a:lnTo>
                    <a:pt x="692" y="97"/>
                  </a:lnTo>
                  <a:lnTo>
                    <a:pt x="678" y="85"/>
                  </a:lnTo>
                  <a:lnTo>
                    <a:pt x="664" y="74"/>
                  </a:lnTo>
                  <a:lnTo>
                    <a:pt x="649" y="64"/>
                  </a:lnTo>
                  <a:lnTo>
                    <a:pt x="634" y="55"/>
                  </a:lnTo>
                  <a:lnTo>
                    <a:pt x="617" y="46"/>
                  </a:lnTo>
                  <a:lnTo>
                    <a:pt x="599" y="39"/>
                  </a:lnTo>
                  <a:lnTo>
                    <a:pt x="582" y="31"/>
                  </a:lnTo>
                  <a:lnTo>
                    <a:pt x="563" y="25"/>
                  </a:lnTo>
                  <a:lnTo>
                    <a:pt x="543" y="19"/>
                  </a:lnTo>
                  <a:lnTo>
                    <a:pt x="524" y="15"/>
                  </a:lnTo>
                  <a:lnTo>
                    <a:pt x="503" y="11"/>
                  </a:lnTo>
                  <a:lnTo>
                    <a:pt x="481" y="6"/>
                  </a:lnTo>
                  <a:lnTo>
                    <a:pt x="459" y="4"/>
                  </a:lnTo>
                  <a:lnTo>
                    <a:pt x="436" y="2"/>
                  </a:lnTo>
                  <a:lnTo>
                    <a:pt x="414" y="1"/>
                  </a:lnTo>
                  <a:lnTo>
                    <a:pt x="390" y="0"/>
                  </a:lnTo>
                  <a:lnTo>
                    <a:pt x="390" y="0"/>
                  </a:lnTo>
                  <a:lnTo>
                    <a:pt x="366" y="1"/>
                  </a:lnTo>
                  <a:lnTo>
                    <a:pt x="341" y="2"/>
                  </a:lnTo>
                  <a:lnTo>
                    <a:pt x="317" y="4"/>
                  </a:lnTo>
                  <a:lnTo>
                    <a:pt x="292" y="7"/>
                  </a:lnTo>
                  <a:lnTo>
                    <a:pt x="268" y="11"/>
                  </a:lnTo>
                  <a:lnTo>
                    <a:pt x="243" y="15"/>
                  </a:lnTo>
                  <a:lnTo>
                    <a:pt x="220" y="20"/>
                  </a:lnTo>
                  <a:lnTo>
                    <a:pt x="196" y="25"/>
                  </a:lnTo>
                  <a:lnTo>
                    <a:pt x="172" y="31"/>
                  </a:lnTo>
                  <a:lnTo>
                    <a:pt x="149" y="39"/>
                  </a:lnTo>
                  <a:lnTo>
                    <a:pt x="127" y="46"/>
                  </a:lnTo>
                  <a:lnTo>
                    <a:pt x="105" y="53"/>
                  </a:lnTo>
                  <a:lnTo>
                    <a:pt x="84" y="61"/>
                  </a:lnTo>
                  <a:lnTo>
                    <a:pt x="64" y="71"/>
                  </a:lnTo>
                  <a:lnTo>
                    <a:pt x="44" y="80"/>
                  </a:lnTo>
                  <a:lnTo>
                    <a:pt x="27" y="89"/>
                  </a:lnTo>
                  <a:lnTo>
                    <a:pt x="27" y="247"/>
                  </a:lnTo>
                  <a:lnTo>
                    <a:pt x="27" y="247"/>
                  </a:lnTo>
                  <a:lnTo>
                    <a:pt x="28" y="257"/>
                  </a:lnTo>
                  <a:lnTo>
                    <a:pt x="30" y="267"/>
                  </a:lnTo>
                  <a:lnTo>
                    <a:pt x="34" y="274"/>
                  </a:lnTo>
                  <a:lnTo>
                    <a:pt x="40" y="279"/>
                  </a:lnTo>
                  <a:lnTo>
                    <a:pt x="46" y="282"/>
                  </a:lnTo>
                  <a:lnTo>
                    <a:pt x="51" y="283"/>
                  </a:lnTo>
                  <a:lnTo>
                    <a:pt x="55" y="283"/>
                  </a:lnTo>
                  <a:lnTo>
                    <a:pt x="64" y="282"/>
                  </a:lnTo>
                  <a:lnTo>
                    <a:pt x="73" y="278"/>
                  </a:lnTo>
                  <a:lnTo>
                    <a:pt x="73" y="278"/>
                  </a:lnTo>
                  <a:lnTo>
                    <a:pt x="103" y="264"/>
                  </a:lnTo>
                  <a:lnTo>
                    <a:pt x="137" y="249"/>
                  </a:lnTo>
                  <a:lnTo>
                    <a:pt x="174" y="236"/>
                  </a:lnTo>
                  <a:lnTo>
                    <a:pt x="213" y="223"/>
                  </a:lnTo>
                  <a:lnTo>
                    <a:pt x="254" y="213"/>
                  </a:lnTo>
                  <a:lnTo>
                    <a:pt x="274" y="208"/>
                  </a:lnTo>
                  <a:lnTo>
                    <a:pt x="294" y="203"/>
                  </a:lnTo>
                  <a:lnTo>
                    <a:pt x="315" y="200"/>
                  </a:lnTo>
                  <a:lnTo>
                    <a:pt x="335" y="198"/>
                  </a:lnTo>
                  <a:lnTo>
                    <a:pt x="355" y="197"/>
                  </a:lnTo>
                  <a:lnTo>
                    <a:pt x="373" y="196"/>
                  </a:lnTo>
                  <a:lnTo>
                    <a:pt x="373" y="196"/>
                  </a:lnTo>
                  <a:lnTo>
                    <a:pt x="395" y="197"/>
                  </a:lnTo>
                  <a:lnTo>
                    <a:pt x="416" y="198"/>
                  </a:lnTo>
                  <a:lnTo>
                    <a:pt x="435" y="201"/>
                  </a:lnTo>
                  <a:lnTo>
                    <a:pt x="454" y="206"/>
                  </a:lnTo>
                  <a:lnTo>
                    <a:pt x="472" y="211"/>
                  </a:lnTo>
                  <a:lnTo>
                    <a:pt x="488" y="217"/>
                  </a:lnTo>
                  <a:lnTo>
                    <a:pt x="503" y="225"/>
                  </a:lnTo>
                  <a:lnTo>
                    <a:pt x="517" y="235"/>
                  </a:lnTo>
                  <a:lnTo>
                    <a:pt x="529" y="245"/>
                  </a:lnTo>
                  <a:lnTo>
                    <a:pt x="540" y="257"/>
                  </a:lnTo>
                  <a:lnTo>
                    <a:pt x="550" y="271"/>
                  </a:lnTo>
                  <a:lnTo>
                    <a:pt x="557" y="286"/>
                  </a:lnTo>
                  <a:lnTo>
                    <a:pt x="563" y="303"/>
                  </a:lnTo>
                  <a:lnTo>
                    <a:pt x="567" y="322"/>
                  </a:lnTo>
                  <a:lnTo>
                    <a:pt x="570" y="341"/>
                  </a:lnTo>
                  <a:lnTo>
                    <a:pt x="571" y="363"/>
                  </a:lnTo>
                  <a:lnTo>
                    <a:pt x="571" y="363"/>
                  </a:lnTo>
                  <a:lnTo>
                    <a:pt x="570" y="385"/>
                  </a:lnTo>
                  <a:lnTo>
                    <a:pt x="567" y="406"/>
                  </a:lnTo>
                  <a:lnTo>
                    <a:pt x="562" y="424"/>
                  </a:lnTo>
                  <a:lnTo>
                    <a:pt x="556" y="443"/>
                  </a:lnTo>
                  <a:lnTo>
                    <a:pt x="549" y="460"/>
                  </a:lnTo>
                  <a:lnTo>
                    <a:pt x="539" y="476"/>
                  </a:lnTo>
                  <a:lnTo>
                    <a:pt x="528" y="492"/>
                  </a:lnTo>
                  <a:lnTo>
                    <a:pt x="515" y="507"/>
                  </a:lnTo>
                  <a:lnTo>
                    <a:pt x="502" y="522"/>
                  </a:lnTo>
                  <a:lnTo>
                    <a:pt x="487" y="537"/>
                  </a:lnTo>
                  <a:lnTo>
                    <a:pt x="471" y="551"/>
                  </a:lnTo>
                  <a:lnTo>
                    <a:pt x="454" y="565"/>
                  </a:lnTo>
                  <a:lnTo>
                    <a:pt x="417" y="593"/>
                  </a:lnTo>
                  <a:lnTo>
                    <a:pt x="376" y="622"/>
                  </a:lnTo>
                  <a:lnTo>
                    <a:pt x="376" y="622"/>
                  </a:lnTo>
                  <a:close/>
                </a:path>
              </a:pathLst>
            </a:custGeom>
            <a:solidFill>
              <a:srgbClr val="4D4D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4008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5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07ED9032-F419-49A7-9DAA-1E1436CF6BF1}"/>
              </a:ext>
            </a:extLst>
          </p:cNvPr>
          <p:cNvGrpSpPr>
            <a:grpSpLocks noChangeAspect="1"/>
          </p:cNvGrpSpPr>
          <p:nvPr/>
        </p:nvGrpSpPr>
        <p:grpSpPr>
          <a:xfrm>
            <a:off x="2675532" y="4890918"/>
            <a:ext cx="377495" cy="377495"/>
            <a:chOff x="2808288" y="8308975"/>
            <a:chExt cx="825500" cy="825500"/>
          </a:xfrm>
          <a:effectLst/>
        </p:grpSpPr>
        <p:sp>
          <p:nvSpPr>
            <p:cNvPr id="45" name="Freeform 28">
              <a:extLst>
                <a:ext uri="{FF2B5EF4-FFF2-40B4-BE49-F238E27FC236}">
                  <a16:creationId xmlns:a16="http://schemas.microsoft.com/office/drawing/2014/main" id="{B7F4017C-4586-4303-B14A-5C9BC4C0B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8288" y="8308975"/>
              <a:ext cx="825500" cy="825500"/>
            </a:xfrm>
            <a:custGeom>
              <a:avLst/>
              <a:gdLst>
                <a:gd name="T0" fmla="*/ 2327 w 2599"/>
                <a:gd name="T1" fmla="*/ 71 h 2599"/>
                <a:gd name="T2" fmla="*/ 2293 w 2599"/>
                <a:gd name="T3" fmla="*/ 41 h 2599"/>
                <a:gd name="T4" fmla="*/ 2234 w 2599"/>
                <a:gd name="T5" fmla="*/ 11 h 2599"/>
                <a:gd name="T6" fmla="*/ 2190 w 2599"/>
                <a:gd name="T7" fmla="*/ 1 h 2599"/>
                <a:gd name="T8" fmla="*/ 433 w 2599"/>
                <a:gd name="T9" fmla="*/ 0 h 2599"/>
                <a:gd name="T10" fmla="*/ 410 w 2599"/>
                <a:gd name="T11" fmla="*/ 1 h 2599"/>
                <a:gd name="T12" fmla="*/ 366 w 2599"/>
                <a:gd name="T13" fmla="*/ 11 h 2599"/>
                <a:gd name="T14" fmla="*/ 305 w 2599"/>
                <a:gd name="T15" fmla="*/ 42 h 2599"/>
                <a:gd name="T16" fmla="*/ 72 w 2599"/>
                <a:gd name="T17" fmla="*/ 273 h 2599"/>
                <a:gd name="T18" fmla="*/ 42 w 2599"/>
                <a:gd name="T19" fmla="*/ 306 h 2599"/>
                <a:gd name="T20" fmla="*/ 12 w 2599"/>
                <a:gd name="T21" fmla="*/ 365 h 2599"/>
                <a:gd name="T22" fmla="*/ 1 w 2599"/>
                <a:gd name="T23" fmla="*/ 410 h 2599"/>
                <a:gd name="T24" fmla="*/ 0 w 2599"/>
                <a:gd name="T25" fmla="*/ 2165 h 2599"/>
                <a:gd name="T26" fmla="*/ 1 w 2599"/>
                <a:gd name="T27" fmla="*/ 2189 h 2599"/>
                <a:gd name="T28" fmla="*/ 12 w 2599"/>
                <a:gd name="T29" fmla="*/ 2233 h 2599"/>
                <a:gd name="T30" fmla="*/ 43 w 2599"/>
                <a:gd name="T31" fmla="*/ 2294 h 2599"/>
                <a:gd name="T32" fmla="*/ 72 w 2599"/>
                <a:gd name="T33" fmla="*/ 2326 h 2599"/>
                <a:gd name="T34" fmla="*/ 289 w 2599"/>
                <a:gd name="T35" fmla="*/ 2543 h 2599"/>
                <a:gd name="T36" fmla="*/ 345 w 2599"/>
                <a:gd name="T37" fmla="*/ 2579 h 2599"/>
                <a:gd name="T38" fmla="*/ 399 w 2599"/>
                <a:gd name="T39" fmla="*/ 2596 h 2599"/>
                <a:gd name="T40" fmla="*/ 433 w 2599"/>
                <a:gd name="T41" fmla="*/ 2599 h 2599"/>
                <a:gd name="T42" fmla="*/ 2175 w 2599"/>
                <a:gd name="T43" fmla="*/ 2598 h 2599"/>
                <a:gd name="T44" fmla="*/ 2234 w 2599"/>
                <a:gd name="T45" fmla="*/ 2595 h 2599"/>
                <a:gd name="T46" fmla="*/ 2301 w 2599"/>
                <a:gd name="T47" fmla="*/ 2582 h 2599"/>
                <a:gd name="T48" fmla="*/ 2345 w 2599"/>
                <a:gd name="T49" fmla="*/ 2563 h 2599"/>
                <a:gd name="T50" fmla="*/ 2370 w 2599"/>
                <a:gd name="T51" fmla="*/ 2539 h 2599"/>
                <a:gd name="T52" fmla="*/ 2382 w 2599"/>
                <a:gd name="T53" fmla="*/ 2508 h 2599"/>
                <a:gd name="T54" fmla="*/ 2384 w 2599"/>
                <a:gd name="T55" fmla="*/ 2327 h 2599"/>
                <a:gd name="T56" fmla="*/ 2363 w 2599"/>
                <a:gd name="T57" fmla="*/ 2340 h 2599"/>
                <a:gd name="T58" fmla="*/ 2314 w 2599"/>
                <a:gd name="T59" fmla="*/ 2363 h 2599"/>
                <a:gd name="T60" fmla="*/ 2249 w 2599"/>
                <a:gd name="T61" fmla="*/ 2378 h 2599"/>
                <a:gd name="T62" fmla="*/ 2192 w 2599"/>
                <a:gd name="T63" fmla="*/ 2382 h 2599"/>
                <a:gd name="T64" fmla="*/ 314 w 2599"/>
                <a:gd name="T65" fmla="*/ 2382 h 2599"/>
                <a:gd name="T66" fmla="*/ 284 w 2599"/>
                <a:gd name="T67" fmla="*/ 2374 h 2599"/>
                <a:gd name="T68" fmla="*/ 257 w 2599"/>
                <a:gd name="T69" fmla="*/ 2357 h 2599"/>
                <a:gd name="T70" fmla="*/ 236 w 2599"/>
                <a:gd name="T71" fmla="*/ 2334 h 2599"/>
                <a:gd name="T72" fmla="*/ 222 w 2599"/>
                <a:gd name="T73" fmla="*/ 2306 h 2599"/>
                <a:gd name="T74" fmla="*/ 217 w 2599"/>
                <a:gd name="T75" fmla="*/ 2274 h 2599"/>
                <a:gd name="T76" fmla="*/ 217 w 2599"/>
                <a:gd name="T77" fmla="*/ 324 h 2599"/>
                <a:gd name="T78" fmla="*/ 219 w 2599"/>
                <a:gd name="T79" fmla="*/ 303 h 2599"/>
                <a:gd name="T80" fmla="*/ 231 w 2599"/>
                <a:gd name="T81" fmla="*/ 274 h 2599"/>
                <a:gd name="T82" fmla="*/ 248 w 2599"/>
                <a:gd name="T83" fmla="*/ 249 h 2599"/>
                <a:gd name="T84" fmla="*/ 273 w 2599"/>
                <a:gd name="T85" fmla="*/ 230 h 2599"/>
                <a:gd name="T86" fmla="*/ 303 w 2599"/>
                <a:gd name="T87" fmla="*/ 219 h 2599"/>
                <a:gd name="T88" fmla="*/ 2275 w 2599"/>
                <a:gd name="T89" fmla="*/ 217 h 2599"/>
                <a:gd name="T90" fmla="*/ 2296 w 2599"/>
                <a:gd name="T91" fmla="*/ 219 h 2599"/>
                <a:gd name="T92" fmla="*/ 2327 w 2599"/>
                <a:gd name="T93" fmla="*/ 230 h 2599"/>
                <a:gd name="T94" fmla="*/ 2351 w 2599"/>
                <a:gd name="T95" fmla="*/ 249 h 2599"/>
                <a:gd name="T96" fmla="*/ 2370 w 2599"/>
                <a:gd name="T97" fmla="*/ 274 h 2599"/>
                <a:gd name="T98" fmla="*/ 2380 w 2599"/>
                <a:gd name="T99" fmla="*/ 303 h 2599"/>
                <a:gd name="T100" fmla="*/ 2383 w 2599"/>
                <a:gd name="T101" fmla="*/ 324 h 2599"/>
                <a:gd name="T102" fmla="*/ 2531 w 2599"/>
                <a:gd name="T103" fmla="*/ 2165 h 2599"/>
                <a:gd name="T104" fmla="*/ 2545 w 2599"/>
                <a:gd name="T105" fmla="*/ 2164 h 2599"/>
                <a:gd name="T106" fmla="*/ 2564 w 2599"/>
                <a:gd name="T107" fmla="*/ 2157 h 2599"/>
                <a:gd name="T108" fmla="*/ 2580 w 2599"/>
                <a:gd name="T109" fmla="*/ 2145 h 2599"/>
                <a:gd name="T110" fmla="*/ 2591 w 2599"/>
                <a:gd name="T111" fmla="*/ 2130 h 2599"/>
                <a:gd name="T112" fmla="*/ 2598 w 2599"/>
                <a:gd name="T113" fmla="*/ 2111 h 2599"/>
                <a:gd name="T114" fmla="*/ 2599 w 2599"/>
                <a:gd name="T115" fmla="*/ 432 h 2599"/>
                <a:gd name="T116" fmla="*/ 2598 w 2599"/>
                <a:gd name="T117" fmla="*/ 410 h 2599"/>
                <a:gd name="T118" fmla="*/ 2588 w 2599"/>
                <a:gd name="T119" fmla="*/ 365 h 2599"/>
                <a:gd name="T120" fmla="*/ 2557 w 2599"/>
                <a:gd name="T121" fmla="*/ 305 h 2599"/>
                <a:gd name="T122" fmla="*/ 2528 w 2599"/>
                <a:gd name="T123" fmla="*/ 273 h 2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99" h="2599">
                  <a:moveTo>
                    <a:pt x="2528" y="273"/>
                  </a:moveTo>
                  <a:lnTo>
                    <a:pt x="2528" y="273"/>
                  </a:lnTo>
                  <a:lnTo>
                    <a:pt x="2327" y="71"/>
                  </a:lnTo>
                  <a:lnTo>
                    <a:pt x="2327" y="71"/>
                  </a:lnTo>
                  <a:lnTo>
                    <a:pt x="2311" y="56"/>
                  </a:lnTo>
                  <a:lnTo>
                    <a:pt x="2293" y="41"/>
                  </a:lnTo>
                  <a:lnTo>
                    <a:pt x="2275" y="30"/>
                  </a:lnTo>
                  <a:lnTo>
                    <a:pt x="2255" y="19"/>
                  </a:lnTo>
                  <a:lnTo>
                    <a:pt x="2234" y="11"/>
                  </a:lnTo>
                  <a:lnTo>
                    <a:pt x="2212" y="5"/>
                  </a:lnTo>
                  <a:lnTo>
                    <a:pt x="2201" y="3"/>
                  </a:lnTo>
                  <a:lnTo>
                    <a:pt x="2190" y="1"/>
                  </a:lnTo>
                  <a:lnTo>
                    <a:pt x="2178" y="0"/>
                  </a:lnTo>
                  <a:lnTo>
                    <a:pt x="2166" y="0"/>
                  </a:lnTo>
                  <a:lnTo>
                    <a:pt x="433" y="0"/>
                  </a:lnTo>
                  <a:lnTo>
                    <a:pt x="433" y="0"/>
                  </a:lnTo>
                  <a:lnTo>
                    <a:pt x="422" y="0"/>
                  </a:lnTo>
                  <a:lnTo>
                    <a:pt x="410" y="1"/>
                  </a:lnTo>
                  <a:lnTo>
                    <a:pt x="399" y="3"/>
                  </a:lnTo>
                  <a:lnTo>
                    <a:pt x="387" y="5"/>
                  </a:lnTo>
                  <a:lnTo>
                    <a:pt x="366" y="11"/>
                  </a:lnTo>
                  <a:lnTo>
                    <a:pt x="344" y="19"/>
                  </a:lnTo>
                  <a:lnTo>
                    <a:pt x="324" y="30"/>
                  </a:lnTo>
                  <a:lnTo>
                    <a:pt x="305" y="42"/>
                  </a:lnTo>
                  <a:lnTo>
                    <a:pt x="289" y="56"/>
                  </a:lnTo>
                  <a:lnTo>
                    <a:pt x="273" y="71"/>
                  </a:lnTo>
                  <a:lnTo>
                    <a:pt x="72" y="273"/>
                  </a:lnTo>
                  <a:lnTo>
                    <a:pt x="72" y="273"/>
                  </a:lnTo>
                  <a:lnTo>
                    <a:pt x="56" y="288"/>
                  </a:lnTo>
                  <a:lnTo>
                    <a:pt x="42" y="306"/>
                  </a:lnTo>
                  <a:lnTo>
                    <a:pt x="30" y="324"/>
                  </a:lnTo>
                  <a:lnTo>
                    <a:pt x="20" y="344"/>
                  </a:lnTo>
                  <a:lnTo>
                    <a:pt x="12" y="365"/>
                  </a:lnTo>
                  <a:lnTo>
                    <a:pt x="5" y="387"/>
                  </a:lnTo>
                  <a:lnTo>
                    <a:pt x="3" y="398"/>
                  </a:lnTo>
                  <a:lnTo>
                    <a:pt x="1" y="410"/>
                  </a:lnTo>
                  <a:lnTo>
                    <a:pt x="0" y="421"/>
                  </a:lnTo>
                  <a:lnTo>
                    <a:pt x="0" y="432"/>
                  </a:lnTo>
                  <a:lnTo>
                    <a:pt x="0" y="2165"/>
                  </a:lnTo>
                  <a:lnTo>
                    <a:pt x="0" y="2165"/>
                  </a:lnTo>
                  <a:lnTo>
                    <a:pt x="0" y="2177"/>
                  </a:lnTo>
                  <a:lnTo>
                    <a:pt x="1" y="2189"/>
                  </a:lnTo>
                  <a:lnTo>
                    <a:pt x="3" y="2200"/>
                  </a:lnTo>
                  <a:lnTo>
                    <a:pt x="5" y="2212"/>
                  </a:lnTo>
                  <a:lnTo>
                    <a:pt x="12" y="2233"/>
                  </a:lnTo>
                  <a:lnTo>
                    <a:pt x="20" y="2255"/>
                  </a:lnTo>
                  <a:lnTo>
                    <a:pt x="30" y="2275"/>
                  </a:lnTo>
                  <a:lnTo>
                    <a:pt x="43" y="2294"/>
                  </a:lnTo>
                  <a:lnTo>
                    <a:pt x="56" y="2310"/>
                  </a:lnTo>
                  <a:lnTo>
                    <a:pt x="72" y="2326"/>
                  </a:lnTo>
                  <a:lnTo>
                    <a:pt x="72" y="2326"/>
                  </a:lnTo>
                  <a:lnTo>
                    <a:pt x="273" y="2527"/>
                  </a:lnTo>
                  <a:lnTo>
                    <a:pt x="273" y="2527"/>
                  </a:lnTo>
                  <a:lnTo>
                    <a:pt x="289" y="2543"/>
                  </a:lnTo>
                  <a:lnTo>
                    <a:pt x="306" y="2557"/>
                  </a:lnTo>
                  <a:lnTo>
                    <a:pt x="325" y="2569"/>
                  </a:lnTo>
                  <a:lnTo>
                    <a:pt x="345" y="2579"/>
                  </a:lnTo>
                  <a:lnTo>
                    <a:pt x="366" y="2587"/>
                  </a:lnTo>
                  <a:lnTo>
                    <a:pt x="387" y="2593"/>
                  </a:lnTo>
                  <a:lnTo>
                    <a:pt x="399" y="2596"/>
                  </a:lnTo>
                  <a:lnTo>
                    <a:pt x="410" y="2598"/>
                  </a:lnTo>
                  <a:lnTo>
                    <a:pt x="422" y="2599"/>
                  </a:lnTo>
                  <a:lnTo>
                    <a:pt x="433" y="2599"/>
                  </a:lnTo>
                  <a:lnTo>
                    <a:pt x="1841" y="2599"/>
                  </a:lnTo>
                  <a:lnTo>
                    <a:pt x="1841" y="2599"/>
                  </a:lnTo>
                  <a:lnTo>
                    <a:pt x="2175" y="2598"/>
                  </a:lnTo>
                  <a:lnTo>
                    <a:pt x="2175" y="2598"/>
                  </a:lnTo>
                  <a:lnTo>
                    <a:pt x="2206" y="2597"/>
                  </a:lnTo>
                  <a:lnTo>
                    <a:pt x="2234" y="2595"/>
                  </a:lnTo>
                  <a:lnTo>
                    <a:pt x="2259" y="2591"/>
                  </a:lnTo>
                  <a:lnTo>
                    <a:pt x="2281" y="2587"/>
                  </a:lnTo>
                  <a:lnTo>
                    <a:pt x="2301" y="2582"/>
                  </a:lnTo>
                  <a:lnTo>
                    <a:pt x="2318" y="2577"/>
                  </a:lnTo>
                  <a:lnTo>
                    <a:pt x="2333" y="2571"/>
                  </a:lnTo>
                  <a:lnTo>
                    <a:pt x="2345" y="2563"/>
                  </a:lnTo>
                  <a:lnTo>
                    <a:pt x="2356" y="2556"/>
                  </a:lnTo>
                  <a:lnTo>
                    <a:pt x="2364" y="2548"/>
                  </a:lnTo>
                  <a:lnTo>
                    <a:pt x="2370" y="2539"/>
                  </a:lnTo>
                  <a:lnTo>
                    <a:pt x="2375" y="2529"/>
                  </a:lnTo>
                  <a:lnTo>
                    <a:pt x="2379" y="2519"/>
                  </a:lnTo>
                  <a:lnTo>
                    <a:pt x="2382" y="2508"/>
                  </a:lnTo>
                  <a:lnTo>
                    <a:pt x="2384" y="2497"/>
                  </a:lnTo>
                  <a:lnTo>
                    <a:pt x="2384" y="2486"/>
                  </a:lnTo>
                  <a:lnTo>
                    <a:pt x="2384" y="2327"/>
                  </a:lnTo>
                  <a:lnTo>
                    <a:pt x="2384" y="2327"/>
                  </a:lnTo>
                  <a:lnTo>
                    <a:pt x="2363" y="2340"/>
                  </a:lnTo>
                  <a:lnTo>
                    <a:pt x="2363" y="2340"/>
                  </a:lnTo>
                  <a:lnTo>
                    <a:pt x="2347" y="2349"/>
                  </a:lnTo>
                  <a:lnTo>
                    <a:pt x="2331" y="2357"/>
                  </a:lnTo>
                  <a:lnTo>
                    <a:pt x="2314" y="2363"/>
                  </a:lnTo>
                  <a:lnTo>
                    <a:pt x="2294" y="2369"/>
                  </a:lnTo>
                  <a:lnTo>
                    <a:pt x="2273" y="2374"/>
                  </a:lnTo>
                  <a:lnTo>
                    <a:pt x="2249" y="2378"/>
                  </a:lnTo>
                  <a:lnTo>
                    <a:pt x="2222" y="2380"/>
                  </a:lnTo>
                  <a:lnTo>
                    <a:pt x="2192" y="2382"/>
                  </a:lnTo>
                  <a:lnTo>
                    <a:pt x="2192" y="2382"/>
                  </a:lnTo>
                  <a:lnTo>
                    <a:pt x="325" y="2382"/>
                  </a:lnTo>
                  <a:lnTo>
                    <a:pt x="325" y="2382"/>
                  </a:lnTo>
                  <a:lnTo>
                    <a:pt x="314" y="2382"/>
                  </a:lnTo>
                  <a:lnTo>
                    <a:pt x="303" y="2380"/>
                  </a:lnTo>
                  <a:lnTo>
                    <a:pt x="293" y="2377"/>
                  </a:lnTo>
                  <a:lnTo>
                    <a:pt x="284" y="2374"/>
                  </a:lnTo>
                  <a:lnTo>
                    <a:pt x="273" y="2369"/>
                  </a:lnTo>
                  <a:lnTo>
                    <a:pt x="265" y="2363"/>
                  </a:lnTo>
                  <a:lnTo>
                    <a:pt x="257" y="2357"/>
                  </a:lnTo>
                  <a:lnTo>
                    <a:pt x="248" y="2351"/>
                  </a:lnTo>
                  <a:lnTo>
                    <a:pt x="242" y="2342"/>
                  </a:lnTo>
                  <a:lnTo>
                    <a:pt x="236" y="2334"/>
                  </a:lnTo>
                  <a:lnTo>
                    <a:pt x="231" y="2326"/>
                  </a:lnTo>
                  <a:lnTo>
                    <a:pt x="225" y="2315"/>
                  </a:lnTo>
                  <a:lnTo>
                    <a:pt x="222" y="2306"/>
                  </a:lnTo>
                  <a:lnTo>
                    <a:pt x="219" y="2296"/>
                  </a:lnTo>
                  <a:lnTo>
                    <a:pt x="218" y="2284"/>
                  </a:lnTo>
                  <a:lnTo>
                    <a:pt x="217" y="2274"/>
                  </a:lnTo>
                  <a:lnTo>
                    <a:pt x="217" y="2274"/>
                  </a:lnTo>
                  <a:lnTo>
                    <a:pt x="217" y="324"/>
                  </a:lnTo>
                  <a:lnTo>
                    <a:pt x="217" y="324"/>
                  </a:lnTo>
                  <a:lnTo>
                    <a:pt x="217" y="324"/>
                  </a:lnTo>
                  <a:lnTo>
                    <a:pt x="218" y="314"/>
                  </a:lnTo>
                  <a:lnTo>
                    <a:pt x="219" y="303"/>
                  </a:lnTo>
                  <a:lnTo>
                    <a:pt x="222" y="292"/>
                  </a:lnTo>
                  <a:lnTo>
                    <a:pt x="225" y="283"/>
                  </a:lnTo>
                  <a:lnTo>
                    <a:pt x="231" y="274"/>
                  </a:lnTo>
                  <a:lnTo>
                    <a:pt x="236" y="264"/>
                  </a:lnTo>
                  <a:lnTo>
                    <a:pt x="242" y="256"/>
                  </a:lnTo>
                  <a:lnTo>
                    <a:pt x="248" y="249"/>
                  </a:lnTo>
                  <a:lnTo>
                    <a:pt x="257" y="241"/>
                  </a:lnTo>
                  <a:lnTo>
                    <a:pt x="265" y="235"/>
                  </a:lnTo>
                  <a:lnTo>
                    <a:pt x="273" y="230"/>
                  </a:lnTo>
                  <a:lnTo>
                    <a:pt x="284" y="225"/>
                  </a:lnTo>
                  <a:lnTo>
                    <a:pt x="293" y="222"/>
                  </a:lnTo>
                  <a:lnTo>
                    <a:pt x="303" y="219"/>
                  </a:lnTo>
                  <a:lnTo>
                    <a:pt x="314" y="218"/>
                  </a:lnTo>
                  <a:lnTo>
                    <a:pt x="325" y="217"/>
                  </a:lnTo>
                  <a:lnTo>
                    <a:pt x="2275" y="217"/>
                  </a:lnTo>
                  <a:lnTo>
                    <a:pt x="2275" y="217"/>
                  </a:lnTo>
                  <a:lnTo>
                    <a:pt x="2285" y="218"/>
                  </a:lnTo>
                  <a:lnTo>
                    <a:pt x="2296" y="219"/>
                  </a:lnTo>
                  <a:lnTo>
                    <a:pt x="2307" y="222"/>
                  </a:lnTo>
                  <a:lnTo>
                    <a:pt x="2316" y="225"/>
                  </a:lnTo>
                  <a:lnTo>
                    <a:pt x="2327" y="230"/>
                  </a:lnTo>
                  <a:lnTo>
                    <a:pt x="2335" y="235"/>
                  </a:lnTo>
                  <a:lnTo>
                    <a:pt x="2343" y="241"/>
                  </a:lnTo>
                  <a:lnTo>
                    <a:pt x="2351" y="249"/>
                  </a:lnTo>
                  <a:lnTo>
                    <a:pt x="2358" y="256"/>
                  </a:lnTo>
                  <a:lnTo>
                    <a:pt x="2364" y="264"/>
                  </a:lnTo>
                  <a:lnTo>
                    <a:pt x="2370" y="274"/>
                  </a:lnTo>
                  <a:lnTo>
                    <a:pt x="2374" y="283"/>
                  </a:lnTo>
                  <a:lnTo>
                    <a:pt x="2377" y="292"/>
                  </a:lnTo>
                  <a:lnTo>
                    <a:pt x="2380" y="303"/>
                  </a:lnTo>
                  <a:lnTo>
                    <a:pt x="2383" y="314"/>
                  </a:lnTo>
                  <a:lnTo>
                    <a:pt x="2383" y="324"/>
                  </a:lnTo>
                  <a:lnTo>
                    <a:pt x="2383" y="324"/>
                  </a:lnTo>
                  <a:lnTo>
                    <a:pt x="2383" y="2165"/>
                  </a:lnTo>
                  <a:lnTo>
                    <a:pt x="2383" y="2165"/>
                  </a:lnTo>
                  <a:lnTo>
                    <a:pt x="2531" y="2165"/>
                  </a:lnTo>
                  <a:lnTo>
                    <a:pt x="2531" y="2165"/>
                  </a:lnTo>
                  <a:lnTo>
                    <a:pt x="2538" y="2165"/>
                  </a:lnTo>
                  <a:lnTo>
                    <a:pt x="2545" y="2164"/>
                  </a:lnTo>
                  <a:lnTo>
                    <a:pt x="2552" y="2162"/>
                  </a:lnTo>
                  <a:lnTo>
                    <a:pt x="2558" y="2160"/>
                  </a:lnTo>
                  <a:lnTo>
                    <a:pt x="2564" y="2157"/>
                  </a:lnTo>
                  <a:lnTo>
                    <a:pt x="2569" y="2154"/>
                  </a:lnTo>
                  <a:lnTo>
                    <a:pt x="2575" y="2149"/>
                  </a:lnTo>
                  <a:lnTo>
                    <a:pt x="2580" y="2145"/>
                  </a:lnTo>
                  <a:lnTo>
                    <a:pt x="2584" y="2141"/>
                  </a:lnTo>
                  <a:lnTo>
                    <a:pt x="2588" y="2135"/>
                  </a:lnTo>
                  <a:lnTo>
                    <a:pt x="2591" y="2130"/>
                  </a:lnTo>
                  <a:lnTo>
                    <a:pt x="2594" y="2124"/>
                  </a:lnTo>
                  <a:lnTo>
                    <a:pt x="2596" y="2117"/>
                  </a:lnTo>
                  <a:lnTo>
                    <a:pt x="2598" y="2111"/>
                  </a:lnTo>
                  <a:lnTo>
                    <a:pt x="2599" y="2105"/>
                  </a:lnTo>
                  <a:lnTo>
                    <a:pt x="2599" y="2098"/>
                  </a:lnTo>
                  <a:lnTo>
                    <a:pt x="2599" y="432"/>
                  </a:lnTo>
                  <a:lnTo>
                    <a:pt x="2599" y="432"/>
                  </a:lnTo>
                  <a:lnTo>
                    <a:pt x="2599" y="421"/>
                  </a:lnTo>
                  <a:lnTo>
                    <a:pt x="2598" y="410"/>
                  </a:lnTo>
                  <a:lnTo>
                    <a:pt x="2596" y="398"/>
                  </a:lnTo>
                  <a:lnTo>
                    <a:pt x="2594" y="387"/>
                  </a:lnTo>
                  <a:lnTo>
                    <a:pt x="2588" y="365"/>
                  </a:lnTo>
                  <a:lnTo>
                    <a:pt x="2580" y="343"/>
                  </a:lnTo>
                  <a:lnTo>
                    <a:pt x="2569" y="323"/>
                  </a:lnTo>
                  <a:lnTo>
                    <a:pt x="2557" y="305"/>
                  </a:lnTo>
                  <a:lnTo>
                    <a:pt x="2543" y="288"/>
                  </a:lnTo>
                  <a:lnTo>
                    <a:pt x="2528" y="273"/>
                  </a:lnTo>
                  <a:lnTo>
                    <a:pt x="2528" y="273"/>
                  </a:lnTo>
                  <a:close/>
                </a:path>
              </a:pathLst>
            </a:custGeom>
            <a:solidFill>
              <a:srgbClr val="4D4D4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40080"/>
              <a:endParaRPr lang="ko-KR" altLang="en-US" sz="2500" kern="0">
                <a:solidFill>
                  <a:prstClr val="black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03B2D430-208E-4A78-8CD5-F07A69609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213" y="8505825"/>
              <a:ext cx="257175" cy="425450"/>
            </a:xfrm>
            <a:custGeom>
              <a:avLst/>
              <a:gdLst>
                <a:gd name="T0" fmla="*/ 232 w 811"/>
                <a:gd name="T1" fmla="*/ 1139 h 1339"/>
                <a:gd name="T2" fmla="*/ 75 w 811"/>
                <a:gd name="T3" fmla="*/ 1112 h 1339"/>
                <a:gd name="T4" fmla="*/ 0 w 811"/>
                <a:gd name="T5" fmla="*/ 1240 h 1339"/>
                <a:gd name="T6" fmla="*/ 11 w 811"/>
                <a:gd name="T7" fmla="*/ 1279 h 1339"/>
                <a:gd name="T8" fmla="*/ 41 w 811"/>
                <a:gd name="T9" fmla="*/ 1300 h 1339"/>
                <a:gd name="T10" fmla="*/ 131 w 811"/>
                <a:gd name="T11" fmla="*/ 1320 h 1339"/>
                <a:gd name="T12" fmla="*/ 291 w 811"/>
                <a:gd name="T13" fmla="*/ 1337 h 1339"/>
                <a:gd name="T14" fmla="*/ 387 w 811"/>
                <a:gd name="T15" fmla="*/ 1336 h 1339"/>
                <a:gd name="T16" fmla="*/ 490 w 811"/>
                <a:gd name="T17" fmla="*/ 1323 h 1339"/>
                <a:gd name="T18" fmla="*/ 579 w 811"/>
                <a:gd name="T19" fmla="*/ 1296 h 1339"/>
                <a:gd name="T20" fmla="*/ 655 w 811"/>
                <a:gd name="T21" fmla="*/ 1256 h 1339"/>
                <a:gd name="T22" fmla="*/ 715 w 811"/>
                <a:gd name="T23" fmla="*/ 1203 h 1339"/>
                <a:gd name="T24" fmla="*/ 762 w 811"/>
                <a:gd name="T25" fmla="*/ 1139 h 1339"/>
                <a:gd name="T26" fmla="*/ 793 w 811"/>
                <a:gd name="T27" fmla="*/ 1064 h 1339"/>
                <a:gd name="T28" fmla="*/ 809 w 811"/>
                <a:gd name="T29" fmla="*/ 977 h 1339"/>
                <a:gd name="T30" fmla="*/ 810 w 811"/>
                <a:gd name="T31" fmla="*/ 906 h 1339"/>
                <a:gd name="T32" fmla="*/ 789 w 811"/>
                <a:gd name="T33" fmla="*/ 812 h 1339"/>
                <a:gd name="T34" fmla="*/ 742 w 811"/>
                <a:gd name="T35" fmla="*/ 731 h 1339"/>
                <a:gd name="T36" fmla="*/ 674 w 811"/>
                <a:gd name="T37" fmla="*/ 665 h 1339"/>
                <a:gd name="T38" fmla="*/ 608 w 811"/>
                <a:gd name="T39" fmla="*/ 632 h 1339"/>
                <a:gd name="T40" fmla="*/ 675 w 811"/>
                <a:gd name="T41" fmla="*/ 587 h 1339"/>
                <a:gd name="T42" fmla="*/ 728 w 811"/>
                <a:gd name="T43" fmla="*/ 524 h 1339"/>
                <a:gd name="T44" fmla="*/ 762 w 811"/>
                <a:gd name="T45" fmla="*/ 447 h 1339"/>
                <a:gd name="T46" fmla="*/ 774 w 811"/>
                <a:gd name="T47" fmla="*/ 358 h 1339"/>
                <a:gd name="T48" fmla="*/ 770 w 811"/>
                <a:gd name="T49" fmla="*/ 296 h 1339"/>
                <a:gd name="T50" fmla="*/ 751 w 811"/>
                <a:gd name="T51" fmla="*/ 221 h 1339"/>
                <a:gd name="T52" fmla="*/ 719 w 811"/>
                <a:gd name="T53" fmla="*/ 157 h 1339"/>
                <a:gd name="T54" fmla="*/ 675 w 811"/>
                <a:gd name="T55" fmla="*/ 104 h 1339"/>
                <a:gd name="T56" fmla="*/ 618 w 811"/>
                <a:gd name="T57" fmla="*/ 61 h 1339"/>
                <a:gd name="T58" fmla="*/ 548 w 811"/>
                <a:gd name="T59" fmla="*/ 30 h 1339"/>
                <a:gd name="T60" fmla="*/ 468 w 811"/>
                <a:gd name="T61" fmla="*/ 9 h 1339"/>
                <a:gd name="T62" fmla="*/ 379 w 811"/>
                <a:gd name="T63" fmla="*/ 1 h 1339"/>
                <a:gd name="T64" fmla="*/ 313 w 811"/>
                <a:gd name="T65" fmla="*/ 2 h 1339"/>
                <a:gd name="T66" fmla="*/ 136 w 811"/>
                <a:gd name="T67" fmla="*/ 31 h 1339"/>
                <a:gd name="T68" fmla="*/ 57 w 811"/>
                <a:gd name="T69" fmla="*/ 57 h 1339"/>
                <a:gd name="T70" fmla="*/ 24 w 811"/>
                <a:gd name="T71" fmla="*/ 217 h 1339"/>
                <a:gd name="T72" fmla="*/ 38 w 811"/>
                <a:gd name="T73" fmla="*/ 248 h 1339"/>
                <a:gd name="T74" fmla="*/ 71 w 811"/>
                <a:gd name="T75" fmla="*/ 249 h 1339"/>
                <a:gd name="T76" fmla="*/ 161 w 811"/>
                <a:gd name="T77" fmla="*/ 220 h 1339"/>
                <a:gd name="T78" fmla="*/ 287 w 811"/>
                <a:gd name="T79" fmla="*/ 199 h 1339"/>
                <a:gd name="T80" fmla="*/ 368 w 811"/>
                <a:gd name="T81" fmla="*/ 201 h 1339"/>
                <a:gd name="T82" fmla="*/ 453 w 811"/>
                <a:gd name="T83" fmla="*/ 222 h 1339"/>
                <a:gd name="T84" fmla="*/ 510 w 811"/>
                <a:gd name="T85" fmla="*/ 263 h 1339"/>
                <a:gd name="T86" fmla="*/ 540 w 811"/>
                <a:gd name="T87" fmla="*/ 322 h 1339"/>
                <a:gd name="T88" fmla="*/ 543 w 811"/>
                <a:gd name="T89" fmla="*/ 378 h 1339"/>
                <a:gd name="T90" fmla="*/ 522 w 811"/>
                <a:gd name="T91" fmla="*/ 448 h 1339"/>
                <a:gd name="T92" fmla="*/ 471 w 811"/>
                <a:gd name="T93" fmla="*/ 503 h 1339"/>
                <a:gd name="T94" fmla="*/ 388 w 811"/>
                <a:gd name="T95" fmla="*/ 537 h 1339"/>
                <a:gd name="T96" fmla="*/ 206 w 811"/>
                <a:gd name="T97" fmla="*/ 545 h 1339"/>
                <a:gd name="T98" fmla="*/ 359 w 811"/>
                <a:gd name="T99" fmla="*/ 739 h 1339"/>
                <a:gd name="T100" fmla="*/ 462 w 811"/>
                <a:gd name="T101" fmla="*/ 761 h 1339"/>
                <a:gd name="T102" fmla="*/ 531 w 811"/>
                <a:gd name="T103" fmla="*/ 808 h 1339"/>
                <a:gd name="T104" fmla="*/ 570 w 811"/>
                <a:gd name="T105" fmla="*/ 876 h 1339"/>
                <a:gd name="T106" fmla="*/ 579 w 811"/>
                <a:gd name="T107" fmla="*/ 935 h 1339"/>
                <a:gd name="T108" fmla="*/ 567 w 811"/>
                <a:gd name="T109" fmla="*/ 1010 h 1339"/>
                <a:gd name="T110" fmla="*/ 547 w 811"/>
                <a:gd name="T111" fmla="*/ 1046 h 1339"/>
                <a:gd name="T112" fmla="*/ 510 w 811"/>
                <a:gd name="T113" fmla="*/ 1084 h 1339"/>
                <a:gd name="T114" fmla="*/ 423 w 811"/>
                <a:gd name="T115" fmla="*/ 1127 h 1339"/>
                <a:gd name="T116" fmla="*/ 302 w 811"/>
                <a:gd name="T117" fmla="*/ 1142 h 1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11" h="1339">
                  <a:moveTo>
                    <a:pt x="302" y="1142"/>
                  </a:moveTo>
                  <a:lnTo>
                    <a:pt x="302" y="1142"/>
                  </a:lnTo>
                  <a:lnTo>
                    <a:pt x="268" y="1141"/>
                  </a:lnTo>
                  <a:lnTo>
                    <a:pt x="232" y="1139"/>
                  </a:lnTo>
                  <a:lnTo>
                    <a:pt x="193" y="1135"/>
                  </a:lnTo>
                  <a:lnTo>
                    <a:pt x="154" y="1129"/>
                  </a:lnTo>
                  <a:lnTo>
                    <a:pt x="114" y="1122"/>
                  </a:lnTo>
                  <a:lnTo>
                    <a:pt x="75" y="1112"/>
                  </a:lnTo>
                  <a:lnTo>
                    <a:pt x="37" y="1102"/>
                  </a:lnTo>
                  <a:lnTo>
                    <a:pt x="0" y="1090"/>
                  </a:lnTo>
                  <a:lnTo>
                    <a:pt x="0" y="1240"/>
                  </a:lnTo>
                  <a:lnTo>
                    <a:pt x="0" y="1240"/>
                  </a:lnTo>
                  <a:lnTo>
                    <a:pt x="1" y="1251"/>
                  </a:lnTo>
                  <a:lnTo>
                    <a:pt x="3" y="1262"/>
                  </a:lnTo>
                  <a:lnTo>
                    <a:pt x="6" y="1271"/>
                  </a:lnTo>
                  <a:lnTo>
                    <a:pt x="11" y="1279"/>
                  </a:lnTo>
                  <a:lnTo>
                    <a:pt x="17" y="1287"/>
                  </a:lnTo>
                  <a:lnTo>
                    <a:pt x="23" y="1292"/>
                  </a:lnTo>
                  <a:lnTo>
                    <a:pt x="31" y="1297"/>
                  </a:lnTo>
                  <a:lnTo>
                    <a:pt x="41" y="1300"/>
                  </a:lnTo>
                  <a:lnTo>
                    <a:pt x="41" y="1300"/>
                  </a:lnTo>
                  <a:lnTo>
                    <a:pt x="66" y="1306"/>
                  </a:lnTo>
                  <a:lnTo>
                    <a:pt x="96" y="1313"/>
                  </a:lnTo>
                  <a:lnTo>
                    <a:pt x="131" y="1320"/>
                  </a:lnTo>
                  <a:lnTo>
                    <a:pt x="168" y="1325"/>
                  </a:lnTo>
                  <a:lnTo>
                    <a:pt x="209" y="1330"/>
                  </a:lnTo>
                  <a:lnTo>
                    <a:pt x="250" y="1334"/>
                  </a:lnTo>
                  <a:lnTo>
                    <a:pt x="291" y="1337"/>
                  </a:lnTo>
                  <a:lnTo>
                    <a:pt x="331" y="1339"/>
                  </a:lnTo>
                  <a:lnTo>
                    <a:pt x="331" y="1339"/>
                  </a:lnTo>
                  <a:lnTo>
                    <a:pt x="359" y="1337"/>
                  </a:lnTo>
                  <a:lnTo>
                    <a:pt x="387" y="1336"/>
                  </a:lnTo>
                  <a:lnTo>
                    <a:pt x="414" y="1334"/>
                  </a:lnTo>
                  <a:lnTo>
                    <a:pt x="440" y="1331"/>
                  </a:lnTo>
                  <a:lnTo>
                    <a:pt x="466" y="1327"/>
                  </a:lnTo>
                  <a:lnTo>
                    <a:pt x="490" y="1323"/>
                  </a:lnTo>
                  <a:lnTo>
                    <a:pt x="514" y="1317"/>
                  </a:lnTo>
                  <a:lnTo>
                    <a:pt x="537" y="1310"/>
                  </a:lnTo>
                  <a:lnTo>
                    <a:pt x="558" y="1303"/>
                  </a:lnTo>
                  <a:lnTo>
                    <a:pt x="579" y="1296"/>
                  </a:lnTo>
                  <a:lnTo>
                    <a:pt x="600" y="1287"/>
                  </a:lnTo>
                  <a:lnTo>
                    <a:pt x="619" y="1277"/>
                  </a:lnTo>
                  <a:lnTo>
                    <a:pt x="637" y="1267"/>
                  </a:lnTo>
                  <a:lnTo>
                    <a:pt x="655" y="1256"/>
                  </a:lnTo>
                  <a:lnTo>
                    <a:pt x="672" y="1243"/>
                  </a:lnTo>
                  <a:lnTo>
                    <a:pt x="687" y="1231"/>
                  </a:lnTo>
                  <a:lnTo>
                    <a:pt x="702" y="1217"/>
                  </a:lnTo>
                  <a:lnTo>
                    <a:pt x="715" y="1203"/>
                  </a:lnTo>
                  <a:lnTo>
                    <a:pt x="729" y="1188"/>
                  </a:lnTo>
                  <a:lnTo>
                    <a:pt x="740" y="1173"/>
                  </a:lnTo>
                  <a:lnTo>
                    <a:pt x="751" y="1156"/>
                  </a:lnTo>
                  <a:lnTo>
                    <a:pt x="762" y="1139"/>
                  </a:lnTo>
                  <a:lnTo>
                    <a:pt x="771" y="1121"/>
                  </a:lnTo>
                  <a:lnTo>
                    <a:pt x="778" y="1102"/>
                  </a:lnTo>
                  <a:lnTo>
                    <a:pt x="786" y="1083"/>
                  </a:lnTo>
                  <a:lnTo>
                    <a:pt x="793" y="1064"/>
                  </a:lnTo>
                  <a:lnTo>
                    <a:pt x="798" y="1043"/>
                  </a:lnTo>
                  <a:lnTo>
                    <a:pt x="802" y="1021"/>
                  </a:lnTo>
                  <a:lnTo>
                    <a:pt x="805" y="999"/>
                  </a:lnTo>
                  <a:lnTo>
                    <a:pt x="809" y="977"/>
                  </a:lnTo>
                  <a:lnTo>
                    <a:pt x="810" y="954"/>
                  </a:lnTo>
                  <a:lnTo>
                    <a:pt x="811" y="930"/>
                  </a:lnTo>
                  <a:lnTo>
                    <a:pt x="811" y="930"/>
                  </a:lnTo>
                  <a:lnTo>
                    <a:pt x="810" y="906"/>
                  </a:lnTo>
                  <a:lnTo>
                    <a:pt x="806" y="882"/>
                  </a:lnTo>
                  <a:lnTo>
                    <a:pt x="802" y="858"/>
                  </a:lnTo>
                  <a:lnTo>
                    <a:pt x="796" y="835"/>
                  </a:lnTo>
                  <a:lnTo>
                    <a:pt x="789" y="812"/>
                  </a:lnTo>
                  <a:lnTo>
                    <a:pt x="779" y="791"/>
                  </a:lnTo>
                  <a:lnTo>
                    <a:pt x="769" y="770"/>
                  </a:lnTo>
                  <a:lnTo>
                    <a:pt x="757" y="750"/>
                  </a:lnTo>
                  <a:lnTo>
                    <a:pt x="742" y="731"/>
                  </a:lnTo>
                  <a:lnTo>
                    <a:pt x="728" y="713"/>
                  </a:lnTo>
                  <a:lnTo>
                    <a:pt x="711" y="695"/>
                  </a:lnTo>
                  <a:lnTo>
                    <a:pt x="693" y="680"/>
                  </a:lnTo>
                  <a:lnTo>
                    <a:pt x="674" y="665"/>
                  </a:lnTo>
                  <a:lnTo>
                    <a:pt x="653" y="653"/>
                  </a:lnTo>
                  <a:lnTo>
                    <a:pt x="631" y="641"/>
                  </a:lnTo>
                  <a:lnTo>
                    <a:pt x="608" y="632"/>
                  </a:lnTo>
                  <a:lnTo>
                    <a:pt x="608" y="632"/>
                  </a:lnTo>
                  <a:lnTo>
                    <a:pt x="626" y="623"/>
                  </a:lnTo>
                  <a:lnTo>
                    <a:pt x="644" y="612"/>
                  </a:lnTo>
                  <a:lnTo>
                    <a:pt x="659" y="600"/>
                  </a:lnTo>
                  <a:lnTo>
                    <a:pt x="675" y="587"/>
                  </a:lnTo>
                  <a:lnTo>
                    <a:pt x="689" y="573"/>
                  </a:lnTo>
                  <a:lnTo>
                    <a:pt x="703" y="557"/>
                  </a:lnTo>
                  <a:lnTo>
                    <a:pt x="716" y="542"/>
                  </a:lnTo>
                  <a:lnTo>
                    <a:pt x="728" y="524"/>
                  </a:lnTo>
                  <a:lnTo>
                    <a:pt x="738" y="506"/>
                  </a:lnTo>
                  <a:lnTo>
                    <a:pt x="747" y="488"/>
                  </a:lnTo>
                  <a:lnTo>
                    <a:pt x="755" y="468"/>
                  </a:lnTo>
                  <a:lnTo>
                    <a:pt x="762" y="447"/>
                  </a:lnTo>
                  <a:lnTo>
                    <a:pt x="767" y="426"/>
                  </a:lnTo>
                  <a:lnTo>
                    <a:pt x="771" y="404"/>
                  </a:lnTo>
                  <a:lnTo>
                    <a:pt x="773" y="381"/>
                  </a:lnTo>
                  <a:lnTo>
                    <a:pt x="774" y="358"/>
                  </a:lnTo>
                  <a:lnTo>
                    <a:pt x="774" y="358"/>
                  </a:lnTo>
                  <a:lnTo>
                    <a:pt x="773" y="336"/>
                  </a:lnTo>
                  <a:lnTo>
                    <a:pt x="772" y="316"/>
                  </a:lnTo>
                  <a:lnTo>
                    <a:pt x="770" y="296"/>
                  </a:lnTo>
                  <a:lnTo>
                    <a:pt x="766" y="276"/>
                  </a:lnTo>
                  <a:lnTo>
                    <a:pt x="763" y="257"/>
                  </a:lnTo>
                  <a:lnTo>
                    <a:pt x="758" y="239"/>
                  </a:lnTo>
                  <a:lnTo>
                    <a:pt x="751" y="221"/>
                  </a:lnTo>
                  <a:lnTo>
                    <a:pt x="745" y="205"/>
                  </a:lnTo>
                  <a:lnTo>
                    <a:pt x="737" y="188"/>
                  </a:lnTo>
                  <a:lnTo>
                    <a:pt x="729" y="172"/>
                  </a:lnTo>
                  <a:lnTo>
                    <a:pt x="719" y="157"/>
                  </a:lnTo>
                  <a:lnTo>
                    <a:pt x="710" y="143"/>
                  </a:lnTo>
                  <a:lnTo>
                    <a:pt x="699" y="129"/>
                  </a:lnTo>
                  <a:lnTo>
                    <a:pt x="687" y="116"/>
                  </a:lnTo>
                  <a:lnTo>
                    <a:pt x="675" y="104"/>
                  </a:lnTo>
                  <a:lnTo>
                    <a:pt x="661" y="92"/>
                  </a:lnTo>
                  <a:lnTo>
                    <a:pt x="648" y="81"/>
                  </a:lnTo>
                  <a:lnTo>
                    <a:pt x="633" y="71"/>
                  </a:lnTo>
                  <a:lnTo>
                    <a:pt x="618" y="61"/>
                  </a:lnTo>
                  <a:lnTo>
                    <a:pt x="601" y="52"/>
                  </a:lnTo>
                  <a:lnTo>
                    <a:pt x="584" y="44"/>
                  </a:lnTo>
                  <a:lnTo>
                    <a:pt x="567" y="36"/>
                  </a:lnTo>
                  <a:lnTo>
                    <a:pt x="548" y="30"/>
                  </a:lnTo>
                  <a:lnTo>
                    <a:pt x="529" y="24"/>
                  </a:lnTo>
                  <a:lnTo>
                    <a:pt x="510" y="18"/>
                  </a:lnTo>
                  <a:lnTo>
                    <a:pt x="490" y="14"/>
                  </a:lnTo>
                  <a:lnTo>
                    <a:pt x="468" y="9"/>
                  </a:lnTo>
                  <a:lnTo>
                    <a:pt x="447" y="6"/>
                  </a:lnTo>
                  <a:lnTo>
                    <a:pt x="425" y="4"/>
                  </a:lnTo>
                  <a:lnTo>
                    <a:pt x="402" y="2"/>
                  </a:lnTo>
                  <a:lnTo>
                    <a:pt x="379" y="1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33" y="1"/>
                  </a:lnTo>
                  <a:lnTo>
                    <a:pt x="313" y="2"/>
                  </a:lnTo>
                  <a:lnTo>
                    <a:pt x="268" y="5"/>
                  </a:lnTo>
                  <a:lnTo>
                    <a:pt x="223" y="12"/>
                  </a:lnTo>
                  <a:lnTo>
                    <a:pt x="179" y="21"/>
                  </a:lnTo>
                  <a:lnTo>
                    <a:pt x="136" y="31"/>
                  </a:lnTo>
                  <a:lnTo>
                    <a:pt x="115" y="37"/>
                  </a:lnTo>
                  <a:lnTo>
                    <a:pt x="95" y="44"/>
                  </a:lnTo>
                  <a:lnTo>
                    <a:pt x="76" y="50"/>
                  </a:lnTo>
                  <a:lnTo>
                    <a:pt x="57" y="57"/>
                  </a:lnTo>
                  <a:lnTo>
                    <a:pt x="40" y="65"/>
                  </a:lnTo>
                  <a:lnTo>
                    <a:pt x="24" y="73"/>
                  </a:lnTo>
                  <a:lnTo>
                    <a:pt x="24" y="217"/>
                  </a:lnTo>
                  <a:lnTo>
                    <a:pt x="24" y="217"/>
                  </a:lnTo>
                  <a:lnTo>
                    <a:pt x="25" y="227"/>
                  </a:lnTo>
                  <a:lnTo>
                    <a:pt x="27" y="236"/>
                  </a:lnTo>
                  <a:lnTo>
                    <a:pt x="31" y="243"/>
                  </a:lnTo>
                  <a:lnTo>
                    <a:pt x="38" y="248"/>
                  </a:lnTo>
                  <a:lnTo>
                    <a:pt x="45" y="251"/>
                  </a:lnTo>
                  <a:lnTo>
                    <a:pt x="52" y="252"/>
                  </a:lnTo>
                  <a:lnTo>
                    <a:pt x="61" y="251"/>
                  </a:lnTo>
                  <a:lnTo>
                    <a:pt x="71" y="249"/>
                  </a:lnTo>
                  <a:lnTo>
                    <a:pt x="71" y="249"/>
                  </a:lnTo>
                  <a:lnTo>
                    <a:pt x="100" y="239"/>
                  </a:lnTo>
                  <a:lnTo>
                    <a:pt x="130" y="229"/>
                  </a:lnTo>
                  <a:lnTo>
                    <a:pt x="161" y="220"/>
                  </a:lnTo>
                  <a:lnTo>
                    <a:pt x="193" y="213"/>
                  </a:lnTo>
                  <a:lnTo>
                    <a:pt x="224" y="207"/>
                  </a:lnTo>
                  <a:lnTo>
                    <a:pt x="257" y="202"/>
                  </a:lnTo>
                  <a:lnTo>
                    <a:pt x="287" y="199"/>
                  </a:lnTo>
                  <a:lnTo>
                    <a:pt x="315" y="198"/>
                  </a:lnTo>
                  <a:lnTo>
                    <a:pt x="315" y="198"/>
                  </a:lnTo>
                  <a:lnTo>
                    <a:pt x="342" y="199"/>
                  </a:lnTo>
                  <a:lnTo>
                    <a:pt x="368" y="201"/>
                  </a:lnTo>
                  <a:lnTo>
                    <a:pt x="391" y="205"/>
                  </a:lnTo>
                  <a:lnTo>
                    <a:pt x="413" y="209"/>
                  </a:lnTo>
                  <a:lnTo>
                    <a:pt x="434" y="215"/>
                  </a:lnTo>
                  <a:lnTo>
                    <a:pt x="453" y="222"/>
                  </a:lnTo>
                  <a:lnTo>
                    <a:pt x="469" y="230"/>
                  </a:lnTo>
                  <a:lnTo>
                    <a:pt x="485" y="240"/>
                  </a:lnTo>
                  <a:lnTo>
                    <a:pt x="498" y="251"/>
                  </a:lnTo>
                  <a:lnTo>
                    <a:pt x="510" y="263"/>
                  </a:lnTo>
                  <a:lnTo>
                    <a:pt x="520" y="276"/>
                  </a:lnTo>
                  <a:lnTo>
                    <a:pt x="528" y="291"/>
                  </a:lnTo>
                  <a:lnTo>
                    <a:pt x="535" y="305"/>
                  </a:lnTo>
                  <a:lnTo>
                    <a:pt x="540" y="322"/>
                  </a:lnTo>
                  <a:lnTo>
                    <a:pt x="542" y="339"/>
                  </a:lnTo>
                  <a:lnTo>
                    <a:pt x="543" y="358"/>
                  </a:lnTo>
                  <a:lnTo>
                    <a:pt x="543" y="358"/>
                  </a:lnTo>
                  <a:lnTo>
                    <a:pt x="543" y="378"/>
                  </a:lnTo>
                  <a:lnTo>
                    <a:pt x="540" y="396"/>
                  </a:lnTo>
                  <a:lnTo>
                    <a:pt x="536" y="414"/>
                  </a:lnTo>
                  <a:lnTo>
                    <a:pt x="529" y="432"/>
                  </a:lnTo>
                  <a:lnTo>
                    <a:pt x="522" y="448"/>
                  </a:lnTo>
                  <a:lnTo>
                    <a:pt x="513" y="464"/>
                  </a:lnTo>
                  <a:lnTo>
                    <a:pt x="500" y="478"/>
                  </a:lnTo>
                  <a:lnTo>
                    <a:pt x="487" y="491"/>
                  </a:lnTo>
                  <a:lnTo>
                    <a:pt x="471" y="503"/>
                  </a:lnTo>
                  <a:lnTo>
                    <a:pt x="454" y="514"/>
                  </a:lnTo>
                  <a:lnTo>
                    <a:pt x="434" y="523"/>
                  </a:lnTo>
                  <a:lnTo>
                    <a:pt x="412" y="530"/>
                  </a:lnTo>
                  <a:lnTo>
                    <a:pt x="388" y="537"/>
                  </a:lnTo>
                  <a:lnTo>
                    <a:pt x="361" y="542"/>
                  </a:lnTo>
                  <a:lnTo>
                    <a:pt x="333" y="544"/>
                  </a:lnTo>
                  <a:lnTo>
                    <a:pt x="302" y="545"/>
                  </a:lnTo>
                  <a:lnTo>
                    <a:pt x="206" y="545"/>
                  </a:lnTo>
                  <a:lnTo>
                    <a:pt x="206" y="738"/>
                  </a:lnTo>
                  <a:lnTo>
                    <a:pt x="329" y="738"/>
                  </a:lnTo>
                  <a:lnTo>
                    <a:pt x="329" y="738"/>
                  </a:lnTo>
                  <a:lnTo>
                    <a:pt x="359" y="739"/>
                  </a:lnTo>
                  <a:lnTo>
                    <a:pt x="388" y="741"/>
                  </a:lnTo>
                  <a:lnTo>
                    <a:pt x="414" y="746"/>
                  </a:lnTo>
                  <a:lnTo>
                    <a:pt x="439" y="752"/>
                  </a:lnTo>
                  <a:lnTo>
                    <a:pt x="462" y="761"/>
                  </a:lnTo>
                  <a:lnTo>
                    <a:pt x="482" y="770"/>
                  </a:lnTo>
                  <a:lnTo>
                    <a:pt x="500" y="781"/>
                  </a:lnTo>
                  <a:lnTo>
                    <a:pt x="517" y="794"/>
                  </a:lnTo>
                  <a:lnTo>
                    <a:pt x="531" y="808"/>
                  </a:lnTo>
                  <a:lnTo>
                    <a:pt x="544" y="823"/>
                  </a:lnTo>
                  <a:lnTo>
                    <a:pt x="554" y="839"/>
                  </a:lnTo>
                  <a:lnTo>
                    <a:pt x="564" y="857"/>
                  </a:lnTo>
                  <a:lnTo>
                    <a:pt x="570" y="876"/>
                  </a:lnTo>
                  <a:lnTo>
                    <a:pt x="575" y="894"/>
                  </a:lnTo>
                  <a:lnTo>
                    <a:pt x="578" y="914"/>
                  </a:lnTo>
                  <a:lnTo>
                    <a:pt x="579" y="935"/>
                  </a:lnTo>
                  <a:lnTo>
                    <a:pt x="579" y="935"/>
                  </a:lnTo>
                  <a:lnTo>
                    <a:pt x="579" y="958"/>
                  </a:lnTo>
                  <a:lnTo>
                    <a:pt x="576" y="980"/>
                  </a:lnTo>
                  <a:lnTo>
                    <a:pt x="570" y="999"/>
                  </a:lnTo>
                  <a:lnTo>
                    <a:pt x="567" y="1010"/>
                  </a:lnTo>
                  <a:lnTo>
                    <a:pt x="563" y="1019"/>
                  </a:lnTo>
                  <a:lnTo>
                    <a:pt x="557" y="1028"/>
                  </a:lnTo>
                  <a:lnTo>
                    <a:pt x="552" y="1038"/>
                  </a:lnTo>
                  <a:lnTo>
                    <a:pt x="547" y="1046"/>
                  </a:lnTo>
                  <a:lnTo>
                    <a:pt x="541" y="1054"/>
                  </a:lnTo>
                  <a:lnTo>
                    <a:pt x="534" y="1063"/>
                  </a:lnTo>
                  <a:lnTo>
                    <a:pt x="526" y="1070"/>
                  </a:lnTo>
                  <a:lnTo>
                    <a:pt x="510" y="1084"/>
                  </a:lnTo>
                  <a:lnTo>
                    <a:pt x="491" y="1098"/>
                  </a:lnTo>
                  <a:lnTo>
                    <a:pt x="470" y="1109"/>
                  </a:lnTo>
                  <a:lnTo>
                    <a:pt x="447" y="1119"/>
                  </a:lnTo>
                  <a:lnTo>
                    <a:pt x="423" y="1127"/>
                  </a:lnTo>
                  <a:lnTo>
                    <a:pt x="395" y="1134"/>
                  </a:lnTo>
                  <a:lnTo>
                    <a:pt x="365" y="1138"/>
                  </a:lnTo>
                  <a:lnTo>
                    <a:pt x="335" y="1141"/>
                  </a:lnTo>
                  <a:lnTo>
                    <a:pt x="302" y="1142"/>
                  </a:lnTo>
                  <a:lnTo>
                    <a:pt x="302" y="1142"/>
                  </a:lnTo>
                  <a:close/>
                </a:path>
              </a:pathLst>
            </a:custGeom>
            <a:solidFill>
              <a:srgbClr val="4D4D4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40080"/>
              <a:endParaRPr lang="ko-KR" altLang="en-US" sz="2500" kern="0">
                <a:solidFill>
                  <a:prstClr val="black"/>
                </a:solidFill>
              </a:endParaRPr>
            </a:p>
          </p:txBody>
        </p:sp>
      </p:grpSp>
      <p:sp>
        <p:nvSpPr>
          <p:cNvPr id="47" name="직사각형 46"/>
          <p:cNvSpPr/>
          <p:nvPr/>
        </p:nvSpPr>
        <p:spPr>
          <a:xfrm>
            <a:off x="3053026" y="3355286"/>
            <a:ext cx="50241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40080"/>
            <a:r>
              <a:rPr kumimoji="1" lang="ko-KR" altLang="en-US" sz="16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고가용성 안정화</a:t>
            </a:r>
            <a:r>
              <a:rPr kumimoji="1" lang="en-US" altLang="ko-KR" sz="16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/</a:t>
            </a:r>
            <a:r>
              <a:rPr kumimoji="1" lang="ko-KR" altLang="en-US" sz="1600" b="1" spc="-6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확장성을 위한 </a:t>
            </a:r>
            <a:r>
              <a:rPr kumimoji="1" lang="ko-KR" altLang="en-US" sz="1600" b="1" spc="-60">
                <a:solidFill>
                  <a:srgbClr val="FF0000"/>
                </a:solidFill>
                <a:latin typeface="+mn-ea"/>
              </a:rPr>
              <a:t>자체</a:t>
            </a:r>
            <a:r>
              <a:rPr kumimoji="1" lang="en-US" altLang="ko-KR" sz="1600" b="1" spc="-60" dirty="0">
                <a:solidFill>
                  <a:srgbClr val="FF0000"/>
                </a:solidFill>
                <a:latin typeface="+mn-ea"/>
              </a:rPr>
              <a:t> </a:t>
            </a:r>
            <a:r>
              <a:rPr kumimoji="1" lang="ko-KR" altLang="en-US" sz="1600" b="1" spc="-60">
                <a:solidFill>
                  <a:srgbClr val="FF0000"/>
                </a:solidFill>
                <a:latin typeface="+mn-ea"/>
              </a:rPr>
              <a:t>개발</a:t>
            </a:r>
            <a:endParaRPr kumimoji="1" lang="ko-KR" altLang="en-US" sz="1600" b="1" spc="-6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3048944" y="4905282"/>
            <a:ext cx="46786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40080"/>
            <a:r>
              <a:rPr kumimoji="1" lang="en-US" altLang="ko-KR" sz="16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OSS</a:t>
            </a:r>
            <a:r>
              <a:rPr kumimoji="1" lang="ko-KR" altLang="en-US" sz="1600" b="1" spc="-6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생태계 활성화를 위한 오픈소스 </a:t>
            </a:r>
            <a:r>
              <a:rPr kumimoji="1" lang="ko-KR" altLang="en-US" sz="1600" b="1" spc="-60">
                <a:solidFill>
                  <a:srgbClr val="FF0000"/>
                </a:solidFill>
                <a:latin typeface="+mn-ea"/>
              </a:rPr>
              <a:t>커뮤니티 리딩</a:t>
            </a:r>
          </a:p>
        </p:txBody>
      </p:sp>
      <p:sp>
        <p:nvSpPr>
          <p:cNvPr id="49" name="직사각형 48"/>
          <p:cNvSpPr/>
          <p:nvPr/>
        </p:nvSpPr>
        <p:spPr>
          <a:xfrm>
            <a:off x="3007521" y="3725870"/>
            <a:ext cx="42819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defTabSz="640080">
              <a:buFont typeface="Wingdings" panose="05000000000000000000" pitchFamily="2" charset="2"/>
              <a:buChar char="§"/>
            </a:pPr>
            <a:r>
              <a:rPr kumimoji="1"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Pacemaker</a:t>
            </a:r>
            <a:r>
              <a:rPr kumimoji="1" lang="ko-KR" altLang="en-US" sz="1400" spc="-6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기반의 </a:t>
            </a:r>
            <a:r>
              <a:rPr kumimoji="1"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DB</a:t>
            </a:r>
            <a:r>
              <a:rPr kumimoji="1" lang="ko-KR" altLang="en-US" sz="1400" spc="-6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고가용성 </a:t>
            </a:r>
            <a:r>
              <a:rPr kumimoji="1"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Master-Slave </a:t>
            </a:r>
            <a:r>
              <a:rPr kumimoji="1" lang="ko-KR" altLang="en-US" sz="1400" spc="-6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아키텍처 구조를 위해 자체 </a:t>
            </a:r>
            <a:r>
              <a:rPr kumimoji="1"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Resource Agents</a:t>
            </a:r>
            <a:br>
              <a:rPr kumimoji="1"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</a:br>
            <a:r>
              <a:rPr kumimoji="1" lang="ko-KR" altLang="en-US" sz="1400" spc="-6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개발하여</a:t>
            </a:r>
            <a:r>
              <a:rPr kumimoji="1"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 </a:t>
            </a:r>
            <a:r>
              <a:rPr kumimoji="1" lang="ko-KR" altLang="en-US" sz="1400" spc="-6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적용</a:t>
            </a:r>
            <a:endParaRPr kumimoji="1" lang="en-US" altLang="ko-KR" sz="1400" spc="-60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179388" indent="-179388" defTabSz="640080">
              <a:buFont typeface="Wingdings" panose="05000000000000000000" pitchFamily="2" charset="2"/>
              <a:buChar char="§"/>
            </a:pPr>
            <a:r>
              <a:rPr kumimoji="1"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Anisble-pgrex</a:t>
            </a:r>
            <a:r>
              <a:rPr kumimoji="1" lang="ko-KR" altLang="en-US" sz="1400" spc="-6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를 통한 손쉬운 배포 관리</a:t>
            </a:r>
            <a:endParaRPr kumimoji="1" lang="en-US" altLang="ko-KR" sz="1400" spc="-60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3003440" y="5242033"/>
            <a:ext cx="383166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defTabSz="640080">
              <a:buFont typeface="Wingdings" panose="05000000000000000000" pitchFamily="2" charset="2"/>
              <a:buChar char="§"/>
            </a:pPr>
            <a:r>
              <a:rPr kumimoji="1"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PG-REX, </a:t>
            </a:r>
            <a:r>
              <a:rPr kumimoji="1" lang="en-US" altLang="ko-KR" sz="1400" spc="-60" dirty="0" err="1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anisible-pgrex</a:t>
            </a:r>
            <a:r>
              <a:rPr kumimoji="1"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 </a:t>
            </a:r>
            <a:r>
              <a:rPr kumimoji="1" lang="ko-KR" altLang="en-US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등</a:t>
            </a:r>
            <a:r>
              <a:rPr kumimoji="1"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 </a:t>
            </a:r>
            <a:r>
              <a:rPr kumimoji="1" lang="ko-KR" altLang="en-US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오픈소스 공개</a:t>
            </a:r>
            <a:br>
              <a:rPr kumimoji="1"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</a:br>
            <a:r>
              <a:rPr kumimoji="1"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hlinkClick r:id="rId8"/>
              </a:rPr>
              <a:t>https://osdn.net/projects/pg-rex</a:t>
            </a:r>
            <a:endParaRPr kumimoji="1" lang="en-US" altLang="ko-KR" sz="1400" spc="-60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179388" indent="-179388" defTabSz="640080">
              <a:buFont typeface="Wingdings" panose="05000000000000000000" pitchFamily="2" charset="2"/>
              <a:buChar char="§"/>
            </a:pPr>
            <a:r>
              <a:rPr kumimoji="1" lang="ko-KR" altLang="en-US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現</a:t>
            </a:r>
            <a:r>
              <a:rPr kumimoji="1"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 PostgreSQL 12 </a:t>
            </a:r>
            <a:r>
              <a:rPr kumimoji="1" lang="ko-KR" altLang="en-US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릴리즈 배포</a:t>
            </a:r>
            <a:r>
              <a:rPr kumimoji="1"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(‘23.06.16)</a:t>
            </a:r>
          </a:p>
          <a:p>
            <a:pPr marL="179388" indent="-179388" defTabSz="640080">
              <a:buFont typeface="Wingdings" panose="05000000000000000000" pitchFamily="2" charset="2"/>
              <a:buChar char="§"/>
            </a:pPr>
            <a:r>
              <a:rPr kumimoji="1" lang="ko-KR" altLang="en-US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대외 커뮤니티</a:t>
            </a:r>
            <a:r>
              <a:rPr kumimoji="1"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 (ClusterLabs Summit, Linux-HA, PGCON </a:t>
            </a:r>
            <a:r>
              <a:rPr kumimoji="1" lang="ko-KR" altLang="en-US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등</a:t>
            </a:r>
            <a:r>
              <a:rPr kumimoji="1"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)</a:t>
            </a:r>
            <a:r>
              <a:rPr kumimoji="1" lang="ko-KR" altLang="en-US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 활동을 통해 자사 레퍼런스 공개</a:t>
            </a:r>
            <a:endParaRPr kumimoji="1" lang="en-US" altLang="ko-KR" sz="1400" spc="-60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3007522" y="1988564"/>
            <a:ext cx="361890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marR="0" lvl="0" indent="-179388" defTabSz="6400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1" lang="ko-KR" altLang="en-US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오픈소스를 표준 </a:t>
            </a:r>
            <a:r>
              <a:rPr kumimoji="1"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SW </a:t>
            </a:r>
            <a:r>
              <a:rPr kumimoji="1" lang="ko-KR" altLang="en-US" sz="1400" spc="-6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레퍼런스로 관리하여 실 운영 시스템 적용</a:t>
            </a:r>
            <a:endParaRPr kumimoji="1" lang="en-US" altLang="ko-KR" sz="1400" spc="-60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179388" marR="0" lvl="0" indent="-179388" defTabSz="6400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1" lang="ko-KR" altLang="en-US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자사 </a:t>
            </a:r>
            <a:r>
              <a:rPr kumimoji="1"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DB</a:t>
            </a:r>
            <a:r>
              <a:rPr kumimoji="1" lang="ko-KR" altLang="en-US" sz="1400" spc="-6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 및 </a:t>
            </a:r>
            <a:r>
              <a:rPr kumimoji="1"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AP</a:t>
            </a:r>
            <a:r>
              <a:rPr kumimoji="1" lang="ko-KR" altLang="en-US" sz="1400" spc="-6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 서비스 고가용성을 위해 클라우드를 포함한 다양한 환경에서 </a:t>
            </a:r>
            <a:r>
              <a:rPr kumimoji="1"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Pacemaker</a:t>
            </a:r>
            <a:r>
              <a:rPr kumimoji="1" lang="ko-KR" altLang="en-US" sz="1400" spc="-6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를 검토하여 적용</a:t>
            </a:r>
            <a:endParaRPr kumimoji="1" lang="en-US" altLang="ko-KR" sz="1400" spc="-60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6968206" y="3082993"/>
            <a:ext cx="158248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6400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&lt;NTT </a:t>
            </a:r>
            <a:r>
              <a:rPr kumimoji="0" lang="ko-KR" altLang="en-US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표준 </a:t>
            </a:r>
            <a:r>
              <a:rPr kumimoji="0" lang="en-US" altLang="ko-KR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OSS </a:t>
            </a:r>
            <a:r>
              <a:rPr kumimoji="0" lang="ko-KR" altLang="en-US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레퍼런스</a:t>
            </a:r>
            <a:r>
              <a:rPr kumimoji="0" lang="en-US" altLang="ko-KR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&gt;</a:t>
            </a:r>
            <a:endParaRPr kumimoji="0" lang="ko-KR" altLang="en-US" sz="9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6835108" y="4748351"/>
            <a:ext cx="182133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6400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&lt;PostgreSQL HA Architecture&gt;</a:t>
            </a:r>
            <a:endParaRPr kumimoji="0" lang="ko-KR" alt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6320118" y="234908"/>
            <a:ext cx="229228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kumimoji="1" lang="en-US" altLang="ko-KR" sz="1050" spc="-6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3. Pacemaker USE CASE </a:t>
            </a:r>
          </a:p>
        </p:txBody>
      </p:sp>
    </p:spTree>
    <p:extLst>
      <p:ext uri="{BB962C8B-B14F-4D97-AF65-F5344CB8AC3E}">
        <p14:creationId xmlns:p14="http://schemas.microsoft.com/office/powerpoint/2010/main" val="3082870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16802" y="660712"/>
            <a:ext cx="7694413" cy="3600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kumimoji="1" lang="en-US" altLang="ko-KR" sz="26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cs typeface="+mn-cs"/>
              </a:rPr>
              <a:t>KT </a:t>
            </a:r>
            <a:r>
              <a:rPr kumimoji="1" lang="ko-KR" altLang="en-US" sz="26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cs typeface="+mn-cs"/>
              </a:rPr>
              <a:t>적용 사례</a:t>
            </a:r>
            <a:r>
              <a:rPr kumimoji="1" lang="en-US" altLang="ko-KR" sz="26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cs typeface="+mn-cs"/>
              </a:rPr>
              <a:t>(1/2)</a:t>
            </a:r>
            <a:r>
              <a:rPr kumimoji="1" lang="ko-KR" altLang="en-US" sz="26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cs typeface="+mn-cs"/>
              </a:rPr>
              <a:t> </a:t>
            </a:r>
            <a:r>
              <a:rPr kumimoji="1" lang="en-US" altLang="ko-KR" sz="26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cs typeface="+mn-cs"/>
              </a:rPr>
              <a:t>– </a:t>
            </a:r>
            <a:r>
              <a:rPr kumimoji="1" lang="ko-KR" altLang="en-US" sz="26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cs typeface="+mn-cs"/>
              </a:rPr>
              <a:t>표준 </a:t>
            </a:r>
            <a:r>
              <a:rPr kumimoji="1" lang="en-US" altLang="ko-KR" sz="26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cs typeface="+mn-cs"/>
              </a:rPr>
              <a:t>Clustering SW</a:t>
            </a:r>
            <a:endParaRPr kumimoji="1" lang="ko-KR" altLang="en-US" sz="2600" spc="-60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cs typeface="+mn-cs"/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250801" y="716113"/>
            <a:ext cx="432767" cy="249299"/>
          </a:xfrm>
        </p:spPr>
        <p:txBody>
          <a:bodyPr/>
          <a:lstStyle/>
          <a:p>
            <a:r>
              <a:rPr lang="en-US" altLang="ko-KR" sz="1800" i="1" dirty="0">
                <a:solidFill>
                  <a:srgbClr val="FF0000"/>
                </a:solidFill>
              </a:rPr>
              <a:t>02</a:t>
            </a:r>
            <a:endParaRPr lang="ko-KR" altLang="en-US" sz="1800" i="1" dirty="0">
              <a:solidFill>
                <a:srgbClr val="FF0000"/>
              </a:solidFill>
            </a:endParaRPr>
          </a:p>
        </p:txBody>
      </p:sp>
      <p:sp>
        <p:nvSpPr>
          <p:cNvPr id="5" name="텍스트 개체 틀 2"/>
          <p:cNvSpPr>
            <a:spLocks noGrp="1"/>
          </p:cNvSpPr>
          <p:nvPr>
            <p:ph type="body" idx="1"/>
          </p:nvPr>
        </p:nvSpPr>
        <p:spPr>
          <a:xfrm>
            <a:off x="716803" y="1095100"/>
            <a:ext cx="8020239" cy="498598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kumimoji="1" lang="ko-KR" altLang="en-US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오픈소스 기반의 시스템 구성 시 상대적으로 고비용인 </a:t>
            </a:r>
            <a:r>
              <a:rPr kumimoji="1" lang="en-US" altLang="ko-KR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HA</a:t>
            </a:r>
            <a:r>
              <a:rPr kumimoji="1" lang="ko-KR" altLang="en-US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 </a:t>
            </a:r>
            <a:r>
              <a:rPr kumimoji="1" lang="en-US" altLang="ko-KR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Solution</a:t>
            </a:r>
            <a:r>
              <a:rPr kumimoji="1" lang="ko-KR" altLang="en-US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 대안을 검토 하기 위한 목적으로 추진</a:t>
            </a:r>
            <a:endParaRPr kumimoji="1" lang="en-US" altLang="ko-KR" sz="1800" spc="-60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0118" y="234908"/>
            <a:ext cx="229228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kumimoji="1" lang="en-US" altLang="ko-KR" sz="1050" spc="-6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3. Pacemaker USE CASE </a:t>
            </a:r>
          </a:p>
        </p:txBody>
      </p:sp>
      <p:graphicFrame>
        <p:nvGraphicFramePr>
          <p:cNvPr id="66" name="표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650645"/>
              </p:ext>
            </p:extLst>
          </p:nvPr>
        </p:nvGraphicFramePr>
        <p:xfrm>
          <a:off x="648508" y="3084380"/>
          <a:ext cx="1533525" cy="2335872"/>
        </p:xfrm>
        <a:graphic>
          <a:graphicData uri="http://schemas.openxmlformats.org/drawingml/2006/table">
            <a:tbl>
              <a:tblPr firstRow="1" bandRow="1"/>
              <a:tblGrid>
                <a:gridCol w="1533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931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algn="ctr" latinLnBrk="1"/>
                      <a:r>
                        <a:rPr kumimoji="1" lang="en-US" altLang="ko-KR" sz="12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IP</a:t>
                      </a:r>
                      <a:r>
                        <a:rPr kumimoji="1" lang="ko-KR" altLang="en-US" sz="1200" b="0" kern="1200" spc="-6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ko-KR" sz="12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Address</a:t>
                      </a:r>
                    </a:p>
                  </a:txBody>
                  <a:tcPr marL="91491" marR="91491" marT="45754" marB="45754" anchor="ctr">
                    <a:lnL w="9525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1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algn="ctr" latinLnBrk="1"/>
                      <a:r>
                        <a:rPr kumimoji="1" lang="en-US" altLang="ko-KR" sz="12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DBMS</a:t>
                      </a:r>
                      <a:endParaRPr kumimoji="1" lang="ko-KR" altLang="en-US" sz="1200" b="0" kern="1200" spc="-60" dirty="0"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91" marR="91491" marT="45754" marB="45754" anchor="ctr">
                    <a:lnL w="9525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1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algn="ctr" latinLnBrk="1"/>
                      <a:r>
                        <a:rPr kumimoji="1" lang="en-US" altLang="ko-KR" sz="12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FileSystem</a:t>
                      </a:r>
                      <a:endParaRPr kumimoji="1" lang="ko-KR" altLang="en-US" sz="1200" b="0" kern="1200" spc="-60"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91" marR="91491" marT="45754" marB="45754" anchor="ctr">
                    <a:lnL w="9525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31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algn="ctr" latinLnBrk="1"/>
                      <a:r>
                        <a:rPr kumimoji="1" lang="en-US" altLang="ko-KR" sz="12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맑은 고딕"/>
                          <a:cs typeface="+mn-cs"/>
                        </a:rPr>
                        <a:t>Pacemaker</a:t>
                      </a:r>
                      <a:endParaRPr kumimoji="1" lang="ko-KR" altLang="en-US" sz="1200" b="0" kern="1200" spc="-60" dirty="0"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91" marR="91491" marT="45754" marB="45754" anchor="ctr">
                    <a:lnL w="9525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1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algn="ctr" latinLnBrk="1"/>
                      <a:r>
                        <a:rPr kumimoji="1" lang="en-US" altLang="ko-KR" sz="12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맑은 고딕"/>
                          <a:cs typeface="+mn-cs"/>
                        </a:rPr>
                        <a:t>Linux OS</a:t>
                      </a:r>
                      <a:endParaRPr kumimoji="1" lang="ko-KR" altLang="en-US" sz="1200" b="0" kern="1200" spc="-60"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맑은 고딕"/>
                        <a:cs typeface="+mn-cs"/>
                      </a:endParaRPr>
                    </a:p>
                  </a:txBody>
                  <a:tcPr marL="91491" marR="91491" marT="45754" marB="45754" anchor="ctr">
                    <a:lnL w="9525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1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algn="ctr" latinLnBrk="1"/>
                      <a:r>
                        <a:rPr kumimoji="1" lang="en-US" altLang="ko-KR" sz="12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Virtual Machine</a:t>
                      </a:r>
                      <a:endParaRPr kumimoji="1" lang="ko-KR" altLang="en-US" sz="1200" b="0" kern="1200" spc="-60" dirty="0"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91" marR="91491" marT="45754" marB="45754" anchor="ctr">
                    <a:lnL w="9525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7" name="표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744083"/>
              </p:ext>
            </p:extLst>
          </p:nvPr>
        </p:nvGraphicFramePr>
        <p:xfrm>
          <a:off x="2923802" y="3084380"/>
          <a:ext cx="1598612" cy="2335872"/>
        </p:xfrm>
        <a:graphic>
          <a:graphicData uri="http://schemas.openxmlformats.org/drawingml/2006/table">
            <a:tbl>
              <a:tblPr firstRow="1" bandRow="1"/>
              <a:tblGrid>
                <a:gridCol w="1598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931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IP</a:t>
                      </a:r>
                      <a:r>
                        <a:rPr lang="ko-KR" altLang="en-US" sz="12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Address</a:t>
                      </a:r>
                    </a:p>
                  </a:txBody>
                  <a:tcPr marL="91474" marR="91474" marT="45754" marB="45754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1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DBMS</a:t>
                      </a:r>
                      <a:endParaRPr lang="ko-KR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91474" marR="91474" marT="45754" marB="45754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1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FileSystem</a:t>
                      </a:r>
                      <a:endParaRPr kumimoji="1" lang="ko-KR" altLang="en-US" sz="1200" b="0" kern="1200" spc="-60"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맑은 고딕"/>
                        <a:cs typeface="+mn-cs"/>
                      </a:endParaRPr>
                    </a:p>
                  </a:txBody>
                  <a:tcPr marL="91474" marR="91474" marT="45754" marB="45754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31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algn="ctr" latinLnBrk="1"/>
                      <a:r>
                        <a:rPr kumimoji="1" lang="en-US" altLang="ko-KR" sz="12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맑은 고딕"/>
                          <a:cs typeface="+mn-cs"/>
                        </a:rPr>
                        <a:t>Pacemaker</a:t>
                      </a:r>
                      <a:endParaRPr kumimoji="1" lang="ko-KR" altLang="en-US" sz="1200" b="0" kern="1200" spc="-60"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맑은 고딕"/>
                        <a:cs typeface="+mn-cs"/>
                      </a:endParaRPr>
                    </a:p>
                  </a:txBody>
                  <a:tcPr marL="91474" marR="91474" marT="45754" marB="45754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1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algn="ctr" latinLnBrk="1"/>
                      <a:r>
                        <a:rPr kumimoji="1" lang="en-US" altLang="ko-KR" sz="12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맑은 고딕"/>
                          <a:cs typeface="+mn-cs"/>
                        </a:rPr>
                        <a:t>Linux OS</a:t>
                      </a:r>
                      <a:endParaRPr kumimoji="1" lang="ko-KR" altLang="en-US" sz="1200" b="0" kern="1200" spc="-60"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맑은 고딕"/>
                        <a:cs typeface="+mn-cs"/>
                      </a:endParaRPr>
                    </a:p>
                  </a:txBody>
                  <a:tcPr marL="91474" marR="91474" marT="45754" marB="45754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1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Virtual Machine</a:t>
                      </a:r>
                      <a:endParaRPr lang="ko-KR" altLang="en-US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91474" marR="91474" marT="45754" marB="45754" anchor="ctr"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68" name="꺾인 연결선 67"/>
          <p:cNvCxnSpPr>
            <a:stCxn id="84" idx="1"/>
            <a:endCxn id="66" idx="2"/>
          </p:cNvCxnSpPr>
          <p:nvPr/>
        </p:nvCxnSpPr>
        <p:spPr>
          <a:xfrm rot="16200000" flipV="1">
            <a:off x="1793789" y="5041733"/>
            <a:ext cx="354766" cy="1111804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7030A0"/>
            </a:solidFill>
            <a:prstDash val="solid"/>
          </a:ln>
          <a:effectLst/>
        </p:spPr>
      </p:cxnSp>
      <p:cxnSp>
        <p:nvCxnSpPr>
          <p:cNvPr id="69" name="꺾인 연결선 68"/>
          <p:cNvCxnSpPr>
            <a:stCxn id="84" idx="1"/>
            <a:endCxn id="67" idx="2"/>
          </p:cNvCxnSpPr>
          <p:nvPr/>
        </p:nvCxnSpPr>
        <p:spPr>
          <a:xfrm rot="5400000" flipH="1" flipV="1">
            <a:off x="2947708" y="4999618"/>
            <a:ext cx="354766" cy="1196034"/>
          </a:xfrm>
          <a:prstGeom prst="bentConnector3">
            <a:avLst/>
          </a:prstGeom>
          <a:noFill/>
          <a:ln w="19050" cap="flat" cmpd="sng" algn="ctr">
            <a:solidFill>
              <a:srgbClr val="7030A0"/>
            </a:solidFill>
            <a:prstDash val="solid"/>
          </a:ln>
          <a:effectLst/>
        </p:spPr>
      </p:cxnSp>
      <p:sp>
        <p:nvSpPr>
          <p:cNvPr id="70" name="직사각형 69"/>
          <p:cNvSpPr/>
          <p:nvPr/>
        </p:nvSpPr>
        <p:spPr>
          <a:xfrm>
            <a:off x="2039910" y="6244071"/>
            <a:ext cx="9566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40080">
              <a:defRPr/>
            </a:pPr>
            <a:r>
              <a:rPr kumimoji="1" lang="en-US" altLang="ko-KR" sz="10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Shared volume</a:t>
            </a:r>
            <a:endParaRPr kumimoji="1" lang="ko-KR" altLang="en-US" sz="1000" spc="-60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</p:txBody>
      </p:sp>
      <p:cxnSp>
        <p:nvCxnSpPr>
          <p:cNvPr id="71" name="직선 연결선 70"/>
          <p:cNvCxnSpPr>
            <a:stCxn id="66" idx="0"/>
          </p:cNvCxnSpPr>
          <p:nvPr/>
        </p:nvCxnSpPr>
        <p:spPr>
          <a:xfrm flipV="1">
            <a:off x="1415270" y="2768536"/>
            <a:ext cx="0" cy="315844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</p:cxnSp>
      <p:cxnSp>
        <p:nvCxnSpPr>
          <p:cNvPr id="72" name="직선 연결선 71"/>
          <p:cNvCxnSpPr>
            <a:stCxn id="75" idx="0"/>
            <a:endCxn id="74" idx="1"/>
          </p:cNvCxnSpPr>
          <p:nvPr/>
        </p:nvCxnSpPr>
        <p:spPr>
          <a:xfrm flipV="1">
            <a:off x="2579453" y="2526740"/>
            <a:ext cx="0" cy="194171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</p:cxnSp>
      <p:cxnSp>
        <p:nvCxnSpPr>
          <p:cNvPr id="73" name="직선 연결선 72"/>
          <p:cNvCxnSpPr>
            <a:stCxn id="67" idx="0"/>
          </p:cNvCxnSpPr>
          <p:nvPr/>
        </p:nvCxnSpPr>
        <p:spPr>
          <a:xfrm flipH="1" flipV="1">
            <a:off x="3722314" y="2779580"/>
            <a:ext cx="794" cy="304800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</p:cxnSp>
      <p:sp>
        <p:nvSpPr>
          <p:cNvPr id="74" name="구름 73"/>
          <p:cNvSpPr/>
          <p:nvPr/>
        </p:nvSpPr>
        <p:spPr>
          <a:xfrm>
            <a:off x="1750778" y="1936819"/>
            <a:ext cx="1657350" cy="590550"/>
          </a:xfrm>
          <a:prstGeom prst="cloud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6400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Application</a:t>
            </a:r>
            <a:endParaRPr kumimoji="1" lang="ko-KR" altLang="en-US" sz="1200" spc="-6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</p:txBody>
      </p:sp>
      <p:sp>
        <p:nvSpPr>
          <p:cNvPr id="75" name="모서리가 둥근 직사각형 74"/>
          <p:cNvSpPr/>
          <p:nvPr/>
        </p:nvSpPr>
        <p:spPr>
          <a:xfrm>
            <a:off x="648508" y="2720911"/>
            <a:ext cx="3861890" cy="45719"/>
          </a:xfrm>
          <a:prstGeom prst="roundRect">
            <a:avLst/>
          </a:prstGeom>
          <a:noFill/>
          <a:ln w="1587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400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5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</a:endParaRPr>
          </a:p>
        </p:txBody>
      </p:sp>
      <p:cxnSp>
        <p:nvCxnSpPr>
          <p:cNvPr id="77" name="직선 연결선 76"/>
          <p:cNvCxnSpPr>
            <a:stCxn id="3" idx="3"/>
            <a:endCxn id="29" idx="1"/>
          </p:cNvCxnSpPr>
          <p:nvPr/>
        </p:nvCxnSpPr>
        <p:spPr>
          <a:xfrm>
            <a:off x="2373892" y="4885354"/>
            <a:ext cx="328930" cy="0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</p:cxnSp>
      <p:sp>
        <p:nvSpPr>
          <p:cNvPr id="78" name="직사각형 77"/>
          <p:cNvSpPr/>
          <p:nvPr/>
        </p:nvSpPr>
        <p:spPr>
          <a:xfrm>
            <a:off x="2356502" y="4623744"/>
            <a:ext cx="42511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400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H/B</a:t>
            </a: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79" name="직사각형 78"/>
          <p:cNvSpPr/>
          <p:nvPr/>
        </p:nvSpPr>
        <p:spPr>
          <a:xfrm>
            <a:off x="638855" y="2827938"/>
            <a:ext cx="50879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50" b="0" i="0" u="none" strike="noStrike" kern="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Active</a:t>
            </a:r>
            <a:endParaRPr kumimoji="1" lang="ko-KR" altLang="en-US" sz="1050" b="0" i="0" u="none" strike="noStrike" kern="0" cap="none" spc="-6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80" name="직사각형 79"/>
          <p:cNvSpPr/>
          <p:nvPr/>
        </p:nvSpPr>
        <p:spPr>
          <a:xfrm>
            <a:off x="3967943" y="2827938"/>
            <a:ext cx="55367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50" b="0" i="0" u="none" strike="noStrike" kern="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Stanby</a:t>
            </a:r>
            <a:endParaRPr kumimoji="1" lang="ko-KR" altLang="en-US" sz="1050" b="0" i="0" u="none" strike="noStrike" kern="0" cap="none" spc="-6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81" name="직사각형 80"/>
          <p:cNvSpPr/>
          <p:nvPr/>
        </p:nvSpPr>
        <p:spPr>
          <a:xfrm>
            <a:off x="648508" y="3084380"/>
            <a:ext cx="1532272" cy="115996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2" name="직사각형 81"/>
          <p:cNvSpPr/>
          <p:nvPr/>
        </p:nvSpPr>
        <p:spPr>
          <a:xfrm>
            <a:off x="2922548" y="3084380"/>
            <a:ext cx="1599866" cy="115996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3" name="순서도: 자기 디스크 82"/>
          <p:cNvSpPr/>
          <p:nvPr/>
        </p:nvSpPr>
        <p:spPr>
          <a:xfrm>
            <a:off x="2110767" y="6012856"/>
            <a:ext cx="832614" cy="277305"/>
          </a:xfrm>
          <a:prstGeom prst="flowChartMagneticDisk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kern="0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84" name="순서도: 자기 디스크 83"/>
          <p:cNvSpPr/>
          <p:nvPr/>
        </p:nvSpPr>
        <p:spPr>
          <a:xfrm>
            <a:off x="2110767" y="5775018"/>
            <a:ext cx="832614" cy="277305"/>
          </a:xfrm>
          <a:prstGeom prst="flowChartMagneticDisk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1931932" y="4807740"/>
            <a:ext cx="441960" cy="1552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eth1</a:t>
            </a:r>
            <a:endParaRPr lang="ko-KR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2702822" y="4807740"/>
            <a:ext cx="441960" cy="1552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eth1</a:t>
            </a:r>
            <a:endParaRPr lang="ko-KR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모서리가 둥근 직사각형 31"/>
          <p:cNvSpPr/>
          <p:nvPr/>
        </p:nvSpPr>
        <p:spPr>
          <a:xfrm>
            <a:off x="1193663" y="3005413"/>
            <a:ext cx="441960" cy="1552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eth0</a:t>
            </a:r>
            <a:endParaRPr lang="ko-KR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모서리가 둥근 직사각형 32"/>
          <p:cNvSpPr/>
          <p:nvPr/>
        </p:nvSpPr>
        <p:spPr>
          <a:xfrm>
            <a:off x="3502129" y="3000528"/>
            <a:ext cx="441960" cy="1552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eth0</a:t>
            </a:r>
            <a:endParaRPr lang="ko-KR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모서리가 둥근 직사각형 35"/>
          <p:cNvSpPr/>
          <p:nvPr/>
        </p:nvSpPr>
        <p:spPr>
          <a:xfrm>
            <a:off x="1367500" y="4547526"/>
            <a:ext cx="743267" cy="1983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fence_sbd</a:t>
            </a:r>
            <a:endParaRPr lang="ko-KR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모서리가 둥근 직사각형 38"/>
          <p:cNvSpPr/>
          <p:nvPr/>
        </p:nvSpPr>
        <p:spPr>
          <a:xfrm>
            <a:off x="1194290" y="5342636"/>
            <a:ext cx="441960" cy="1552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eth1</a:t>
            </a:r>
            <a:endParaRPr lang="ko-KR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모서리가 둥근 직사각형 39"/>
          <p:cNvSpPr/>
          <p:nvPr/>
        </p:nvSpPr>
        <p:spPr>
          <a:xfrm>
            <a:off x="3501334" y="5342636"/>
            <a:ext cx="441960" cy="1552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eth1</a:t>
            </a:r>
            <a:endParaRPr lang="ko-KR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" name="모서리가 둥근 직사각형 40"/>
          <p:cNvSpPr/>
          <p:nvPr/>
        </p:nvSpPr>
        <p:spPr>
          <a:xfrm>
            <a:off x="3001596" y="4547526"/>
            <a:ext cx="743267" cy="1983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fence_sbd</a:t>
            </a:r>
            <a:endParaRPr lang="ko-KR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50" name="표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628438"/>
              </p:ext>
            </p:extLst>
          </p:nvPr>
        </p:nvGraphicFramePr>
        <p:xfrm>
          <a:off x="4719123" y="3344322"/>
          <a:ext cx="4055709" cy="2945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9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5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07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3216">
                <a:tc>
                  <a:txBody>
                    <a:bodyPr/>
                    <a:lstStyle/>
                    <a:p>
                      <a:pPr marL="0" indent="0" algn="ctr" defTabSz="914400" rtl="0" eaLnBrk="1" fontAlgn="ctr" latinLnBrk="1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1" lang="ko-KR" altLang="en-US" sz="1000" b="1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구분</a:t>
                      </a:r>
                    </a:p>
                  </a:txBody>
                  <a:tcPr marL="35994" marR="35994" marT="36005" marB="36005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1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1" lang="ko-KR" altLang="en-US" sz="1000" b="1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기술요소</a:t>
                      </a:r>
                    </a:p>
                  </a:txBody>
                  <a:tcPr marL="35994" marR="35994" marT="36005" marB="3600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1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1" lang="ko-KR" altLang="en-US" sz="1000" b="1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설명</a:t>
                      </a:r>
                    </a:p>
                  </a:txBody>
                  <a:tcPr marL="35994" marR="35994" marT="36005" marB="3600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730">
                <a:tc>
                  <a:txBody>
                    <a:bodyPr/>
                    <a:lstStyle/>
                    <a:p>
                      <a:pPr marL="0" indent="0" algn="ctr" defTabSz="914400" rtl="0" eaLnBrk="1" fontAlgn="ctr" latinLnBrk="1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1" lang="ko-KR" altLang="en-US" sz="10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네트워크</a:t>
                      </a:r>
                    </a:p>
                  </a:txBody>
                  <a:tcPr marL="35994" marR="35994" marT="36005" marB="36005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1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1" lang="en-US" altLang="ko-KR" sz="10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Heartbeat</a:t>
                      </a:r>
                      <a:endParaRPr kumimoji="1" lang="ko-KR" altLang="en-US" sz="1000" b="0" kern="1200" spc="-60" dirty="0"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5994" marR="35994" marT="36005" marB="3600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ctr" latinLnBrk="1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1" lang="en-US" altLang="ko-KR" sz="1000" b="1" kern="1200" spc="-6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Heartbeat</a:t>
                      </a:r>
                      <a:r>
                        <a:rPr kumimoji="1" lang="ko-KR" altLang="en-US" sz="1000" b="1" kern="1200" spc="-6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구간 별도 네트워크인터페이스 없이</a:t>
                      </a:r>
                      <a:r>
                        <a:rPr kumimoji="1" lang="en-US" altLang="ko-KR" sz="1000" b="1" kern="1200" spc="-6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 UDP/Unicast</a:t>
                      </a:r>
                      <a:r>
                        <a:rPr kumimoji="1" lang="ko-KR" altLang="en-US" sz="1000" b="1" kern="1200" spc="-6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을 이용</a:t>
                      </a:r>
                      <a:r>
                        <a:rPr kumimoji="1" lang="ko-KR" altLang="en-US" sz="1000" b="0" kern="1200" spc="-6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하여 클러스터노드를 모니터링하고 </a:t>
                      </a:r>
                      <a:r>
                        <a:rPr kumimoji="1" lang="en-US" altLang="ko-KR" sz="10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STONITH</a:t>
                      </a:r>
                      <a:r>
                        <a:rPr kumimoji="1" lang="ko-KR" altLang="en-US" sz="1000" b="0" kern="1200" spc="-6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기능을 통해 통신 불가능한 노드를 차단하여 </a:t>
                      </a:r>
                      <a:r>
                        <a:rPr kumimoji="1" lang="en-US" altLang="ko-KR" sz="10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split-brain</a:t>
                      </a:r>
                      <a:r>
                        <a:rPr kumimoji="1" lang="ko-KR" altLang="en-US" sz="1000" b="0" kern="1200" spc="-6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문제로 부터 회피</a:t>
                      </a:r>
                      <a:endParaRPr kumimoji="1" lang="en-US" altLang="ko-KR" sz="1000" b="0" kern="1200" spc="-60" dirty="0"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5994" marR="35994" marT="36005" marB="3600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8730">
                <a:tc>
                  <a:txBody>
                    <a:bodyPr/>
                    <a:lstStyle/>
                    <a:p>
                      <a:pPr marL="0" indent="0" algn="ctr" defTabSz="914400" rtl="0" eaLnBrk="1" fontAlgn="ctr" latinLnBrk="1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1" lang="ko-KR" altLang="en-US" sz="10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파일</a:t>
                      </a:r>
                      <a:endParaRPr kumimoji="1" lang="en-US" altLang="ko-KR" sz="1000" b="0" kern="1200" spc="-60" dirty="0"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indent="0" algn="ctr" defTabSz="914400" rtl="0" eaLnBrk="1" fontAlgn="ctr" latinLnBrk="1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1" lang="ko-KR" altLang="en-US" sz="10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시스템</a:t>
                      </a:r>
                    </a:p>
                  </a:txBody>
                  <a:tcPr marL="35994" marR="35994" marT="36005" marB="36005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1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1" lang="en-US" altLang="ko-KR" sz="10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HA-LVM</a:t>
                      </a:r>
                      <a:endParaRPr kumimoji="1" lang="ko-KR" altLang="en-US" sz="1000" b="0" kern="1200" spc="-60" dirty="0"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5994" marR="35994" marT="36005" marB="3600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ctr" latinLnBrk="1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1" lang="en-US" altLang="ko-KR" sz="10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LVM2</a:t>
                      </a:r>
                      <a:r>
                        <a:rPr kumimoji="1" lang="ko-KR" altLang="en-US" sz="1000" b="0" kern="1200" spc="-6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을 사용하여 물리적인 </a:t>
                      </a:r>
                      <a:r>
                        <a:rPr kumimoji="1" lang="ko-KR" altLang="en-US" sz="10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디스크 장치 여러 개를 논리적인 </a:t>
                      </a:r>
                      <a:r>
                        <a:rPr kumimoji="1" lang="ko-KR" altLang="en-US" sz="1000" b="0" kern="1200" spc="-6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디스크로 할당이 </a:t>
                      </a:r>
                      <a:r>
                        <a:rPr kumimoji="1" lang="ko-KR" altLang="en-US" sz="10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유연한 디스크 관리</a:t>
                      </a:r>
                      <a:r>
                        <a:rPr kumimoji="1" lang="en-US" altLang="ko-KR" sz="10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1000" b="0" kern="1200" spc="-6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확장</a:t>
                      </a:r>
                      <a:r>
                        <a:rPr kumimoji="1" lang="en-US" altLang="ko-KR" sz="10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kumimoji="1" lang="ko-KR" altLang="en-US" sz="1000" b="0" kern="1200" spc="-6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축소</a:t>
                      </a:r>
                      <a:r>
                        <a:rPr kumimoji="1" lang="en-US" altLang="ko-KR" sz="10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r>
                        <a:rPr kumimoji="1" lang="ko-KR" altLang="en-US" sz="1000" b="0" kern="1200" spc="-6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가 유리하며 </a:t>
                      </a:r>
                      <a:r>
                        <a:rPr kumimoji="1" lang="en-US" altLang="ko-KR" sz="1000" b="1" kern="1200" spc="-6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HA-LVM</a:t>
                      </a:r>
                      <a:r>
                        <a:rPr kumimoji="1" lang="ko-KR" altLang="en-US" sz="1000" b="1" kern="1200" spc="-6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사용하여 문제발생시 </a:t>
                      </a:r>
                      <a:r>
                        <a:rPr kumimoji="1" lang="en-US" altLang="ko-KR" sz="1000" b="1" kern="1200" spc="-6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Data Corruption</a:t>
                      </a:r>
                      <a:r>
                        <a:rPr kumimoji="1" lang="ko-KR" altLang="en-US" sz="1000" b="1" kern="1200" spc="-6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상황 방지</a:t>
                      </a:r>
                      <a:endParaRPr kumimoji="1" lang="ko-KR" altLang="en-US" sz="1000" b="1" kern="1200" spc="-60" dirty="0">
                        <a:solidFill>
                          <a:srgbClr val="FF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5994" marR="35994" marT="36005" marB="3600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73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이중화</a:t>
                      </a:r>
                    </a:p>
                  </a:txBody>
                  <a:tcPr marL="35994" marR="35994" marT="36005" marB="36005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1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1" lang="en-US" altLang="ko-KR" sz="10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Fencing</a:t>
                      </a:r>
                    </a:p>
                    <a:p>
                      <a:pPr marL="0" indent="0" algn="ctr" defTabSz="914400" rtl="0" eaLnBrk="1" fontAlgn="ctr" latinLnBrk="1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1" lang="en-US" altLang="ko-KR" sz="10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Device</a:t>
                      </a:r>
                      <a:endParaRPr kumimoji="1" lang="ko-KR" altLang="en-US" sz="1000" b="0" kern="1200" spc="-60" dirty="0"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5994" marR="35994" marT="36005" marB="3600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ctr" latinLnBrk="1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93663" algn="l"/>
                        </a:tabLst>
                      </a:pPr>
                      <a:r>
                        <a:rPr kumimoji="1" lang="en-US" altLang="ko-KR" sz="10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Planned or Unplanned </a:t>
                      </a:r>
                      <a:r>
                        <a:rPr kumimoji="1" lang="ko-KR" altLang="en-US" sz="1000" b="0" kern="1200" spc="-6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시스템 다운타임으로 부터 데이터를 보호하고 예방하기 위한 장치</a:t>
                      </a:r>
                      <a:r>
                        <a:rPr kumimoji="1" lang="en-US" altLang="ko-KR" sz="10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(I/O Fencing)</a:t>
                      </a:r>
                    </a:p>
                    <a:p>
                      <a:pPr marL="0" indent="0" algn="l" defTabSz="914400" rtl="0" eaLnBrk="1" fontAlgn="ctr" latinLnBrk="1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93663" algn="l"/>
                        </a:tabLst>
                      </a:pPr>
                      <a:r>
                        <a:rPr kumimoji="1" lang="ko-KR" altLang="en-US" sz="10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클라우드환경에 적합한 </a:t>
                      </a:r>
                      <a:r>
                        <a:rPr kumimoji="1" lang="en-US" altLang="ko-KR" sz="1000" b="1" kern="1200" spc="-6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fence_sbd(STONITH Block Device Daemon)</a:t>
                      </a:r>
                      <a:r>
                        <a:rPr kumimoji="1" lang="ko-KR" altLang="en-US" sz="1000" b="1" kern="1200" spc="-6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 적용</a:t>
                      </a:r>
                      <a:endParaRPr kumimoji="1" lang="ko-KR" altLang="en-US" sz="1000" b="1" kern="1200" spc="-60" dirty="0">
                        <a:solidFill>
                          <a:srgbClr val="FF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5994" marR="35994" marT="36005" marB="3600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21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72000" marR="72000" marT="36000" marB="36000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1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1" lang="en-US" altLang="ko-KR" sz="10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Pacemaker</a:t>
                      </a:r>
                      <a:endParaRPr kumimoji="1" lang="ko-KR" altLang="en-US" sz="1000" b="0" kern="1200" spc="-60" dirty="0"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5994" marR="35994" marT="36005" marB="3600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ctr" latinLnBrk="1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1" lang="ko-KR" altLang="en-US" sz="10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운영체제에서 제공되는 오픈소스 버전 적용</a:t>
                      </a:r>
                    </a:p>
                  </a:txBody>
                  <a:tcPr marL="35994" marR="35994" marT="36005" marB="3600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216">
                <a:tc>
                  <a:txBody>
                    <a:bodyPr/>
                    <a:lstStyle/>
                    <a:p>
                      <a:pPr marL="0" indent="0" algn="ctr" defTabSz="914400" rtl="0" eaLnBrk="1" fontAlgn="ctr" latinLnBrk="1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1" lang="ko-KR" altLang="en-US" sz="10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인프라</a:t>
                      </a:r>
                    </a:p>
                  </a:txBody>
                  <a:tcPr marL="35994" marR="35994" marT="36005" marB="36005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1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1" lang="en-US" altLang="ko-KR" sz="10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Linux</a:t>
                      </a:r>
                      <a:endParaRPr kumimoji="1" lang="ko-KR" altLang="en-US" sz="1000" b="0" kern="1200" spc="-60"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5994" marR="35994" marT="36005" marB="3600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ctr" latinLnBrk="1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1" lang="en-US" altLang="ko-KR" sz="1000" b="1" kern="1200" spc="-6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CentOS </a:t>
                      </a:r>
                      <a:r>
                        <a:rPr kumimoji="1" lang="en-US" altLang="ko-KR" sz="1000" b="1" kern="1200" spc="-60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7.4</a:t>
                      </a:r>
                      <a:r>
                        <a:rPr kumimoji="1" lang="en-US" altLang="ko-KR" sz="1000" b="1" kern="1200" spc="-6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, Rocky</a:t>
                      </a:r>
                      <a:r>
                        <a:rPr kumimoji="1" lang="en-US" altLang="ko-KR" sz="1000" b="1" kern="1200" spc="-60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 Linux 8 </a:t>
                      </a:r>
                      <a:r>
                        <a:rPr kumimoji="1" lang="ko-KR" altLang="en-US" sz="1000" b="1" kern="1200" spc="-60" baseline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버전 </a:t>
                      </a:r>
                      <a:r>
                        <a:rPr kumimoji="1" lang="ko-KR" altLang="en-US" sz="1000" b="1" kern="1200" spc="-6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이상 </a:t>
                      </a:r>
                      <a:r>
                        <a:rPr kumimoji="1" lang="ko-KR" altLang="en-US" sz="1000" b="0" kern="1200" spc="-6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권고</a:t>
                      </a:r>
                      <a:endParaRPr kumimoji="1" lang="en-US" altLang="ko-KR" sz="1000" b="0" kern="1200" spc="-60" dirty="0"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5994" marR="35994" marT="36005" marB="3600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1" name="표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363274"/>
              </p:ext>
            </p:extLst>
          </p:nvPr>
        </p:nvGraphicFramePr>
        <p:xfrm>
          <a:off x="4719123" y="1995281"/>
          <a:ext cx="4055709" cy="884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4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 algn="ctr" defTabSz="914400" rtl="0" eaLnBrk="1" fontAlgn="ctr" latinLnBrk="1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1" lang="ko-KR" altLang="en-US" sz="1000" b="1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구분</a:t>
                      </a:r>
                    </a:p>
                  </a:txBody>
                  <a:tcPr marL="91422" marR="91422" marT="45770" marB="4577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1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1" lang="en-US" altLang="ko-KR" sz="1000" b="1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Pacemaker </a:t>
                      </a:r>
                      <a:r>
                        <a:rPr kumimoji="1" lang="ko-KR" altLang="en-US" sz="1000" b="1" kern="1200" spc="-6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기반 </a:t>
                      </a:r>
                      <a:r>
                        <a:rPr kumimoji="1" lang="en-US" altLang="ko-KR" sz="1000" b="1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A-S(Shared Volume) </a:t>
                      </a:r>
                      <a:r>
                        <a:rPr kumimoji="1" lang="ko-KR" altLang="en-US" sz="1000" b="1" kern="1200" spc="-6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구성 방안</a:t>
                      </a:r>
                    </a:p>
                  </a:txBody>
                  <a:tcPr marL="91422" marR="91422" marT="45770" marB="4577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ctr" defTabSz="914400" rtl="0" eaLnBrk="1" fontAlgn="ctr" latinLnBrk="1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1" lang="ko-KR" altLang="en-US" sz="10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구성대상</a:t>
                      </a:r>
                    </a:p>
                  </a:txBody>
                  <a:tcPr marL="91422" marR="91422" marT="45770" marB="4577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ctr" latinLnBrk="1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1" lang="ko-KR" altLang="en-US" sz="10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표준 오픈소스 </a:t>
                      </a:r>
                      <a:r>
                        <a:rPr kumimoji="1" lang="en-US" altLang="ko-KR" sz="10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DBMS</a:t>
                      </a:r>
                      <a:endParaRPr kumimoji="1" lang="ko-KR" altLang="en-US" sz="1000" b="0" kern="1200" spc="-60" dirty="0"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22" marR="91422" marT="45770" marB="4577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620">
                <a:tc>
                  <a:txBody>
                    <a:bodyPr/>
                    <a:lstStyle/>
                    <a:p>
                      <a:pPr marL="0" indent="0" algn="ctr" defTabSz="914400" rtl="0" eaLnBrk="1" fontAlgn="ctr" latinLnBrk="1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1" lang="ko-KR" altLang="en-US" sz="10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특징</a:t>
                      </a:r>
                    </a:p>
                  </a:txBody>
                  <a:tcPr marL="91422" marR="91422" marT="45770" marB="4577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ctr" latinLnBrk="1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1" lang="ko-KR" altLang="en-US" sz="10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두 대 이상의 서버에서 하나의 </a:t>
                      </a:r>
                      <a:r>
                        <a:rPr kumimoji="1" lang="en-US" altLang="ko-KR" sz="10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Disk Volume </a:t>
                      </a:r>
                      <a:r>
                        <a:rPr kumimoji="1" lang="ko-KR" altLang="en-US" sz="10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공유한 </a:t>
                      </a:r>
                      <a:r>
                        <a:rPr kumimoji="1" lang="en-US" altLang="ko-KR" sz="10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DB</a:t>
                      </a:r>
                      <a:r>
                        <a:rPr kumimoji="1" lang="ko-KR" altLang="en-US" sz="1000" b="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서버 장애상황에서 서버의 다운타임을 최소화</a:t>
                      </a:r>
                    </a:p>
                  </a:txBody>
                  <a:tcPr marL="91422" marR="91422" marT="45770" marB="4577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직사각형 52"/>
          <p:cNvSpPr/>
          <p:nvPr/>
        </p:nvSpPr>
        <p:spPr>
          <a:xfrm>
            <a:off x="4719123" y="3066548"/>
            <a:ext cx="989373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 defTabSz="843925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kumimoji="1" lang="ko-KR" altLang="en-US" sz="12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기술 요소</a:t>
            </a:r>
          </a:p>
        </p:txBody>
      </p:sp>
      <p:sp>
        <p:nvSpPr>
          <p:cNvPr id="54" name="직사각형 53"/>
          <p:cNvSpPr/>
          <p:nvPr/>
        </p:nvSpPr>
        <p:spPr>
          <a:xfrm>
            <a:off x="4719123" y="1741595"/>
            <a:ext cx="1027845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 defTabSz="843925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kumimoji="1" lang="ko-KR" altLang="en-US" sz="12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구성 방안</a:t>
            </a:r>
          </a:p>
        </p:txBody>
      </p:sp>
    </p:spTree>
    <p:extLst>
      <p:ext uri="{BB962C8B-B14F-4D97-AF65-F5344CB8AC3E}">
        <p14:creationId xmlns:p14="http://schemas.microsoft.com/office/powerpoint/2010/main" val="4168913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30058AA-2EFA-DC14-50F2-F4515F1FC2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0801" y="716113"/>
            <a:ext cx="432767" cy="249299"/>
          </a:xfrm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800" i="1" dirty="0">
                <a:solidFill>
                  <a:srgbClr val="FF0000"/>
                </a:solidFill>
              </a:rPr>
              <a:t>03</a:t>
            </a:r>
            <a:endParaRPr lang="ko-KR" altLang="en-US" sz="1800" i="1" dirty="0">
              <a:solidFill>
                <a:srgbClr val="FF0000"/>
              </a:solidFill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AC16E856-A467-ABB3-F3B0-AA81BAF63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802" y="660712"/>
            <a:ext cx="7694413" cy="3600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kumimoji="1" lang="en-US" altLang="ko-KR" sz="26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cs typeface="+mn-cs"/>
              </a:rPr>
              <a:t>KT </a:t>
            </a:r>
            <a:r>
              <a:rPr kumimoji="1" lang="ko-KR" altLang="en-US" sz="26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cs typeface="+mn-cs"/>
              </a:rPr>
              <a:t>검토 사례</a:t>
            </a:r>
            <a:r>
              <a:rPr kumimoji="1" lang="en-US" altLang="ko-KR" sz="26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cs typeface="+mn-cs"/>
              </a:rPr>
              <a:t>(2/2)</a:t>
            </a:r>
            <a:r>
              <a:rPr kumimoji="1" lang="ko-KR" altLang="en-US" sz="26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cs typeface="+mn-cs"/>
              </a:rPr>
              <a:t> </a:t>
            </a:r>
            <a:r>
              <a:rPr kumimoji="1" lang="en-US" altLang="ko-KR" sz="26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cs typeface="+mn-cs"/>
              </a:rPr>
              <a:t>– Zabbix AP/DB </a:t>
            </a:r>
            <a:r>
              <a:rPr kumimoji="1" lang="ko-KR" altLang="en-US" sz="26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cs typeface="+mn-cs"/>
              </a:rPr>
              <a:t>이중화 </a:t>
            </a:r>
          </a:p>
        </p:txBody>
      </p:sp>
      <p:pic>
        <p:nvPicPr>
          <p:cNvPr id="100" name="Picture 59" descr="towers_globe_blu.png">
            <a:extLst>
              <a:ext uri="{FF2B5EF4-FFF2-40B4-BE49-F238E27FC236}">
                <a16:creationId xmlns:a16="http://schemas.microsoft.com/office/drawing/2014/main" id="{4FAB4401-2B1F-1E28-EFB5-C707244C4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567" y="1368433"/>
            <a:ext cx="5095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60" descr="tower_database_blu.png">
            <a:extLst>
              <a:ext uri="{FF2B5EF4-FFF2-40B4-BE49-F238E27FC236}">
                <a16:creationId xmlns:a16="http://schemas.microsoft.com/office/drawing/2014/main" id="{E982449A-607E-339F-1F8C-7DFCFFC06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292" y="1432761"/>
            <a:ext cx="354937" cy="44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직사각형 107">
            <a:extLst>
              <a:ext uri="{FF2B5EF4-FFF2-40B4-BE49-F238E27FC236}">
                <a16:creationId xmlns:a16="http://schemas.microsoft.com/office/drawing/2014/main" id="{49D03C54-5D27-7655-B927-0BEF7BFA10F7}"/>
              </a:ext>
            </a:extLst>
          </p:cNvPr>
          <p:cNvSpPr/>
          <p:nvPr/>
        </p:nvSpPr>
        <p:spPr>
          <a:xfrm>
            <a:off x="2653984" y="6292936"/>
            <a:ext cx="98135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latinLnBrk="1" hangingPunct="1">
              <a:defRPr/>
            </a:pPr>
            <a:r>
              <a:rPr lang="en-US" altLang="ko-KR" sz="800" b="1" dirty="0">
                <a:latin typeface="+mn-ea"/>
                <a:ea typeface="+mn-ea"/>
              </a:rPr>
              <a:t>Shared Volumes</a:t>
            </a:r>
            <a:endParaRPr lang="ko-KR" altLang="en-US" sz="800" b="1" dirty="0">
              <a:latin typeface="+mn-ea"/>
              <a:ea typeface="+mn-ea"/>
            </a:endParaRPr>
          </a:p>
        </p:txBody>
      </p:sp>
      <p:cxnSp>
        <p:nvCxnSpPr>
          <p:cNvPr id="113" name="꺾인 연결선 55">
            <a:extLst>
              <a:ext uri="{FF2B5EF4-FFF2-40B4-BE49-F238E27FC236}">
                <a16:creationId xmlns:a16="http://schemas.microsoft.com/office/drawing/2014/main" id="{9D0B79DE-E7CE-E1C9-2A33-5DD9AA49B4B2}"/>
              </a:ext>
            </a:extLst>
          </p:cNvPr>
          <p:cNvCxnSpPr>
            <a:cxnSpLocks/>
            <a:stCxn id="164" idx="0"/>
            <a:endCxn id="127" idx="2"/>
          </p:cNvCxnSpPr>
          <p:nvPr/>
        </p:nvCxnSpPr>
        <p:spPr>
          <a:xfrm rot="5400000" flipH="1" flipV="1">
            <a:off x="2365917" y="1844036"/>
            <a:ext cx="292131" cy="1376533"/>
          </a:xfrm>
          <a:prstGeom prst="bentConnector3">
            <a:avLst/>
          </a:prstGeom>
          <a:ln w="9525">
            <a:solidFill>
              <a:srgbClr val="00B050"/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꺾인 연결선 56">
            <a:extLst>
              <a:ext uri="{FF2B5EF4-FFF2-40B4-BE49-F238E27FC236}">
                <a16:creationId xmlns:a16="http://schemas.microsoft.com/office/drawing/2014/main" id="{1C19BAE1-A1F5-C3A6-FA8E-E6676156F270}"/>
              </a:ext>
            </a:extLst>
          </p:cNvPr>
          <p:cNvCxnSpPr>
            <a:cxnSpLocks/>
            <a:stCxn id="201" idx="0"/>
            <a:endCxn id="127" idx="2"/>
          </p:cNvCxnSpPr>
          <p:nvPr/>
        </p:nvCxnSpPr>
        <p:spPr>
          <a:xfrm rot="16200000" flipV="1">
            <a:off x="3759136" y="1827350"/>
            <a:ext cx="292131" cy="1409903"/>
          </a:xfrm>
          <a:prstGeom prst="bentConnector3">
            <a:avLst/>
          </a:prstGeom>
          <a:ln w="9525">
            <a:solidFill>
              <a:srgbClr val="00B050"/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꺾인 연결선 58">
            <a:extLst>
              <a:ext uri="{FF2B5EF4-FFF2-40B4-BE49-F238E27FC236}">
                <a16:creationId xmlns:a16="http://schemas.microsoft.com/office/drawing/2014/main" id="{0C5A3EB9-B7E1-E8F5-C295-5EB74E07FBD9}"/>
              </a:ext>
            </a:extLst>
          </p:cNvPr>
          <p:cNvCxnSpPr>
            <a:stCxn id="101" idx="2"/>
            <a:endCxn id="127" idx="0"/>
          </p:cNvCxnSpPr>
          <p:nvPr/>
        </p:nvCxnSpPr>
        <p:spPr>
          <a:xfrm rot="16200000" flipH="1">
            <a:off x="2328041" y="1371152"/>
            <a:ext cx="366929" cy="1377488"/>
          </a:xfrm>
          <a:prstGeom prst="bentConnector3">
            <a:avLst>
              <a:gd name="adj1" fmla="val 66614"/>
            </a:avLst>
          </a:prstGeom>
          <a:ln w="9525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직사각형 115">
            <a:extLst>
              <a:ext uri="{FF2B5EF4-FFF2-40B4-BE49-F238E27FC236}">
                <a16:creationId xmlns:a16="http://schemas.microsoft.com/office/drawing/2014/main" id="{C9BAC257-E387-CEEF-DEAE-19D8CD1EBCDB}"/>
              </a:ext>
            </a:extLst>
          </p:cNvPr>
          <p:cNvSpPr/>
          <p:nvPr/>
        </p:nvSpPr>
        <p:spPr>
          <a:xfrm>
            <a:off x="1549016" y="1879608"/>
            <a:ext cx="540211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pPr algn="ctr" eaLnBrk="1" latinLnBrk="1" hangingPunct="1">
              <a:defRPr/>
            </a:pPr>
            <a:r>
              <a:rPr lang="en-US" altLang="ko-KR" sz="1000" dirty="0">
                <a:latin typeface="+mn-ea"/>
                <a:ea typeface="+mn-ea"/>
              </a:rPr>
              <a:t>Database</a:t>
            </a:r>
            <a:endParaRPr lang="ko-KR" altLang="en-US" sz="1000" dirty="0">
              <a:latin typeface="+mn-ea"/>
              <a:ea typeface="+mn-ea"/>
            </a:endParaRPr>
          </a:p>
        </p:txBody>
      </p:sp>
      <p:cxnSp>
        <p:nvCxnSpPr>
          <p:cNvPr id="117" name="꺾인 연결선 60">
            <a:extLst>
              <a:ext uri="{FF2B5EF4-FFF2-40B4-BE49-F238E27FC236}">
                <a16:creationId xmlns:a16="http://schemas.microsoft.com/office/drawing/2014/main" id="{792F9E37-FC73-905A-C577-A4F25C696CCE}"/>
              </a:ext>
            </a:extLst>
          </p:cNvPr>
          <p:cNvCxnSpPr>
            <a:stCxn id="100" idx="2"/>
            <a:endCxn id="127" idx="0"/>
          </p:cNvCxnSpPr>
          <p:nvPr/>
        </p:nvCxnSpPr>
        <p:spPr>
          <a:xfrm rot="16200000" flipH="1">
            <a:off x="2768341" y="1811453"/>
            <a:ext cx="366928" cy="496888"/>
          </a:xfrm>
          <a:prstGeom prst="bentConnector3">
            <a:avLst>
              <a:gd name="adj1" fmla="val 66614"/>
            </a:avLst>
          </a:prstGeom>
          <a:ln w="9525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직사각형 117">
            <a:extLst>
              <a:ext uri="{FF2B5EF4-FFF2-40B4-BE49-F238E27FC236}">
                <a16:creationId xmlns:a16="http://schemas.microsoft.com/office/drawing/2014/main" id="{E81753AA-902D-9F5C-2019-2371BFD1BE1F}"/>
              </a:ext>
            </a:extLst>
          </p:cNvPr>
          <p:cNvSpPr/>
          <p:nvPr/>
        </p:nvSpPr>
        <p:spPr>
          <a:xfrm>
            <a:off x="2573502" y="1876433"/>
            <a:ext cx="262892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pPr algn="ctr" latinLnBrk="1"/>
            <a:r>
              <a:rPr lang="en-US" altLang="ko-KR" sz="1000" dirty="0">
                <a:latin typeface="+mn-ea"/>
              </a:rPr>
              <a:t>WEB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119" name="Picture 48" descr="data_server_4U.png">
            <a:extLst>
              <a:ext uri="{FF2B5EF4-FFF2-40B4-BE49-F238E27FC236}">
                <a16:creationId xmlns:a16="http://schemas.microsoft.com/office/drawing/2014/main" id="{8F130374-CA02-5C45-CCFA-7265BECCB6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617" y="1473208"/>
            <a:ext cx="5794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6" name="직선 연결선 125">
            <a:extLst>
              <a:ext uri="{FF2B5EF4-FFF2-40B4-BE49-F238E27FC236}">
                <a16:creationId xmlns:a16="http://schemas.microsoft.com/office/drawing/2014/main" id="{79CADFE3-16BA-E301-87B1-0DA7CF2AF7CD}"/>
              </a:ext>
            </a:extLst>
          </p:cNvPr>
          <p:cNvCxnSpPr>
            <a:cxnSpLocks/>
          </p:cNvCxnSpPr>
          <p:nvPr/>
        </p:nvCxnSpPr>
        <p:spPr>
          <a:xfrm>
            <a:off x="900113" y="2313617"/>
            <a:ext cx="7294548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모서리가 둥근 직사각형 54">
            <a:extLst>
              <a:ext uri="{FF2B5EF4-FFF2-40B4-BE49-F238E27FC236}">
                <a16:creationId xmlns:a16="http://schemas.microsoft.com/office/drawing/2014/main" id="{23027F29-BA51-072B-5C19-46A37B86D0BA}"/>
              </a:ext>
            </a:extLst>
          </p:cNvPr>
          <p:cNvSpPr/>
          <p:nvPr/>
        </p:nvSpPr>
        <p:spPr>
          <a:xfrm>
            <a:off x="2848617" y="2243361"/>
            <a:ext cx="703263" cy="14287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/>
            <a:r>
              <a:rPr lang="en-US" altLang="ko-KR" sz="900" dirty="0">
                <a:solidFill>
                  <a:schemeClr val="bg1"/>
                </a:solidFill>
              </a:rPr>
              <a:t>Network</a:t>
            </a:r>
            <a:endParaRPr lang="ko-KR" altLang="en-US" sz="900" dirty="0">
              <a:solidFill>
                <a:schemeClr val="bg1"/>
              </a:solidFill>
            </a:endParaRPr>
          </a:p>
        </p:txBody>
      </p:sp>
      <p:cxnSp>
        <p:nvCxnSpPr>
          <p:cNvPr id="128" name="직선 연결선 127">
            <a:extLst>
              <a:ext uri="{FF2B5EF4-FFF2-40B4-BE49-F238E27FC236}">
                <a16:creationId xmlns:a16="http://schemas.microsoft.com/office/drawing/2014/main" id="{70F8372F-EB29-6411-2BFB-FF7063BEE4C4}"/>
              </a:ext>
            </a:extLst>
          </p:cNvPr>
          <p:cNvCxnSpPr>
            <a:cxnSpLocks/>
          </p:cNvCxnSpPr>
          <p:nvPr/>
        </p:nvCxnSpPr>
        <p:spPr>
          <a:xfrm>
            <a:off x="1156996" y="4909839"/>
            <a:ext cx="7037665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2" name="Picture 106" descr="database_org.png">
            <a:extLst>
              <a:ext uri="{FF2B5EF4-FFF2-40B4-BE49-F238E27FC236}">
                <a16:creationId xmlns:a16="http://schemas.microsoft.com/office/drawing/2014/main" id="{54F11793-E23E-C5C5-64CA-32333C2E6E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951" y="6027087"/>
            <a:ext cx="537423" cy="30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3" name="꺾인 연결선 33">
            <a:extLst>
              <a:ext uri="{FF2B5EF4-FFF2-40B4-BE49-F238E27FC236}">
                <a16:creationId xmlns:a16="http://schemas.microsoft.com/office/drawing/2014/main" id="{A1D0841D-AD6A-716B-273A-67715363E247}"/>
              </a:ext>
            </a:extLst>
          </p:cNvPr>
          <p:cNvCxnSpPr>
            <a:stCxn id="119" idx="2"/>
            <a:endCxn id="127" idx="0"/>
          </p:cNvCxnSpPr>
          <p:nvPr/>
        </p:nvCxnSpPr>
        <p:spPr>
          <a:xfrm rot="5400000">
            <a:off x="3241417" y="1838441"/>
            <a:ext cx="363753" cy="446087"/>
          </a:xfrm>
          <a:prstGeom prst="bentConnector3">
            <a:avLst>
              <a:gd name="adj1" fmla="val 66236"/>
            </a:avLst>
          </a:prstGeom>
          <a:ln w="9525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꺾인 연결선 35">
            <a:extLst>
              <a:ext uri="{FF2B5EF4-FFF2-40B4-BE49-F238E27FC236}">
                <a16:creationId xmlns:a16="http://schemas.microsoft.com/office/drawing/2014/main" id="{3957D514-469E-35EC-3CBC-EF4B2339972A}"/>
              </a:ext>
            </a:extLst>
          </p:cNvPr>
          <p:cNvCxnSpPr>
            <a:cxnSpLocks/>
            <a:stCxn id="139" idx="2"/>
            <a:endCxn id="127" idx="0"/>
          </p:cNvCxnSpPr>
          <p:nvPr/>
        </p:nvCxnSpPr>
        <p:spPr>
          <a:xfrm rot="5400000">
            <a:off x="3783894" y="1446677"/>
            <a:ext cx="213040" cy="1380329"/>
          </a:xfrm>
          <a:prstGeom prst="bentConnector3">
            <a:avLst>
              <a:gd name="adj1" fmla="val 41054"/>
            </a:avLst>
          </a:prstGeom>
          <a:ln w="9525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직사각형 134">
            <a:extLst>
              <a:ext uri="{FF2B5EF4-FFF2-40B4-BE49-F238E27FC236}">
                <a16:creationId xmlns:a16="http://schemas.microsoft.com/office/drawing/2014/main" id="{6493D36B-5711-90CF-46B6-0222809003D6}"/>
              </a:ext>
            </a:extLst>
          </p:cNvPr>
          <p:cNvSpPr/>
          <p:nvPr/>
        </p:nvSpPr>
        <p:spPr>
          <a:xfrm>
            <a:off x="3560934" y="1876433"/>
            <a:ext cx="261289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pPr algn="ctr" latinLnBrk="1"/>
            <a:r>
              <a:rPr lang="en-US" altLang="ko-KR" sz="1000" dirty="0">
                <a:latin typeface="+mn-ea"/>
              </a:rPr>
              <a:t>Infra</a:t>
            </a:r>
            <a:endParaRPr lang="ko-KR" altLang="en-US" sz="1000" dirty="0">
              <a:latin typeface="+mn-ea"/>
            </a:endParaRPr>
          </a:p>
        </p:txBody>
      </p:sp>
      <p:sp>
        <p:nvSpPr>
          <p:cNvPr id="139" name="직사각형 138">
            <a:extLst>
              <a:ext uri="{FF2B5EF4-FFF2-40B4-BE49-F238E27FC236}">
                <a16:creationId xmlns:a16="http://schemas.microsoft.com/office/drawing/2014/main" id="{A0F6B395-191A-1EBF-DE9C-BB7CEC73F9E4}"/>
              </a:ext>
            </a:extLst>
          </p:cNvPr>
          <p:cNvSpPr/>
          <p:nvPr/>
        </p:nvSpPr>
        <p:spPr>
          <a:xfrm>
            <a:off x="4409858" y="1876433"/>
            <a:ext cx="341440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pPr algn="ctr" latinLnBrk="1"/>
            <a:r>
              <a:rPr lang="en-US" altLang="ko-KR" sz="1000" dirty="0">
                <a:latin typeface="+mn-ea"/>
              </a:rPr>
              <a:t>Cloud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140" name="Picture 62" descr="tower_blu_globe_blu.png">
            <a:extLst>
              <a:ext uri="{FF2B5EF4-FFF2-40B4-BE49-F238E27FC236}">
                <a16:creationId xmlns:a16="http://schemas.microsoft.com/office/drawing/2014/main" id="{C8640E53-03DF-836C-220A-959143966B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67" y="1365258"/>
            <a:ext cx="4286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" name="Picture 61" descr="tower_blu.png">
            <a:extLst>
              <a:ext uri="{FF2B5EF4-FFF2-40B4-BE49-F238E27FC236}">
                <a16:creationId xmlns:a16="http://schemas.microsoft.com/office/drawing/2014/main" id="{A7E36CBA-F04A-46DC-A9F3-169E396032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475" y="2678367"/>
            <a:ext cx="365353" cy="55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" name="Picture 61" descr="tower_blu.png">
            <a:extLst>
              <a:ext uri="{FF2B5EF4-FFF2-40B4-BE49-F238E27FC236}">
                <a16:creationId xmlns:a16="http://schemas.microsoft.com/office/drawing/2014/main" id="{24720F05-5C90-1798-46DB-B44882EEC3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326" y="2678367"/>
            <a:ext cx="365353" cy="55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" name="Picture 61" descr="tower_blu.png">
            <a:extLst>
              <a:ext uri="{FF2B5EF4-FFF2-40B4-BE49-F238E27FC236}">
                <a16:creationId xmlns:a16="http://schemas.microsoft.com/office/drawing/2014/main" id="{A30A75D1-0B76-CBF8-E6D1-4AA3166E8F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613" y="2678367"/>
            <a:ext cx="365353" cy="55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" name="Picture 61" descr="tower_blu.png">
            <a:extLst>
              <a:ext uri="{FF2B5EF4-FFF2-40B4-BE49-F238E27FC236}">
                <a16:creationId xmlns:a16="http://schemas.microsoft.com/office/drawing/2014/main" id="{38B7A0B3-3DFF-DFB7-2195-828D94466C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900" y="2678367"/>
            <a:ext cx="365353" cy="55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" name="Picture 61" descr="tower_blu.png">
            <a:extLst>
              <a:ext uri="{FF2B5EF4-FFF2-40B4-BE49-F238E27FC236}">
                <a16:creationId xmlns:a16="http://schemas.microsoft.com/office/drawing/2014/main" id="{3A91FFF6-AC64-59D5-BF27-945EC725F9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187" y="2678367"/>
            <a:ext cx="365353" cy="55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9" name="꺾인 연결선 56">
            <a:extLst>
              <a:ext uri="{FF2B5EF4-FFF2-40B4-BE49-F238E27FC236}">
                <a16:creationId xmlns:a16="http://schemas.microsoft.com/office/drawing/2014/main" id="{432046DD-1D0A-BF65-1907-DC33A3F1D4AC}"/>
              </a:ext>
            </a:extLst>
          </p:cNvPr>
          <p:cNvCxnSpPr>
            <a:cxnSpLocks/>
            <a:stCxn id="205" idx="0"/>
            <a:endCxn id="127" idx="2"/>
          </p:cNvCxnSpPr>
          <p:nvPr/>
        </p:nvCxnSpPr>
        <p:spPr>
          <a:xfrm rot="5400000" flipH="1" flipV="1">
            <a:off x="2644561" y="2122679"/>
            <a:ext cx="292131" cy="819246"/>
          </a:xfrm>
          <a:prstGeom prst="bentConnector3">
            <a:avLst>
              <a:gd name="adj1" fmla="val 50000"/>
            </a:avLst>
          </a:prstGeom>
          <a:ln w="9525">
            <a:solidFill>
              <a:srgbClr val="00B050"/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꺾인 연결선 56">
            <a:extLst>
              <a:ext uri="{FF2B5EF4-FFF2-40B4-BE49-F238E27FC236}">
                <a16:creationId xmlns:a16="http://schemas.microsoft.com/office/drawing/2014/main" id="{ECD8F017-F075-8D9A-17E4-A13534B481D3}"/>
              </a:ext>
            </a:extLst>
          </p:cNvPr>
          <p:cNvCxnSpPr>
            <a:cxnSpLocks/>
            <a:stCxn id="206" idx="0"/>
            <a:endCxn id="127" idx="2"/>
          </p:cNvCxnSpPr>
          <p:nvPr/>
        </p:nvCxnSpPr>
        <p:spPr>
          <a:xfrm rot="5400000" flipH="1" flipV="1">
            <a:off x="2923204" y="2401323"/>
            <a:ext cx="292131" cy="261959"/>
          </a:xfrm>
          <a:prstGeom prst="bentConnector3">
            <a:avLst>
              <a:gd name="adj1" fmla="val 50000"/>
            </a:avLst>
          </a:prstGeom>
          <a:ln w="9525">
            <a:solidFill>
              <a:srgbClr val="00B050"/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꺾인 연결선 56">
            <a:extLst>
              <a:ext uri="{FF2B5EF4-FFF2-40B4-BE49-F238E27FC236}">
                <a16:creationId xmlns:a16="http://schemas.microsoft.com/office/drawing/2014/main" id="{14DFE215-AB0B-7E7C-4454-71120EF4F8E6}"/>
              </a:ext>
            </a:extLst>
          </p:cNvPr>
          <p:cNvCxnSpPr>
            <a:cxnSpLocks/>
            <a:stCxn id="207" idx="0"/>
            <a:endCxn id="127" idx="2"/>
          </p:cNvCxnSpPr>
          <p:nvPr/>
        </p:nvCxnSpPr>
        <p:spPr>
          <a:xfrm rot="16200000" flipV="1">
            <a:off x="3201848" y="2384638"/>
            <a:ext cx="292131" cy="295328"/>
          </a:xfrm>
          <a:prstGeom prst="bentConnector3">
            <a:avLst>
              <a:gd name="adj1" fmla="val 50000"/>
            </a:avLst>
          </a:prstGeom>
          <a:ln w="9525">
            <a:solidFill>
              <a:srgbClr val="00B050"/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4" name="Picture 61" descr="tower_blu.png">
            <a:extLst>
              <a:ext uri="{FF2B5EF4-FFF2-40B4-BE49-F238E27FC236}">
                <a16:creationId xmlns:a16="http://schemas.microsoft.com/office/drawing/2014/main" id="{A66EF4FA-2733-0D2F-A636-57280E9CB6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039" y="2678367"/>
            <a:ext cx="365353" cy="55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그림 20">
            <a:extLst>
              <a:ext uri="{FF2B5EF4-FFF2-40B4-BE49-F238E27FC236}">
                <a16:creationId xmlns:a16="http://schemas.microsoft.com/office/drawing/2014/main" id="{DF25AFC9-C0EC-048F-FFBB-889A985887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632" y="2998063"/>
            <a:ext cx="438977" cy="11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" name="그림 20">
            <a:extLst>
              <a:ext uri="{FF2B5EF4-FFF2-40B4-BE49-F238E27FC236}">
                <a16:creationId xmlns:a16="http://schemas.microsoft.com/office/drawing/2014/main" id="{BDAD91C1-7B90-BDA3-56DD-5BC9FB124A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514" y="2998063"/>
            <a:ext cx="438977" cy="11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" name="그림 20">
            <a:extLst>
              <a:ext uri="{FF2B5EF4-FFF2-40B4-BE49-F238E27FC236}">
                <a16:creationId xmlns:a16="http://schemas.microsoft.com/office/drawing/2014/main" id="{98744ED1-8BFE-1F13-6A5E-22294C8574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396" y="2998063"/>
            <a:ext cx="438977" cy="11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" name="그림 20">
            <a:extLst>
              <a:ext uri="{FF2B5EF4-FFF2-40B4-BE49-F238E27FC236}">
                <a16:creationId xmlns:a16="http://schemas.microsoft.com/office/drawing/2014/main" id="{9B885BFB-37F4-B029-A63F-488F4F29D7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29" y="2998063"/>
            <a:ext cx="438977" cy="11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" name="그림 20">
            <a:extLst>
              <a:ext uri="{FF2B5EF4-FFF2-40B4-BE49-F238E27FC236}">
                <a16:creationId xmlns:a16="http://schemas.microsoft.com/office/drawing/2014/main" id="{7CE26954-9843-B971-965B-66E0157A8F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027" y="2998063"/>
            <a:ext cx="438977" cy="11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" name="그림 20">
            <a:extLst>
              <a:ext uri="{FF2B5EF4-FFF2-40B4-BE49-F238E27FC236}">
                <a16:creationId xmlns:a16="http://schemas.microsoft.com/office/drawing/2014/main" id="{8872D9C8-D90E-07A7-4517-56286187B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662" y="2998063"/>
            <a:ext cx="438977" cy="11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1" name="꺾인 연결선 56">
            <a:extLst>
              <a:ext uri="{FF2B5EF4-FFF2-40B4-BE49-F238E27FC236}">
                <a16:creationId xmlns:a16="http://schemas.microsoft.com/office/drawing/2014/main" id="{3BC144E5-B737-4ABC-88BD-9DB222DFC4EB}"/>
              </a:ext>
            </a:extLst>
          </p:cNvPr>
          <p:cNvCxnSpPr>
            <a:cxnSpLocks/>
            <a:stCxn id="208" idx="0"/>
            <a:endCxn id="127" idx="2"/>
          </p:cNvCxnSpPr>
          <p:nvPr/>
        </p:nvCxnSpPr>
        <p:spPr>
          <a:xfrm rot="16200000" flipV="1">
            <a:off x="3480492" y="2105994"/>
            <a:ext cx="292131" cy="852615"/>
          </a:xfrm>
          <a:prstGeom prst="bentConnector3">
            <a:avLst>
              <a:gd name="adj1" fmla="val 50000"/>
            </a:avLst>
          </a:prstGeom>
          <a:ln w="9525">
            <a:solidFill>
              <a:srgbClr val="00B050"/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직선 연결선 237">
            <a:extLst>
              <a:ext uri="{FF2B5EF4-FFF2-40B4-BE49-F238E27FC236}">
                <a16:creationId xmlns:a16="http://schemas.microsoft.com/office/drawing/2014/main" id="{E26D82B2-B283-12D0-9451-3093E17F0E71}"/>
              </a:ext>
            </a:extLst>
          </p:cNvPr>
          <p:cNvCxnSpPr>
            <a:cxnSpLocks/>
          </p:cNvCxnSpPr>
          <p:nvPr/>
        </p:nvCxnSpPr>
        <p:spPr>
          <a:xfrm>
            <a:off x="900113" y="3517273"/>
            <a:ext cx="7294548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9" name="Picture 61" descr="tower_blu.png">
            <a:extLst>
              <a:ext uri="{FF2B5EF4-FFF2-40B4-BE49-F238E27FC236}">
                <a16:creationId xmlns:a16="http://schemas.microsoft.com/office/drawing/2014/main" id="{86467DF5-335D-B3CB-269B-0F7B5F26BD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721" y="3852477"/>
            <a:ext cx="501505" cy="76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" name="Picture 61" descr="tower_blu.png">
            <a:extLst>
              <a:ext uri="{FF2B5EF4-FFF2-40B4-BE49-F238E27FC236}">
                <a16:creationId xmlns:a16="http://schemas.microsoft.com/office/drawing/2014/main" id="{EEB85112-DF18-451A-F138-AF868DC0CA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721" y="5180852"/>
            <a:ext cx="501505" cy="76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" name="Picture 61" descr="tower_blu.png">
            <a:extLst>
              <a:ext uri="{FF2B5EF4-FFF2-40B4-BE49-F238E27FC236}">
                <a16:creationId xmlns:a16="http://schemas.microsoft.com/office/drawing/2014/main" id="{9CD40A42-04E7-8B00-1858-BAF451AD399C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760" y="5180852"/>
            <a:ext cx="501504" cy="76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" name="그림 48">
            <a:extLst>
              <a:ext uri="{FF2B5EF4-FFF2-40B4-BE49-F238E27FC236}">
                <a16:creationId xmlns:a16="http://schemas.microsoft.com/office/drawing/2014/main" id="{B65B23E6-9CC1-1EA0-0924-5AFC7571710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479" y="5397694"/>
            <a:ext cx="471989" cy="46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" name="그림 10">
            <a:extLst>
              <a:ext uri="{FF2B5EF4-FFF2-40B4-BE49-F238E27FC236}">
                <a16:creationId xmlns:a16="http://schemas.microsoft.com/office/drawing/2014/main" id="{221B8447-679F-98C3-FB1F-DA1989ADCBB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413" y="3897708"/>
            <a:ext cx="606361" cy="27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9" name="그림 20">
            <a:extLst>
              <a:ext uri="{FF2B5EF4-FFF2-40B4-BE49-F238E27FC236}">
                <a16:creationId xmlns:a16="http://schemas.microsoft.com/office/drawing/2014/main" id="{CA8E6299-DF19-826B-DF11-8546D965EF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222" y="4248356"/>
            <a:ext cx="525087" cy="13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" name="모서리가 둥근 직사각형 49">
            <a:extLst>
              <a:ext uri="{FF2B5EF4-FFF2-40B4-BE49-F238E27FC236}">
                <a16:creationId xmlns:a16="http://schemas.microsoft.com/office/drawing/2014/main" id="{9BEABF1B-EFB0-8CAC-786A-712BC878856A}"/>
              </a:ext>
            </a:extLst>
          </p:cNvPr>
          <p:cNvSpPr/>
          <p:nvPr/>
        </p:nvSpPr>
        <p:spPr>
          <a:xfrm>
            <a:off x="2851068" y="3445042"/>
            <a:ext cx="703263" cy="144463"/>
          </a:xfrm>
          <a:prstGeom prst="roundRect">
            <a:avLst/>
          </a:prstGeom>
          <a:solidFill>
            <a:srgbClr val="7030A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en-US" altLang="ko-KR" sz="900" dirty="0">
                <a:solidFill>
                  <a:schemeClr val="bg1"/>
                </a:solidFill>
              </a:rPr>
              <a:t>Virtual IP</a:t>
            </a:r>
            <a:endParaRPr lang="ko-KR" altLang="en-US" sz="900" dirty="0">
              <a:solidFill>
                <a:schemeClr val="bg1"/>
              </a:solidFill>
            </a:endParaRPr>
          </a:p>
        </p:txBody>
      </p:sp>
      <p:cxnSp>
        <p:nvCxnSpPr>
          <p:cNvPr id="255" name="꺾인 연결선 55">
            <a:extLst>
              <a:ext uri="{FF2B5EF4-FFF2-40B4-BE49-F238E27FC236}">
                <a16:creationId xmlns:a16="http://schemas.microsoft.com/office/drawing/2014/main" id="{A8D1BB77-EE83-1795-CF69-761FAEBFA643}"/>
              </a:ext>
            </a:extLst>
          </p:cNvPr>
          <p:cNvCxnSpPr>
            <a:cxnSpLocks/>
            <a:stCxn id="252" idx="0"/>
            <a:endCxn id="164" idx="2"/>
          </p:cNvCxnSpPr>
          <p:nvPr/>
        </p:nvCxnSpPr>
        <p:spPr>
          <a:xfrm rot="16200000" flipV="1">
            <a:off x="2407157" y="2649499"/>
            <a:ext cx="212102" cy="1378984"/>
          </a:xfrm>
          <a:prstGeom prst="bentConnector3">
            <a:avLst>
              <a:gd name="adj1" fmla="val 50000"/>
            </a:avLst>
          </a:prstGeom>
          <a:ln w="9525">
            <a:solidFill>
              <a:srgbClr val="00B050"/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꺾인 연결선 55">
            <a:extLst>
              <a:ext uri="{FF2B5EF4-FFF2-40B4-BE49-F238E27FC236}">
                <a16:creationId xmlns:a16="http://schemas.microsoft.com/office/drawing/2014/main" id="{28A2DDAB-C8FB-7BBD-767A-D8C9C396DC5E}"/>
              </a:ext>
            </a:extLst>
          </p:cNvPr>
          <p:cNvCxnSpPr>
            <a:cxnSpLocks/>
            <a:stCxn id="239" idx="0"/>
            <a:endCxn id="252" idx="2"/>
          </p:cNvCxnSpPr>
          <p:nvPr/>
        </p:nvCxnSpPr>
        <p:spPr>
          <a:xfrm rot="5400000" flipH="1" flipV="1">
            <a:off x="2389101" y="3038878"/>
            <a:ext cx="262972" cy="1364226"/>
          </a:xfrm>
          <a:prstGeom prst="bentConnector3">
            <a:avLst>
              <a:gd name="adj1" fmla="val 61591"/>
            </a:avLst>
          </a:prstGeom>
          <a:ln w="9525">
            <a:solidFill>
              <a:srgbClr val="7030A0"/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" name="Picture 61" descr="tower_blu.png">
            <a:extLst>
              <a:ext uri="{FF2B5EF4-FFF2-40B4-BE49-F238E27FC236}">
                <a16:creationId xmlns:a16="http://schemas.microsoft.com/office/drawing/2014/main" id="{B1951407-3689-6EBE-DF5D-A6AF24E8D6F5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852" y="3852477"/>
            <a:ext cx="501505" cy="76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" name="그림 10">
            <a:extLst>
              <a:ext uri="{FF2B5EF4-FFF2-40B4-BE49-F238E27FC236}">
                <a16:creationId xmlns:a16="http://schemas.microsoft.com/office/drawing/2014/main" id="{1FF01873-3689-BE50-1408-E8DEC4F5260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44" y="3897708"/>
            <a:ext cx="606361" cy="27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" name="그림 20">
            <a:extLst>
              <a:ext uri="{FF2B5EF4-FFF2-40B4-BE49-F238E27FC236}">
                <a16:creationId xmlns:a16="http://schemas.microsoft.com/office/drawing/2014/main" id="{7A946A71-8D92-6D0B-57D0-A50D91CD9C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353" y="4248356"/>
            <a:ext cx="525087" cy="13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0" name="꺾인 연결선 55">
            <a:extLst>
              <a:ext uri="{FF2B5EF4-FFF2-40B4-BE49-F238E27FC236}">
                <a16:creationId xmlns:a16="http://schemas.microsoft.com/office/drawing/2014/main" id="{2D05D260-02B0-AA4F-7A8E-DA1CA3F76982}"/>
              </a:ext>
            </a:extLst>
          </p:cNvPr>
          <p:cNvCxnSpPr>
            <a:cxnSpLocks/>
            <a:stCxn id="276" idx="0"/>
            <a:endCxn id="252" idx="2"/>
          </p:cNvCxnSpPr>
          <p:nvPr/>
        </p:nvCxnSpPr>
        <p:spPr>
          <a:xfrm rot="16200000" flipV="1">
            <a:off x="3769167" y="3023038"/>
            <a:ext cx="262972" cy="1395905"/>
          </a:xfrm>
          <a:prstGeom prst="bentConnector3">
            <a:avLst>
              <a:gd name="adj1" fmla="val 61590"/>
            </a:avLst>
          </a:prstGeom>
          <a:ln w="9525">
            <a:solidFill>
              <a:srgbClr val="7030A0"/>
            </a:solidFill>
            <a:prstDash val="dash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꺾인 연결선 55">
            <a:extLst>
              <a:ext uri="{FF2B5EF4-FFF2-40B4-BE49-F238E27FC236}">
                <a16:creationId xmlns:a16="http://schemas.microsoft.com/office/drawing/2014/main" id="{B59A413F-31C8-4161-DFFE-3311547992C3}"/>
              </a:ext>
            </a:extLst>
          </p:cNvPr>
          <p:cNvCxnSpPr>
            <a:cxnSpLocks/>
            <a:stCxn id="252" idx="0"/>
            <a:endCxn id="205" idx="2"/>
          </p:cNvCxnSpPr>
          <p:nvPr/>
        </p:nvCxnSpPr>
        <p:spPr>
          <a:xfrm rot="16200000" flipV="1">
            <a:off x="2685801" y="2928142"/>
            <a:ext cx="212102" cy="821697"/>
          </a:xfrm>
          <a:prstGeom prst="bentConnector3">
            <a:avLst>
              <a:gd name="adj1" fmla="val 50000"/>
            </a:avLst>
          </a:prstGeom>
          <a:ln w="9525">
            <a:solidFill>
              <a:srgbClr val="00B050"/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꺾인 연결선 55">
            <a:extLst>
              <a:ext uri="{FF2B5EF4-FFF2-40B4-BE49-F238E27FC236}">
                <a16:creationId xmlns:a16="http://schemas.microsoft.com/office/drawing/2014/main" id="{4021BC1F-1599-FCA1-E144-38EC7C926D87}"/>
              </a:ext>
            </a:extLst>
          </p:cNvPr>
          <p:cNvCxnSpPr>
            <a:cxnSpLocks/>
            <a:stCxn id="252" idx="0"/>
            <a:endCxn id="206" idx="2"/>
          </p:cNvCxnSpPr>
          <p:nvPr/>
        </p:nvCxnSpPr>
        <p:spPr>
          <a:xfrm rot="16200000" flipV="1">
            <a:off x="2964444" y="3206786"/>
            <a:ext cx="212102" cy="264410"/>
          </a:xfrm>
          <a:prstGeom prst="bentConnector3">
            <a:avLst>
              <a:gd name="adj1" fmla="val 50000"/>
            </a:avLst>
          </a:prstGeom>
          <a:ln w="9525">
            <a:solidFill>
              <a:srgbClr val="00B050"/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꺾인 연결선 55">
            <a:extLst>
              <a:ext uri="{FF2B5EF4-FFF2-40B4-BE49-F238E27FC236}">
                <a16:creationId xmlns:a16="http://schemas.microsoft.com/office/drawing/2014/main" id="{DDBE627F-6455-4483-826C-C06F5A88124A}"/>
              </a:ext>
            </a:extLst>
          </p:cNvPr>
          <p:cNvCxnSpPr>
            <a:cxnSpLocks/>
            <a:stCxn id="252" idx="0"/>
            <a:endCxn id="207" idx="2"/>
          </p:cNvCxnSpPr>
          <p:nvPr/>
        </p:nvCxnSpPr>
        <p:spPr>
          <a:xfrm rot="5400000" flipH="1" flipV="1">
            <a:off x="3243087" y="3192553"/>
            <a:ext cx="212102" cy="292877"/>
          </a:xfrm>
          <a:prstGeom prst="bentConnector3">
            <a:avLst>
              <a:gd name="adj1" fmla="val 50000"/>
            </a:avLst>
          </a:prstGeom>
          <a:ln w="9525">
            <a:solidFill>
              <a:srgbClr val="00B050"/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꺾인 연결선 55">
            <a:extLst>
              <a:ext uri="{FF2B5EF4-FFF2-40B4-BE49-F238E27FC236}">
                <a16:creationId xmlns:a16="http://schemas.microsoft.com/office/drawing/2014/main" id="{970FD9CD-61C7-3399-F8F4-9B6626A5870B}"/>
              </a:ext>
            </a:extLst>
          </p:cNvPr>
          <p:cNvCxnSpPr>
            <a:cxnSpLocks/>
            <a:stCxn id="252" idx="0"/>
            <a:endCxn id="208" idx="2"/>
          </p:cNvCxnSpPr>
          <p:nvPr/>
        </p:nvCxnSpPr>
        <p:spPr>
          <a:xfrm rot="5400000" flipH="1" flipV="1">
            <a:off x="3521731" y="2913909"/>
            <a:ext cx="212102" cy="850164"/>
          </a:xfrm>
          <a:prstGeom prst="bentConnector3">
            <a:avLst>
              <a:gd name="adj1" fmla="val 50000"/>
            </a:avLst>
          </a:prstGeom>
          <a:ln w="9525">
            <a:solidFill>
              <a:srgbClr val="00B050"/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꺾인 연결선 55">
            <a:extLst>
              <a:ext uri="{FF2B5EF4-FFF2-40B4-BE49-F238E27FC236}">
                <a16:creationId xmlns:a16="http://schemas.microsoft.com/office/drawing/2014/main" id="{0EAA9BAD-6F16-45CD-9473-E9C046957FE1}"/>
              </a:ext>
            </a:extLst>
          </p:cNvPr>
          <p:cNvCxnSpPr>
            <a:cxnSpLocks/>
            <a:stCxn id="252" idx="0"/>
            <a:endCxn id="201" idx="2"/>
          </p:cNvCxnSpPr>
          <p:nvPr/>
        </p:nvCxnSpPr>
        <p:spPr>
          <a:xfrm rot="5400000" flipH="1" flipV="1">
            <a:off x="3800375" y="2635265"/>
            <a:ext cx="212102" cy="1407452"/>
          </a:xfrm>
          <a:prstGeom prst="bentConnector3">
            <a:avLst>
              <a:gd name="adj1" fmla="val 50000"/>
            </a:avLst>
          </a:prstGeom>
          <a:ln w="9525">
            <a:solidFill>
              <a:srgbClr val="00B050"/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꺾인 연결선 55">
            <a:extLst>
              <a:ext uri="{FF2B5EF4-FFF2-40B4-BE49-F238E27FC236}">
                <a16:creationId xmlns:a16="http://schemas.microsoft.com/office/drawing/2014/main" id="{5572EABC-B36A-FFD4-E41C-72C254B1CCD9}"/>
              </a:ext>
            </a:extLst>
          </p:cNvPr>
          <p:cNvCxnSpPr>
            <a:cxnSpLocks/>
            <a:stCxn id="318" idx="0"/>
            <a:endCxn id="239" idx="2"/>
          </p:cNvCxnSpPr>
          <p:nvPr/>
        </p:nvCxnSpPr>
        <p:spPr>
          <a:xfrm rot="16200000" flipV="1">
            <a:off x="2415365" y="4036826"/>
            <a:ext cx="210445" cy="1364226"/>
          </a:xfrm>
          <a:prstGeom prst="bentConnector3">
            <a:avLst>
              <a:gd name="adj1" fmla="val 53622"/>
            </a:avLst>
          </a:prstGeom>
          <a:ln w="9525">
            <a:solidFill>
              <a:srgbClr val="7030A0"/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8" name="모서리가 둥근 직사각형 49">
            <a:extLst>
              <a:ext uri="{FF2B5EF4-FFF2-40B4-BE49-F238E27FC236}">
                <a16:creationId xmlns:a16="http://schemas.microsoft.com/office/drawing/2014/main" id="{0B96498E-D849-7FAE-BC4A-B9F55012912E}"/>
              </a:ext>
            </a:extLst>
          </p:cNvPr>
          <p:cNvSpPr/>
          <p:nvPr/>
        </p:nvSpPr>
        <p:spPr>
          <a:xfrm>
            <a:off x="2851068" y="4824161"/>
            <a:ext cx="703263" cy="144463"/>
          </a:xfrm>
          <a:prstGeom prst="roundRect">
            <a:avLst/>
          </a:prstGeom>
          <a:solidFill>
            <a:srgbClr val="7030A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en-US" altLang="ko-KR" sz="900" dirty="0">
                <a:solidFill>
                  <a:schemeClr val="bg1"/>
                </a:solidFill>
              </a:rPr>
              <a:t>Virtual IP</a:t>
            </a:r>
            <a:endParaRPr lang="ko-KR" altLang="en-US" sz="900" dirty="0">
              <a:solidFill>
                <a:schemeClr val="bg1"/>
              </a:solidFill>
            </a:endParaRPr>
          </a:p>
        </p:txBody>
      </p:sp>
      <p:sp>
        <p:nvSpPr>
          <p:cNvPr id="124" name="직사각형 123">
            <a:extLst>
              <a:ext uri="{FF2B5EF4-FFF2-40B4-BE49-F238E27FC236}">
                <a16:creationId xmlns:a16="http://schemas.microsoft.com/office/drawing/2014/main" id="{2ADC5D2A-BBBC-3CC0-DEBE-CB9B9618DA43}"/>
              </a:ext>
            </a:extLst>
          </p:cNvPr>
          <p:cNvSpPr/>
          <p:nvPr/>
        </p:nvSpPr>
        <p:spPr>
          <a:xfrm>
            <a:off x="1613215" y="4479437"/>
            <a:ext cx="434551" cy="138499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 latinLnBrk="1"/>
            <a:r>
              <a:rPr lang="en-US" altLang="ko-KR" sz="900" b="1" dirty="0">
                <a:latin typeface="+mn-ea"/>
              </a:rPr>
              <a:t>Active</a:t>
            </a:r>
            <a:endParaRPr lang="ko-KR" altLang="en-US" sz="900" b="1" dirty="0">
              <a:latin typeface="+mn-ea"/>
            </a:endParaRPr>
          </a:p>
        </p:txBody>
      </p:sp>
      <p:cxnSp>
        <p:nvCxnSpPr>
          <p:cNvPr id="326" name="꺾인 연결선 55">
            <a:extLst>
              <a:ext uri="{FF2B5EF4-FFF2-40B4-BE49-F238E27FC236}">
                <a16:creationId xmlns:a16="http://schemas.microsoft.com/office/drawing/2014/main" id="{5B709B02-BCA2-A1B0-4B40-6479F1ECE4F9}"/>
              </a:ext>
            </a:extLst>
          </p:cNvPr>
          <p:cNvCxnSpPr>
            <a:cxnSpLocks/>
            <a:stCxn id="245" idx="0"/>
            <a:endCxn id="318" idx="2"/>
          </p:cNvCxnSpPr>
          <p:nvPr/>
        </p:nvCxnSpPr>
        <p:spPr>
          <a:xfrm rot="5400000" flipH="1" flipV="1">
            <a:off x="2414473" y="4392625"/>
            <a:ext cx="212228" cy="1364226"/>
          </a:xfrm>
          <a:prstGeom prst="bentConnector3">
            <a:avLst>
              <a:gd name="adj1" fmla="val 60771"/>
            </a:avLst>
          </a:prstGeom>
          <a:ln w="9525">
            <a:solidFill>
              <a:srgbClr val="7030A0"/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꺾인 연결선 55">
            <a:extLst>
              <a:ext uri="{FF2B5EF4-FFF2-40B4-BE49-F238E27FC236}">
                <a16:creationId xmlns:a16="http://schemas.microsoft.com/office/drawing/2014/main" id="{4B60292B-4109-B10D-314F-8CB244AB1C30}"/>
              </a:ext>
            </a:extLst>
          </p:cNvPr>
          <p:cNvCxnSpPr>
            <a:cxnSpLocks/>
            <a:stCxn id="132" idx="1"/>
            <a:endCxn id="245" idx="2"/>
          </p:cNvCxnSpPr>
          <p:nvPr/>
        </p:nvCxnSpPr>
        <p:spPr>
          <a:xfrm rot="10800000">
            <a:off x="1838475" y="5942092"/>
            <a:ext cx="1037477" cy="239967"/>
          </a:xfrm>
          <a:prstGeom prst="bentConnector2">
            <a:avLst/>
          </a:prstGeom>
          <a:ln w="9525">
            <a:solidFill>
              <a:srgbClr val="CD0920"/>
            </a:solidFill>
            <a:prstDash val="solid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꺾인 연결선 55">
            <a:extLst>
              <a:ext uri="{FF2B5EF4-FFF2-40B4-BE49-F238E27FC236}">
                <a16:creationId xmlns:a16="http://schemas.microsoft.com/office/drawing/2014/main" id="{F5903D20-AD76-2D4D-C82F-9E005272107B}"/>
              </a:ext>
            </a:extLst>
          </p:cNvPr>
          <p:cNvCxnSpPr>
            <a:cxnSpLocks/>
            <a:stCxn id="132" idx="3"/>
            <a:endCxn id="246" idx="2"/>
          </p:cNvCxnSpPr>
          <p:nvPr/>
        </p:nvCxnSpPr>
        <p:spPr>
          <a:xfrm flipV="1">
            <a:off x="3413374" y="5942091"/>
            <a:ext cx="1164138" cy="239967"/>
          </a:xfrm>
          <a:prstGeom prst="bentConnector2">
            <a:avLst/>
          </a:prstGeom>
          <a:ln w="9525">
            <a:solidFill>
              <a:srgbClr val="CD0920"/>
            </a:solidFill>
            <a:prstDash val="solid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꺾인 연결선 55">
            <a:extLst>
              <a:ext uri="{FF2B5EF4-FFF2-40B4-BE49-F238E27FC236}">
                <a16:creationId xmlns:a16="http://schemas.microsoft.com/office/drawing/2014/main" id="{D3AD5FCD-B3EC-521A-57AF-FC5A3191E788}"/>
              </a:ext>
            </a:extLst>
          </p:cNvPr>
          <p:cNvCxnSpPr>
            <a:cxnSpLocks/>
            <a:stCxn id="318" idx="0"/>
            <a:endCxn id="276" idx="2"/>
          </p:cNvCxnSpPr>
          <p:nvPr/>
        </p:nvCxnSpPr>
        <p:spPr>
          <a:xfrm rot="5400000" flipH="1" flipV="1">
            <a:off x="3795430" y="4020987"/>
            <a:ext cx="210445" cy="1395905"/>
          </a:xfrm>
          <a:prstGeom prst="bentConnector3">
            <a:avLst>
              <a:gd name="adj1" fmla="val 55432"/>
            </a:avLst>
          </a:prstGeom>
          <a:ln w="9525">
            <a:solidFill>
              <a:srgbClr val="7030A0"/>
            </a:solidFill>
            <a:prstDash val="dash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꺾인 연결선 55">
            <a:extLst>
              <a:ext uri="{FF2B5EF4-FFF2-40B4-BE49-F238E27FC236}">
                <a16:creationId xmlns:a16="http://schemas.microsoft.com/office/drawing/2014/main" id="{CC3ACEF1-A70F-AA49-1862-FD8FC03D1128}"/>
              </a:ext>
            </a:extLst>
          </p:cNvPr>
          <p:cNvCxnSpPr>
            <a:cxnSpLocks/>
            <a:stCxn id="246" idx="0"/>
            <a:endCxn id="318" idx="2"/>
          </p:cNvCxnSpPr>
          <p:nvPr/>
        </p:nvCxnSpPr>
        <p:spPr>
          <a:xfrm rot="16200000" flipV="1">
            <a:off x="3783992" y="4387332"/>
            <a:ext cx="212228" cy="1374812"/>
          </a:xfrm>
          <a:prstGeom prst="bentConnector3">
            <a:avLst>
              <a:gd name="adj1" fmla="val 60771"/>
            </a:avLst>
          </a:prstGeom>
          <a:ln w="9525">
            <a:solidFill>
              <a:srgbClr val="7030A0"/>
            </a:solidFill>
            <a:prstDash val="dash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1" name="그림 48">
            <a:extLst>
              <a:ext uri="{FF2B5EF4-FFF2-40B4-BE49-F238E27FC236}">
                <a16:creationId xmlns:a16="http://schemas.microsoft.com/office/drawing/2014/main" id="{EDEF2536-7AA0-E467-E7AA-C220CF19A39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35" y="5397694"/>
            <a:ext cx="471989" cy="46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2" name="직사각형 351">
            <a:extLst>
              <a:ext uri="{FF2B5EF4-FFF2-40B4-BE49-F238E27FC236}">
                <a16:creationId xmlns:a16="http://schemas.microsoft.com/office/drawing/2014/main" id="{0805855A-BA60-3418-FA5D-E4A98F120C5C}"/>
              </a:ext>
            </a:extLst>
          </p:cNvPr>
          <p:cNvSpPr/>
          <p:nvPr/>
        </p:nvSpPr>
        <p:spPr>
          <a:xfrm>
            <a:off x="4296825" y="5881571"/>
            <a:ext cx="510046" cy="138499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 latinLnBrk="1"/>
            <a:r>
              <a:rPr lang="en-US" altLang="ko-KR" sz="900" b="1" dirty="0">
                <a:latin typeface="+mn-ea"/>
              </a:rPr>
              <a:t>Standby</a:t>
            </a:r>
            <a:endParaRPr lang="ko-KR" altLang="en-US" sz="900" b="1" dirty="0">
              <a:latin typeface="+mn-ea"/>
            </a:endParaRPr>
          </a:p>
        </p:txBody>
      </p:sp>
      <p:sp>
        <p:nvSpPr>
          <p:cNvPr id="353" name="직사각형 352">
            <a:extLst>
              <a:ext uri="{FF2B5EF4-FFF2-40B4-BE49-F238E27FC236}">
                <a16:creationId xmlns:a16="http://schemas.microsoft.com/office/drawing/2014/main" id="{87EDAC41-6476-6D6B-5A87-B87874702130}"/>
              </a:ext>
            </a:extLst>
          </p:cNvPr>
          <p:cNvSpPr/>
          <p:nvPr/>
        </p:nvSpPr>
        <p:spPr>
          <a:xfrm>
            <a:off x="1613215" y="5881574"/>
            <a:ext cx="434551" cy="138499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 latinLnBrk="1"/>
            <a:r>
              <a:rPr lang="en-US" altLang="ko-KR" sz="900" b="1" dirty="0">
                <a:latin typeface="+mn-ea"/>
              </a:rPr>
              <a:t>Active</a:t>
            </a:r>
            <a:endParaRPr lang="ko-KR" altLang="en-US" sz="900" b="1" dirty="0">
              <a:latin typeface="+mn-ea"/>
            </a:endParaRPr>
          </a:p>
        </p:txBody>
      </p:sp>
      <p:sp>
        <p:nvSpPr>
          <p:cNvPr id="356" name="직사각형 355">
            <a:extLst>
              <a:ext uri="{FF2B5EF4-FFF2-40B4-BE49-F238E27FC236}">
                <a16:creationId xmlns:a16="http://schemas.microsoft.com/office/drawing/2014/main" id="{0A10C670-E2A2-F680-EC6E-8B95E21B0F72}"/>
              </a:ext>
            </a:extLst>
          </p:cNvPr>
          <p:cNvSpPr/>
          <p:nvPr/>
        </p:nvSpPr>
        <p:spPr>
          <a:xfrm>
            <a:off x="6884863" y="2937733"/>
            <a:ext cx="14558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altLang="ko-KR" sz="3200" b="1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rPr>
              <a:t>Queue</a:t>
            </a:r>
            <a:endParaRPr lang="ko-KR" altLang="en-US" sz="3200" b="1" dirty="0">
              <a:solidFill>
                <a:schemeClr val="bg1">
                  <a:lumMod val="8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57" name="직사각형 356">
            <a:extLst>
              <a:ext uri="{FF2B5EF4-FFF2-40B4-BE49-F238E27FC236}">
                <a16:creationId xmlns:a16="http://schemas.microsoft.com/office/drawing/2014/main" id="{7E96711F-E995-E7B5-621E-47ACCA190E22}"/>
              </a:ext>
            </a:extLst>
          </p:cNvPr>
          <p:cNvSpPr/>
          <p:nvPr/>
        </p:nvSpPr>
        <p:spPr>
          <a:xfrm>
            <a:off x="5932681" y="4317482"/>
            <a:ext cx="24080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3200" b="1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Application</a:t>
            </a:r>
            <a:endParaRPr lang="ko-KR" altLang="en-US" sz="3200" b="1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358" name="직사각형 357">
            <a:extLst>
              <a:ext uri="{FF2B5EF4-FFF2-40B4-BE49-F238E27FC236}">
                <a16:creationId xmlns:a16="http://schemas.microsoft.com/office/drawing/2014/main" id="{DABF8105-C1E0-F594-5B04-14CA95A8F417}"/>
              </a:ext>
            </a:extLst>
          </p:cNvPr>
          <p:cNvSpPr/>
          <p:nvPr/>
        </p:nvSpPr>
        <p:spPr>
          <a:xfrm>
            <a:off x="6537012" y="1737933"/>
            <a:ext cx="18036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altLang="ko-KR" sz="3200" b="1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rPr>
              <a:t>CLIENTS</a:t>
            </a:r>
            <a:endParaRPr lang="ko-KR" altLang="en-US" sz="3200" b="1" dirty="0">
              <a:solidFill>
                <a:schemeClr val="bg1">
                  <a:lumMod val="8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59" name="직사각형 358">
            <a:extLst>
              <a:ext uri="{FF2B5EF4-FFF2-40B4-BE49-F238E27FC236}">
                <a16:creationId xmlns:a16="http://schemas.microsoft.com/office/drawing/2014/main" id="{AA2F444E-BADA-8B85-5CA3-2B8664956119}"/>
              </a:ext>
            </a:extLst>
          </p:cNvPr>
          <p:cNvSpPr/>
          <p:nvPr/>
        </p:nvSpPr>
        <p:spPr>
          <a:xfrm>
            <a:off x="6357476" y="5779776"/>
            <a:ext cx="19832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altLang="ko-KR" sz="3200" b="1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rPr>
              <a:t>Database</a:t>
            </a:r>
            <a:endParaRPr lang="ko-KR" altLang="en-US" sz="3200" b="1" dirty="0">
              <a:solidFill>
                <a:schemeClr val="bg1">
                  <a:lumMod val="8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63" name="직사각형 362">
            <a:extLst>
              <a:ext uri="{FF2B5EF4-FFF2-40B4-BE49-F238E27FC236}">
                <a16:creationId xmlns:a16="http://schemas.microsoft.com/office/drawing/2014/main" id="{1C1AA634-6228-95F5-77CD-F35EBF010DBB}"/>
              </a:ext>
            </a:extLst>
          </p:cNvPr>
          <p:cNvSpPr/>
          <p:nvPr/>
        </p:nvSpPr>
        <p:spPr>
          <a:xfrm>
            <a:off x="5318625" y="5268697"/>
            <a:ext cx="150849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ko-KR" sz="14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PostgreSQL 11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ko-KR" sz="14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Pacemaker 2.1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ko-KR" sz="14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Rocky Linux 8</a:t>
            </a:r>
          </a:p>
        </p:txBody>
      </p:sp>
      <p:sp>
        <p:nvSpPr>
          <p:cNvPr id="364" name="직사각형 363">
            <a:extLst>
              <a:ext uri="{FF2B5EF4-FFF2-40B4-BE49-F238E27FC236}">
                <a16:creationId xmlns:a16="http://schemas.microsoft.com/office/drawing/2014/main" id="{27CD309E-5701-DCA5-4E09-098AF9702EDF}"/>
              </a:ext>
            </a:extLst>
          </p:cNvPr>
          <p:cNvSpPr/>
          <p:nvPr/>
        </p:nvSpPr>
        <p:spPr>
          <a:xfrm>
            <a:off x="5318625" y="3764832"/>
            <a:ext cx="226542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ko-KR" sz="14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Apache HTTP Server 2.6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ko-KR" sz="14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Zabbix 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ko-KR" sz="14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Pacemaker 2.1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ko-KR" sz="14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Rocky Linux 8</a:t>
            </a:r>
          </a:p>
        </p:txBody>
      </p:sp>
      <p:sp>
        <p:nvSpPr>
          <p:cNvPr id="365" name="직사각형 364">
            <a:extLst>
              <a:ext uri="{FF2B5EF4-FFF2-40B4-BE49-F238E27FC236}">
                <a16:creationId xmlns:a16="http://schemas.microsoft.com/office/drawing/2014/main" id="{E7AAA0FD-2772-13AD-E3BA-407427735110}"/>
              </a:ext>
            </a:extLst>
          </p:cNvPr>
          <p:cNvSpPr/>
          <p:nvPr/>
        </p:nvSpPr>
        <p:spPr>
          <a:xfrm>
            <a:off x="5318625" y="2653393"/>
            <a:ext cx="14486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ko-KR" sz="14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Zabbix 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ko-KR" sz="14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Rocky Linux 8</a:t>
            </a:r>
          </a:p>
        </p:txBody>
      </p:sp>
      <p:sp>
        <p:nvSpPr>
          <p:cNvPr id="366" name="직사각형 365">
            <a:extLst>
              <a:ext uri="{FF2B5EF4-FFF2-40B4-BE49-F238E27FC236}">
                <a16:creationId xmlns:a16="http://schemas.microsoft.com/office/drawing/2014/main" id="{7127ED15-0488-7F0A-8276-FF66E3F82BF1}"/>
              </a:ext>
            </a:extLst>
          </p:cNvPr>
          <p:cNvSpPr/>
          <p:nvPr/>
        </p:nvSpPr>
        <p:spPr>
          <a:xfrm>
            <a:off x="5318625" y="1371923"/>
            <a:ext cx="182088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kumimoji="1" lang="en-US" altLang="ko-KR" sz="14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Windows, Linux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kumimoji="1" lang="en-US" altLang="ko-KR" sz="14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OS, WEB/WAS, DB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ko-KR" sz="14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Cloud(Container)</a:t>
            </a:r>
          </a:p>
        </p:txBody>
      </p:sp>
      <p:sp>
        <p:nvSpPr>
          <p:cNvPr id="367" name="직사각형 366">
            <a:extLst>
              <a:ext uri="{FF2B5EF4-FFF2-40B4-BE49-F238E27FC236}">
                <a16:creationId xmlns:a16="http://schemas.microsoft.com/office/drawing/2014/main" id="{5FF8BAB2-EC2A-A0D4-6D48-62F2F9337102}"/>
              </a:ext>
            </a:extLst>
          </p:cNvPr>
          <p:cNvSpPr/>
          <p:nvPr/>
        </p:nvSpPr>
        <p:spPr>
          <a:xfrm>
            <a:off x="6320118" y="234908"/>
            <a:ext cx="229228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kumimoji="1" lang="en-US" altLang="ko-KR" sz="1050" spc="-6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3. Pacemaker USE CASE </a:t>
            </a:r>
          </a:p>
        </p:txBody>
      </p:sp>
      <p:cxnSp>
        <p:nvCxnSpPr>
          <p:cNvPr id="370" name="직선 연결선 369">
            <a:extLst>
              <a:ext uri="{FF2B5EF4-FFF2-40B4-BE49-F238E27FC236}">
                <a16:creationId xmlns:a16="http://schemas.microsoft.com/office/drawing/2014/main" id="{1E982C41-70C9-E62B-507C-C0569B4EC49C}"/>
              </a:ext>
            </a:extLst>
          </p:cNvPr>
          <p:cNvCxnSpPr/>
          <p:nvPr/>
        </p:nvCxnSpPr>
        <p:spPr>
          <a:xfrm>
            <a:off x="683568" y="2313617"/>
            <a:ext cx="47342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직선 연결선 370">
            <a:extLst>
              <a:ext uri="{FF2B5EF4-FFF2-40B4-BE49-F238E27FC236}">
                <a16:creationId xmlns:a16="http://schemas.microsoft.com/office/drawing/2014/main" id="{44C086F2-BC46-8EF5-0338-4047CE1166C4}"/>
              </a:ext>
            </a:extLst>
          </p:cNvPr>
          <p:cNvCxnSpPr/>
          <p:nvPr/>
        </p:nvCxnSpPr>
        <p:spPr>
          <a:xfrm>
            <a:off x="683568" y="3517273"/>
            <a:ext cx="47342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3" name="직선 연결선 372">
            <a:extLst>
              <a:ext uri="{FF2B5EF4-FFF2-40B4-BE49-F238E27FC236}">
                <a16:creationId xmlns:a16="http://schemas.microsoft.com/office/drawing/2014/main" id="{F69B80D0-19DE-1ACD-921C-9F51556584FD}"/>
              </a:ext>
            </a:extLst>
          </p:cNvPr>
          <p:cNvCxnSpPr/>
          <p:nvPr/>
        </p:nvCxnSpPr>
        <p:spPr>
          <a:xfrm>
            <a:off x="683568" y="6182058"/>
            <a:ext cx="47342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7" name="직선 화살표 연결선 376">
            <a:extLst>
              <a:ext uri="{FF2B5EF4-FFF2-40B4-BE49-F238E27FC236}">
                <a16:creationId xmlns:a16="http://schemas.microsoft.com/office/drawing/2014/main" id="{1D2612D3-A535-64BF-BCDE-06AC126D9BC4}"/>
              </a:ext>
            </a:extLst>
          </p:cNvPr>
          <p:cNvCxnSpPr>
            <a:cxnSpLocks/>
          </p:cNvCxnSpPr>
          <p:nvPr/>
        </p:nvCxnSpPr>
        <p:spPr>
          <a:xfrm>
            <a:off x="900113" y="2354836"/>
            <a:ext cx="0" cy="1162437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직선 화살표 연결선 380">
            <a:extLst>
              <a:ext uri="{FF2B5EF4-FFF2-40B4-BE49-F238E27FC236}">
                <a16:creationId xmlns:a16="http://schemas.microsoft.com/office/drawing/2014/main" id="{102C8ED4-7C51-BEE5-882E-947C345F9B00}"/>
              </a:ext>
            </a:extLst>
          </p:cNvPr>
          <p:cNvCxnSpPr>
            <a:cxnSpLocks/>
          </p:cNvCxnSpPr>
          <p:nvPr/>
        </p:nvCxnSpPr>
        <p:spPr>
          <a:xfrm>
            <a:off x="900113" y="3517273"/>
            <a:ext cx="0" cy="2664786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8" name="직사각형 277">
            <a:extLst>
              <a:ext uri="{FF2B5EF4-FFF2-40B4-BE49-F238E27FC236}">
                <a16:creationId xmlns:a16="http://schemas.microsoft.com/office/drawing/2014/main" id="{A2BFFA15-11FB-11D3-B15A-15B6A1D0B7CB}"/>
              </a:ext>
            </a:extLst>
          </p:cNvPr>
          <p:cNvSpPr/>
          <p:nvPr/>
        </p:nvSpPr>
        <p:spPr>
          <a:xfrm>
            <a:off x="4341649" y="4479434"/>
            <a:ext cx="510046" cy="138499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 latinLnBrk="1"/>
            <a:r>
              <a:rPr lang="en-US" altLang="ko-KR" sz="900" b="1" dirty="0">
                <a:latin typeface="+mn-ea"/>
              </a:rPr>
              <a:t>Standby</a:t>
            </a:r>
            <a:endParaRPr lang="ko-KR" altLang="en-US" sz="900" b="1" dirty="0">
              <a:latin typeface="+mn-ea"/>
            </a:endParaRPr>
          </a:p>
        </p:txBody>
      </p:sp>
      <p:sp>
        <p:nvSpPr>
          <p:cNvPr id="398" name="화살표: 왼쪽/오른쪽 397">
            <a:extLst>
              <a:ext uri="{FF2B5EF4-FFF2-40B4-BE49-F238E27FC236}">
                <a16:creationId xmlns:a16="http://schemas.microsoft.com/office/drawing/2014/main" id="{90104746-50E5-846E-96F9-C91E629B0018}"/>
              </a:ext>
            </a:extLst>
          </p:cNvPr>
          <p:cNvSpPr/>
          <p:nvPr/>
        </p:nvSpPr>
        <p:spPr>
          <a:xfrm>
            <a:off x="2381003" y="4086563"/>
            <a:ext cx="1615264" cy="366617"/>
          </a:xfrm>
          <a:prstGeom prst="leftRightArrow">
            <a:avLst>
              <a:gd name="adj1" fmla="val 50000"/>
              <a:gd name="adj2" fmla="val 22005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Pacemaker</a:t>
            </a:r>
            <a:endParaRPr lang="ko-KR" alt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0" name="화살표: 왼쪽/오른쪽 399">
            <a:extLst>
              <a:ext uri="{FF2B5EF4-FFF2-40B4-BE49-F238E27FC236}">
                <a16:creationId xmlns:a16="http://schemas.microsoft.com/office/drawing/2014/main" id="{F5BE8DF7-521C-7231-EBFB-5E1B33F9F689}"/>
              </a:ext>
            </a:extLst>
          </p:cNvPr>
          <p:cNvSpPr/>
          <p:nvPr/>
        </p:nvSpPr>
        <p:spPr>
          <a:xfrm>
            <a:off x="2381003" y="5453338"/>
            <a:ext cx="1615264" cy="366617"/>
          </a:xfrm>
          <a:prstGeom prst="leftRightArrow">
            <a:avLst>
              <a:gd name="adj1" fmla="val 50000"/>
              <a:gd name="adj2" fmla="val 22005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Pacemaker</a:t>
            </a:r>
            <a:endParaRPr lang="ko-KR" alt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4" name="TextBox 403">
            <a:extLst>
              <a:ext uri="{FF2B5EF4-FFF2-40B4-BE49-F238E27FC236}">
                <a16:creationId xmlns:a16="http://schemas.microsoft.com/office/drawing/2014/main" id="{D9B907C6-CF91-345E-A19D-1E4A5252B078}"/>
              </a:ext>
            </a:extLst>
          </p:cNvPr>
          <p:cNvSpPr txBox="1"/>
          <p:nvPr/>
        </p:nvSpPr>
        <p:spPr>
          <a:xfrm rot="16200000">
            <a:off x="610238" y="2799743"/>
            <a:ext cx="570753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kumimoji="1" lang="en-US" altLang="ko-KR" sz="16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DMZ</a:t>
            </a:r>
            <a:endParaRPr kumimoji="1" lang="ko-KR" altLang="en-US" sz="1600" b="1" spc="-60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</p:txBody>
      </p:sp>
      <p:sp>
        <p:nvSpPr>
          <p:cNvPr id="405" name="TextBox 404">
            <a:extLst>
              <a:ext uri="{FF2B5EF4-FFF2-40B4-BE49-F238E27FC236}">
                <a16:creationId xmlns:a16="http://schemas.microsoft.com/office/drawing/2014/main" id="{AFE01A82-F6D2-4F7C-114F-C02D9C38B224}"/>
              </a:ext>
            </a:extLst>
          </p:cNvPr>
          <p:cNvSpPr txBox="1"/>
          <p:nvPr/>
        </p:nvSpPr>
        <p:spPr>
          <a:xfrm rot="16200000">
            <a:off x="490033" y="4666522"/>
            <a:ext cx="811163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kumimoji="1" lang="en-US" altLang="ko-KR" sz="16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Private</a:t>
            </a:r>
            <a:endParaRPr kumimoji="1" lang="ko-KR" altLang="en-US" sz="1600" b="1" spc="-60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93144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idx="1"/>
          </p:nvPr>
        </p:nvSpPr>
        <p:spPr>
          <a:xfrm>
            <a:off x="716803" y="1095100"/>
            <a:ext cx="7698237" cy="2492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kumimoji="1" lang="ko-KR" altLang="en-US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클러스터 구동에 직접적인 영향을 미치는 요소로 </a:t>
            </a:r>
            <a:r>
              <a:rPr kumimoji="1" lang="ko-KR" altLang="en-US" sz="1800" spc="-60" dirty="0">
                <a:solidFill>
                  <a:srgbClr val="FF0000"/>
                </a:solidFill>
              </a:rPr>
              <a:t>환경에 따라 적정 값 필요</a:t>
            </a: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716802" y="660712"/>
            <a:ext cx="7694413" cy="3600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altLang="ko-K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Create HA Cluster</a:t>
            </a:r>
            <a:endParaRPr lang="ko-KR" altLang="en-US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250801" y="716113"/>
            <a:ext cx="432767" cy="249299"/>
          </a:xfrm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800" i="1" dirty="0">
                <a:solidFill>
                  <a:srgbClr val="FF0000"/>
                </a:solidFill>
              </a:rPr>
              <a:t>04</a:t>
            </a:r>
            <a:endParaRPr lang="ko-KR" altLang="en-US" sz="1800" i="1" dirty="0">
              <a:solidFill>
                <a:srgbClr val="FF0000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6320118" y="234908"/>
            <a:ext cx="229228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kumimoji="1" lang="en-US" altLang="ko-KR" sz="1050" spc="-6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3. Pacemaker USE CASE 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9532979-DF90-342B-6E25-991BF025C75A}"/>
              </a:ext>
            </a:extLst>
          </p:cNvPr>
          <p:cNvSpPr/>
          <p:nvPr/>
        </p:nvSpPr>
        <p:spPr>
          <a:xfrm>
            <a:off x="660234" y="1902549"/>
            <a:ext cx="7807548" cy="276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# pcs cluster config update totem token=</a:t>
            </a:r>
            <a:r>
              <a:rPr lang="en-US" altLang="ko-KR" sz="1200" b="1" dirty="0">
                <a:solidFill>
                  <a:srgbClr val="FFFF00"/>
                </a:solidFill>
                <a:latin typeface="+mn-ea"/>
                <a:ea typeface="+mn-ea"/>
              </a:rPr>
              <a:t>10000</a:t>
            </a:r>
            <a:r>
              <a:rPr lang="en-US" altLang="ko-KR" sz="1200" b="1" dirty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  <a:sym typeface="Wingdings" panose="05000000000000000000" pitchFamily="2" charset="2"/>
              </a:rPr>
              <a:t>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ea typeface="+mn-ea"/>
              </a:rPr>
              <a:t>단위는 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ms, 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ea typeface="+mn-ea"/>
              </a:rPr>
              <a:t>기본 값은 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1000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B1A124-4076-5DDE-A23F-6856626F9ABD}"/>
              </a:ext>
            </a:extLst>
          </p:cNvPr>
          <p:cNvSpPr txBox="1"/>
          <p:nvPr/>
        </p:nvSpPr>
        <p:spPr>
          <a:xfrm>
            <a:off x="660234" y="1594772"/>
            <a:ext cx="7807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ko-KR" sz="12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1. Modify the token timeout value</a:t>
            </a:r>
            <a:endParaRPr kumimoji="1" lang="ko-KR" altLang="en-US" sz="1200" b="1" spc="-60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DE4CA0CE-4E2F-E643-776D-3975E8D87E6C}"/>
              </a:ext>
            </a:extLst>
          </p:cNvPr>
          <p:cNvSpPr/>
          <p:nvPr/>
        </p:nvSpPr>
        <p:spPr>
          <a:xfrm>
            <a:off x="660234" y="2666768"/>
            <a:ext cx="7807548" cy="15696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# totem {</a:t>
            </a:r>
          </a:p>
          <a:p>
            <a:pPr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    version: 2</a:t>
            </a:r>
          </a:p>
          <a:p>
            <a:pPr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    </a:t>
            </a:r>
            <a:r>
              <a:rPr lang="en-US" altLang="ko-KR" sz="1200" dirty="0" err="1">
                <a:solidFill>
                  <a:schemeClr val="bg1"/>
                </a:solidFill>
                <a:latin typeface="+mn-ea"/>
                <a:ea typeface="+mn-ea"/>
              </a:rPr>
              <a:t>secauth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: off</a:t>
            </a:r>
          </a:p>
          <a:p>
            <a:pPr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    </a:t>
            </a:r>
            <a:r>
              <a:rPr lang="en-US" altLang="ko-KR" sz="1200" dirty="0" err="1">
                <a:solidFill>
                  <a:schemeClr val="bg1"/>
                </a:solidFill>
                <a:latin typeface="+mn-ea"/>
                <a:ea typeface="+mn-ea"/>
              </a:rPr>
              <a:t>cluster_name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: </a:t>
            </a:r>
            <a:r>
              <a:rPr lang="en-US" altLang="ko-KR" sz="1200" dirty="0" err="1">
                <a:solidFill>
                  <a:schemeClr val="bg1"/>
                </a:solidFill>
                <a:latin typeface="+mn-ea"/>
                <a:ea typeface="+mn-ea"/>
              </a:rPr>
              <a:t>pgsql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-cluster</a:t>
            </a:r>
          </a:p>
          <a:p>
            <a:pPr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    transport: </a:t>
            </a:r>
            <a:r>
              <a:rPr lang="en-US" altLang="ko-KR" sz="1200" dirty="0" err="1">
                <a:solidFill>
                  <a:schemeClr val="bg1"/>
                </a:solidFill>
                <a:latin typeface="+mn-ea"/>
                <a:ea typeface="+mn-ea"/>
              </a:rPr>
              <a:t>udpu</a:t>
            </a:r>
            <a:endParaRPr lang="en-US" altLang="ko-KR" sz="1200" dirty="0">
              <a:solidFill>
                <a:schemeClr val="bg1"/>
              </a:solidFill>
              <a:latin typeface="+mn-ea"/>
              <a:ea typeface="+mn-ea"/>
            </a:endParaRPr>
          </a:p>
          <a:p>
            <a:pPr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    </a:t>
            </a:r>
            <a:r>
              <a:rPr lang="en-US" altLang="ko-KR" sz="1200" dirty="0" err="1">
                <a:solidFill>
                  <a:schemeClr val="bg1"/>
                </a:solidFill>
                <a:latin typeface="+mn-ea"/>
                <a:ea typeface="+mn-ea"/>
              </a:rPr>
              <a:t>rrp_mode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: passive</a:t>
            </a:r>
          </a:p>
          <a:p>
            <a:pPr>
              <a:defRPr/>
            </a:pPr>
            <a:r>
              <a:rPr lang="en-US" altLang="ko-KR" sz="1200" b="1" dirty="0">
                <a:solidFill>
                  <a:srgbClr val="FF0000"/>
                </a:solidFill>
                <a:latin typeface="+mn-ea"/>
                <a:ea typeface="+mn-ea"/>
              </a:rPr>
              <a:t>    </a:t>
            </a:r>
            <a:r>
              <a:rPr lang="en-US" altLang="ko-KR" sz="1200" b="1" dirty="0">
                <a:solidFill>
                  <a:srgbClr val="FFFF00"/>
                </a:solidFill>
                <a:latin typeface="+mn-ea"/>
                <a:ea typeface="+mn-ea"/>
              </a:rPr>
              <a:t>token: 10000 </a:t>
            </a:r>
          </a:p>
          <a:p>
            <a:pPr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}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85E9D6-5026-DFC8-3109-0EFFF92C97EE}"/>
              </a:ext>
            </a:extLst>
          </p:cNvPr>
          <p:cNvSpPr txBox="1"/>
          <p:nvPr/>
        </p:nvSpPr>
        <p:spPr>
          <a:xfrm>
            <a:off x="660234" y="2358991"/>
            <a:ext cx="7807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ko-KR" sz="12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2. Edit the token line in the totem stanza of /etc/corosync/</a:t>
            </a:r>
            <a:r>
              <a:rPr kumimoji="1" lang="en-US" altLang="ko-KR" sz="1200" b="1" spc="-60" dirty="0" err="1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corosync.conf</a:t>
            </a:r>
            <a:endParaRPr kumimoji="1" lang="ko-KR" altLang="en-US" sz="1200" b="1" spc="-60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BDE34277-7634-FD49-C7E2-C13AC7257F7B}"/>
              </a:ext>
            </a:extLst>
          </p:cNvPr>
          <p:cNvSpPr/>
          <p:nvPr/>
        </p:nvSpPr>
        <p:spPr>
          <a:xfrm>
            <a:off x="660234" y="4723648"/>
            <a:ext cx="7807548" cy="4616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# pcs cluster sync</a:t>
            </a:r>
          </a:p>
          <a:p>
            <a:pPr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# pcs cluster reload corosync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FA1435-804A-172B-79DB-23FC77173822}"/>
              </a:ext>
            </a:extLst>
          </p:cNvPr>
          <p:cNvSpPr txBox="1"/>
          <p:nvPr/>
        </p:nvSpPr>
        <p:spPr>
          <a:xfrm>
            <a:off x="660233" y="4415871"/>
            <a:ext cx="82505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ko-KR" sz="12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3</a:t>
            </a:r>
            <a:r>
              <a:rPr kumimoji="1" lang="en-US" altLang="ko-KR" sz="1200" b="1" spc="-6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. </a:t>
            </a:r>
            <a:r>
              <a:rPr kumimoji="1" lang="en-US" altLang="ko-KR" sz="12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Edit the token attribute on one node and then propagate the updated </a:t>
            </a:r>
            <a:r>
              <a:rPr kumimoji="1" lang="en-US" altLang="ko-KR" sz="1200" b="1" spc="-60" dirty="0" err="1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corosync.conf</a:t>
            </a:r>
            <a:r>
              <a:rPr kumimoji="1" lang="en-US" altLang="ko-KR" sz="12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 to the rest of the nodes as follow</a:t>
            </a:r>
            <a:endParaRPr kumimoji="1" lang="ko-KR" altLang="en-US" sz="1200" b="1" spc="-60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52DBCAB1-8472-1CA8-1E24-6568E57A5FC0}"/>
              </a:ext>
            </a:extLst>
          </p:cNvPr>
          <p:cNvSpPr/>
          <p:nvPr/>
        </p:nvSpPr>
        <p:spPr>
          <a:xfrm>
            <a:off x="660234" y="5669592"/>
            <a:ext cx="7807548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# corosync-</a:t>
            </a:r>
            <a:r>
              <a:rPr lang="en-US" altLang="ko-KR" sz="1200" dirty="0" err="1">
                <a:solidFill>
                  <a:schemeClr val="bg1"/>
                </a:solidFill>
                <a:latin typeface="+mn-ea"/>
                <a:ea typeface="+mn-ea"/>
              </a:rPr>
              <a:t>cmapctl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 | grep </a:t>
            </a:r>
            <a:r>
              <a:rPr lang="en-US" altLang="ko-KR" sz="1200" dirty="0" err="1">
                <a:solidFill>
                  <a:schemeClr val="bg1"/>
                </a:solidFill>
                <a:latin typeface="+mn-ea"/>
                <a:ea typeface="+mn-ea"/>
              </a:rPr>
              <a:t>totem.token</a:t>
            </a:r>
            <a:endParaRPr lang="en-US" altLang="ko-KR" sz="1200" dirty="0">
              <a:solidFill>
                <a:schemeClr val="bg1"/>
              </a:solidFill>
              <a:latin typeface="+mn-ea"/>
              <a:ea typeface="+mn-ea"/>
            </a:endParaRPr>
          </a:p>
          <a:p>
            <a:pPr>
              <a:defRPr/>
            </a:pPr>
            <a:r>
              <a:rPr lang="en-US" altLang="ko-KR" sz="1200" dirty="0" err="1">
                <a:solidFill>
                  <a:srgbClr val="FFFF00"/>
                </a:solidFill>
                <a:latin typeface="+mn-ea"/>
                <a:ea typeface="+mn-ea"/>
              </a:rPr>
              <a:t>runtime.config.totem.token</a:t>
            </a:r>
            <a:r>
              <a:rPr lang="en-US" altLang="ko-KR" sz="1200" dirty="0">
                <a:solidFill>
                  <a:srgbClr val="FFFF00"/>
                </a:solidFill>
                <a:latin typeface="+mn-ea"/>
                <a:ea typeface="+mn-ea"/>
              </a:rPr>
              <a:t> (u32) = 10000</a:t>
            </a:r>
          </a:p>
          <a:p>
            <a:pPr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...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05F02A-BEDF-1FE2-7314-FFCB2EC8621F}"/>
              </a:ext>
            </a:extLst>
          </p:cNvPr>
          <p:cNvSpPr txBox="1"/>
          <p:nvPr/>
        </p:nvSpPr>
        <p:spPr>
          <a:xfrm>
            <a:off x="660234" y="5361815"/>
            <a:ext cx="7807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ko-KR" sz="12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4. Confirm the changes are in effect using the following command</a:t>
            </a:r>
            <a:endParaRPr kumimoji="1" lang="ko-KR" altLang="en-US" sz="1200" b="1" spc="-60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45845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idx="1"/>
          </p:nvPr>
        </p:nvSpPr>
        <p:spPr>
          <a:xfrm>
            <a:off x="716803" y="1095100"/>
            <a:ext cx="7698237" cy="2492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kumimoji="1" lang="ko-KR" altLang="en-US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안정적인 인프라 운영을 위해 </a:t>
            </a:r>
            <a:r>
              <a:rPr kumimoji="1" lang="en-US" altLang="ko-KR" sz="1800" spc="-60" dirty="0">
                <a:solidFill>
                  <a:srgbClr val="FF0000"/>
                </a:solidFill>
              </a:rPr>
              <a:t>HA-LVM </a:t>
            </a:r>
            <a:r>
              <a:rPr kumimoji="1" lang="ko-KR" altLang="en-US" sz="1800" spc="-60" dirty="0">
                <a:solidFill>
                  <a:srgbClr val="FF0000"/>
                </a:solidFill>
              </a:rPr>
              <a:t>권고사항이 아닌 필수로</a:t>
            </a:r>
            <a:r>
              <a:rPr kumimoji="1" lang="en-US" altLang="ko-KR" sz="1800" spc="-60" dirty="0">
                <a:solidFill>
                  <a:srgbClr val="FF0000"/>
                </a:solidFill>
              </a:rPr>
              <a:t> </a:t>
            </a:r>
            <a:r>
              <a:rPr kumimoji="1" lang="ko-KR" altLang="en-US" sz="1800" spc="-60" dirty="0">
                <a:solidFill>
                  <a:srgbClr val="FF0000"/>
                </a:solidFill>
              </a:rPr>
              <a:t>설정</a:t>
            </a:r>
            <a:endParaRPr kumimoji="1" lang="en-US" altLang="ko-KR" sz="1800" spc="-60" dirty="0">
              <a:solidFill>
                <a:srgbClr val="FF0000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716802" y="660712"/>
            <a:ext cx="7694413" cy="3600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altLang="ko-K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Configure HA-LVM</a:t>
            </a:r>
            <a:endParaRPr lang="ko-KR" altLang="en-US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250801" y="716113"/>
            <a:ext cx="432767" cy="249299"/>
          </a:xfrm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800" i="1" dirty="0">
                <a:solidFill>
                  <a:srgbClr val="FF0000"/>
                </a:solidFill>
              </a:rPr>
              <a:t>05</a:t>
            </a:r>
            <a:endParaRPr lang="ko-KR" altLang="en-US" sz="1800" i="1" dirty="0">
              <a:solidFill>
                <a:srgbClr val="FF0000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60234" y="3280921"/>
            <a:ext cx="7807548" cy="4616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# vi /etc/lvm/lvm.conf</a:t>
            </a:r>
          </a:p>
          <a:p>
            <a:pPr>
              <a:defRPr/>
            </a:pPr>
            <a:r>
              <a:rPr lang="en-US" altLang="ko-KR" sz="1200" dirty="0" err="1">
                <a:solidFill>
                  <a:srgbClr val="FFFF00"/>
                </a:solidFill>
                <a:latin typeface="+mn-ea"/>
                <a:ea typeface="+mn-ea"/>
              </a:rPr>
              <a:t>system_id_source</a:t>
            </a:r>
            <a:r>
              <a:rPr lang="en-US" altLang="ko-KR" sz="1200" dirty="0">
                <a:solidFill>
                  <a:srgbClr val="FFFF00"/>
                </a:solidFill>
                <a:latin typeface="+mn-ea"/>
                <a:ea typeface="+mn-ea"/>
              </a:rPr>
              <a:t> = "</a:t>
            </a:r>
            <a:r>
              <a:rPr lang="en-US" altLang="ko-KR" sz="1200" dirty="0" err="1">
                <a:solidFill>
                  <a:srgbClr val="FFFF00"/>
                </a:solidFill>
                <a:latin typeface="+mn-ea"/>
                <a:ea typeface="+mn-ea"/>
              </a:rPr>
              <a:t>uname</a:t>
            </a:r>
            <a:r>
              <a:rPr lang="en-US" altLang="ko-KR" sz="1200" dirty="0">
                <a:solidFill>
                  <a:srgbClr val="FFFF00"/>
                </a:solidFill>
                <a:latin typeface="+mn-ea"/>
                <a:ea typeface="+mn-ea"/>
              </a:rPr>
              <a:t>" 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6290CFA-6228-BF68-D439-B5B98933C291}"/>
              </a:ext>
            </a:extLst>
          </p:cNvPr>
          <p:cNvSpPr/>
          <p:nvPr/>
        </p:nvSpPr>
        <p:spPr>
          <a:xfrm>
            <a:off x="660234" y="4292107"/>
            <a:ext cx="7807548" cy="4616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# dracut -f </a:t>
            </a: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-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v</a:t>
            </a:r>
          </a:p>
          <a:p>
            <a:pPr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# reboot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12A77F4-249C-536B-36B2-8ADD4B25CBBF}"/>
              </a:ext>
            </a:extLst>
          </p:cNvPr>
          <p:cNvSpPr/>
          <p:nvPr/>
        </p:nvSpPr>
        <p:spPr>
          <a:xfrm>
            <a:off x="660234" y="1875503"/>
            <a:ext cx="7807548" cy="83099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# pvcreate /dev/sda</a:t>
            </a:r>
          </a:p>
          <a:p>
            <a:pPr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# vgcreate cluster_vg /dev/sda</a:t>
            </a:r>
          </a:p>
          <a:p>
            <a:pPr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# lvcreate -l 100%FREE  -n cluster_vg cluster_lv</a:t>
            </a:r>
          </a:p>
          <a:p>
            <a:pPr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# </a:t>
            </a:r>
            <a:r>
              <a:rPr lang="en-US" altLang="ko-KR" sz="1200" dirty="0" err="1">
                <a:solidFill>
                  <a:schemeClr val="bg1"/>
                </a:solidFill>
                <a:latin typeface="+mn-ea"/>
                <a:ea typeface="+mn-ea"/>
              </a:rPr>
              <a:t>mkfs.xfs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 /dev/cluster_vg/cluster_lv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9DADE8D5-644E-1280-B041-7B4B3B7387E2}"/>
              </a:ext>
            </a:extLst>
          </p:cNvPr>
          <p:cNvSpPr/>
          <p:nvPr/>
        </p:nvSpPr>
        <p:spPr>
          <a:xfrm>
            <a:off x="660234" y="5303293"/>
            <a:ext cx="7807548" cy="101566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# pcs resource create DATA </a:t>
            </a:r>
            <a:r>
              <a:rPr lang="en-US" altLang="ko-KR" sz="1200" dirty="0" err="1">
                <a:solidFill>
                  <a:schemeClr val="bg1"/>
                </a:solidFill>
                <a:latin typeface="+mn-ea"/>
                <a:ea typeface="+mn-ea"/>
              </a:rPr>
              <a:t>ocf:heartbeat:LVM-activate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n-ea"/>
                <a:ea typeface="+mn-ea"/>
              </a:rPr>
              <a:t>vgname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=cluster_vg </a:t>
            </a:r>
            <a:r>
              <a:rPr lang="en-US" altLang="ko-KR" sz="1200" dirty="0" err="1">
                <a:solidFill>
                  <a:srgbClr val="FFFF00"/>
                </a:solidFill>
                <a:latin typeface="+mn-ea"/>
                <a:ea typeface="+mn-ea"/>
              </a:rPr>
              <a:t>activation_mode</a:t>
            </a:r>
            <a:r>
              <a:rPr lang="en-US" altLang="ko-KR" sz="1200" dirty="0">
                <a:solidFill>
                  <a:srgbClr val="FFFF00"/>
                </a:solidFill>
                <a:latin typeface="+mn-ea"/>
                <a:ea typeface="+mn-ea"/>
              </a:rPr>
              <a:t>=exclusive vg_access_mode=</a:t>
            </a:r>
            <a:r>
              <a:rPr lang="en-US" altLang="ko-KR" sz="1200" dirty="0" err="1">
                <a:solidFill>
                  <a:srgbClr val="FFFF00"/>
                </a:solidFill>
                <a:latin typeface="+mn-ea"/>
                <a:ea typeface="+mn-ea"/>
              </a:rPr>
              <a:t>system_id</a:t>
            </a:r>
            <a:r>
              <a:rPr lang="en-US" altLang="ko-KR" sz="1200" dirty="0">
                <a:solidFill>
                  <a:srgbClr val="FFFF00"/>
                </a:solidFill>
                <a:latin typeface="+mn-ea"/>
                <a:ea typeface="+mn-ea"/>
              </a:rPr>
              <a:t> 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--group ha-lvm</a:t>
            </a:r>
          </a:p>
          <a:p>
            <a:pPr>
              <a:defRPr/>
            </a:pPr>
            <a:endParaRPr lang="en-US" altLang="ko-KR" sz="1200" dirty="0">
              <a:solidFill>
                <a:schemeClr val="bg1"/>
              </a:solidFill>
              <a:latin typeface="+mn-ea"/>
              <a:ea typeface="+mn-ea"/>
            </a:endParaRPr>
          </a:p>
          <a:p>
            <a:pPr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# pcs resource create </a:t>
            </a:r>
            <a:r>
              <a:rPr lang="en-US" altLang="ko-KR" sz="1200" dirty="0" err="1">
                <a:solidFill>
                  <a:schemeClr val="bg1"/>
                </a:solidFill>
                <a:latin typeface="+mn-ea"/>
                <a:ea typeface="+mn-ea"/>
              </a:rPr>
              <a:t>clu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-fs </a:t>
            </a:r>
            <a:r>
              <a:rPr lang="en-US" altLang="ko-KR" sz="1200" dirty="0" err="1">
                <a:solidFill>
                  <a:schemeClr val="bg1"/>
                </a:solidFill>
                <a:latin typeface="+mn-ea"/>
                <a:ea typeface="+mn-ea"/>
              </a:rPr>
              <a:t>ocf:heartbeat:Filesystem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 device=/dev/cluster_vg/cluster_lv directory=/data </a:t>
            </a:r>
            <a:r>
              <a:rPr lang="en-US" altLang="ko-KR" sz="1200" dirty="0" err="1">
                <a:solidFill>
                  <a:schemeClr val="bg1"/>
                </a:solidFill>
                <a:latin typeface="+mn-ea"/>
                <a:ea typeface="+mn-ea"/>
              </a:rPr>
              <a:t>fstype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=</a:t>
            </a:r>
            <a:r>
              <a:rPr lang="en-US" altLang="ko-KR" sz="1200" dirty="0" err="1">
                <a:solidFill>
                  <a:schemeClr val="bg1"/>
                </a:solidFill>
                <a:latin typeface="+mn-ea"/>
                <a:ea typeface="+mn-ea"/>
              </a:rPr>
              <a:t>xfs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 --group ha-lvm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B384F7-0E24-CF5F-A450-0C2F1083BD8A}"/>
              </a:ext>
            </a:extLst>
          </p:cNvPr>
          <p:cNvSpPr txBox="1"/>
          <p:nvPr/>
        </p:nvSpPr>
        <p:spPr>
          <a:xfrm>
            <a:off x="660234" y="1567726"/>
            <a:ext cx="7807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ko-KR" sz="12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1. Creation on PV/VG/LV from any one of the cluster node.</a:t>
            </a:r>
            <a:endParaRPr kumimoji="1" lang="ko-KR" altLang="en-US" sz="1200" b="1" spc="-60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69FAD8-BAA1-CD84-1C00-25FF02F9F6EA}"/>
              </a:ext>
            </a:extLst>
          </p:cNvPr>
          <p:cNvSpPr txBox="1"/>
          <p:nvPr/>
        </p:nvSpPr>
        <p:spPr>
          <a:xfrm>
            <a:off x="660233" y="2990903"/>
            <a:ext cx="7807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ko-KR" sz="12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2. Update /etc/lvm/lvm.conf file on all the cluster nodes for </a:t>
            </a:r>
            <a:r>
              <a:rPr kumimoji="1" lang="en-US" altLang="ko-KR" sz="1200" b="1" spc="-60" dirty="0" err="1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system_id_source</a:t>
            </a:r>
            <a:r>
              <a:rPr kumimoji="1" lang="en-US" altLang="ko-KR" sz="12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 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9481F9-5231-B1A0-3936-8E2D3FA2F89E}"/>
              </a:ext>
            </a:extLst>
          </p:cNvPr>
          <p:cNvSpPr txBox="1"/>
          <p:nvPr/>
        </p:nvSpPr>
        <p:spPr>
          <a:xfrm>
            <a:off x="660233" y="4015108"/>
            <a:ext cx="71308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ko-KR" sz="12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3. Rebuild initramfs on all the cluster nodes with the following steps.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43A72F-0871-2F33-8C4C-84E2D61A9E48}"/>
              </a:ext>
            </a:extLst>
          </p:cNvPr>
          <p:cNvSpPr txBox="1"/>
          <p:nvPr/>
        </p:nvSpPr>
        <p:spPr>
          <a:xfrm>
            <a:off x="660233" y="5013275"/>
            <a:ext cx="7807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ko-KR" sz="12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4. Create a cluster resource with resource agent ocf:heartbeat:LVM-activate so the VG can be managed by Cluster.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F84AB24-931A-3E99-F606-65C33C4966D1}"/>
              </a:ext>
            </a:extLst>
          </p:cNvPr>
          <p:cNvSpPr/>
          <p:nvPr/>
        </p:nvSpPr>
        <p:spPr>
          <a:xfrm>
            <a:off x="6320118" y="234908"/>
            <a:ext cx="229228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kumimoji="1" lang="en-US" altLang="ko-KR" sz="1050" spc="-6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3. Pacemaker USE CASE </a:t>
            </a:r>
          </a:p>
        </p:txBody>
      </p:sp>
    </p:spTree>
    <p:extLst>
      <p:ext uri="{BB962C8B-B14F-4D97-AF65-F5344CB8AC3E}">
        <p14:creationId xmlns:p14="http://schemas.microsoft.com/office/powerpoint/2010/main" val="3524814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716802" y="660712"/>
            <a:ext cx="7694413" cy="3600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altLang="ko-K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Detail : Configuration</a:t>
            </a:r>
            <a:endParaRPr lang="ko-KR" altLang="en-US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250801" y="716113"/>
            <a:ext cx="432767" cy="249299"/>
          </a:xfrm>
        </p:spPr>
        <p:txBody>
          <a:bodyPr wrap="square" lIns="0" tIns="0" rIns="0" bIns="0" anchor="ctr" anchorCtr="0">
            <a:spAutoFit/>
          </a:bodyPr>
          <a:lstStyle/>
          <a:p>
            <a:r>
              <a:rPr lang="ko-KR" altLang="en-US" sz="1800" dirty="0">
                <a:solidFill>
                  <a:srgbClr val="FF0000"/>
                </a:solidFill>
              </a:rPr>
              <a:t>■</a:t>
            </a:r>
            <a:endParaRPr lang="ko-KR" altLang="en-US" sz="1800" i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B6678094-4D27-05FB-8FF4-1136AC724FDD}"/>
              </a:ext>
            </a:extLst>
          </p:cNvPr>
          <p:cNvSpPr/>
          <p:nvPr/>
        </p:nvSpPr>
        <p:spPr>
          <a:xfrm>
            <a:off x="609600" y="1215783"/>
            <a:ext cx="8002805" cy="51706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ko-KR" sz="1100" dirty="0">
                <a:solidFill>
                  <a:schemeClr val="bg1"/>
                </a:solidFill>
                <a:latin typeface="+mn-ea"/>
              </a:rPr>
              <a:t>[root@pgsql-db1 ~]# pcs status </a:t>
            </a:r>
          </a:p>
          <a:p>
            <a:r>
              <a:rPr lang="en-US" altLang="ko-KR" sz="1100" dirty="0">
                <a:solidFill>
                  <a:schemeClr val="bg1"/>
                </a:solidFill>
                <a:latin typeface="+mn-ea"/>
              </a:rPr>
              <a:t>Cluster name: </a:t>
            </a:r>
            <a:r>
              <a:rPr lang="en-US" altLang="ko-KR" sz="1100" dirty="0" err="1">
                <a:solidFill>
                  <a:schemeClr val="bg1"/>
                </a:solidFill>
                <a:latin typeface="+mn-ea"/>
              </a:rPr>
              <a:t>pgsql</a:t>
            </a:r>
            <a:r>
              <a:rPr lang="en-US" altLang="ko-KR" sz="1100" dirty="0">
                <a:solidFill>
                  <a:schemeClr val="bg1"/>
                </a:solidFill>
                <a:latin typeface="+mn-ea"/>
              </a:rPr>
              <a:t>-cluster</a:t>
            </a:r>
          </a:p>
          <a:p>
            <a:r>
              <a:rPr lang="en-US" altLang="ko-KR" sz="1100" dirty="0">
                <a:solidFill>
                  <a:schemeClr val="bg1"/>
                </a:solidFill>
                <a:latin typeface="+mn-ea"/>
              </a:rPr>
              <a:t>Stack: corosync</a:t>
            </a:r>
          </a:p>
          <a:p>
            <a:r>
              <a:rPr lang="en-US" altLang="ko-KR" sz="1100" dirty="0">
                <a:solidFill>
                  <a:schemeClr val="bg1"/>
                </a:solidFill>
                <a:latin typeface="+mn-ea"/>
              </a:rPr>
              <a:t>Current DC: node1 (version 2.0.0-11.el8-efbf81b659) – partition with quorum</a:t>
            </a:r>
          </a:p>
          <a:p>
            <a:r>
              <a:rPr lang="en-US" altLang="ko-KR" sz="1100" dirty="0">
                <a:solidFill>
                  <a:schemeClr val="bg1"/>
                </a:solidFill>
                <a:latin typeface="+mn-ea"/>
              </a:rPr>
              <a:t>Last updated: Thu Jan 10 00:12:36 2023</a:t>
            </a:r>
          </a:p>
          <a:p>
            <a:r>
              <a:rPr lang="en-US" altLang="ko-KR" sz="1100" dirty="0">
                <a:solidFill>
                  <a:schemeClr val="bg1"/>
                </a:solidFill>
                <a:latin typeface="+mn-ea"/>
              </a:rPr>
              <a:t>Last change: Thu Jan 10 00:12:33 2023 by root via </a:t>
            </a:r>
            <a:r>
              <a:rPr lang="en-US" altLang="ko-KR" sz="1100" dirty="0" err="1">
                <a:solidFill>
                  <a:schemeClr val="bg1"/>
                </a:solidFill>
                <a:latin typeface="+mn-ea"/>
              </a:rPr>
              <a:t>cibadmin</a:t>
            </a:r>
            <a:r>
              <a:rPr lang="en-US" altLang="ko-KR" sz="1100" dirty="0">
                <a:solidFill>
                  <a:schemeClr val="bg1"/>
                </a:solidFill>
                <a:latin typeface="+mn-ea"/>
              </a:rPr>
              <a:t> on node1</a:t>
            </a:r>
          </a:p>
          <a:p>
            <a:endParaRPr lang="en-US" altLang="ko-KR" sz="1100" dirty="0">
              <a:solidFill>
                <a:schemeClr val="bg1"/>
              </a:solidFill>
              <a:latin typeface="+mn-ea"/>
            </a:endParaRPr>
          </a:p>
          <a:p>
            <a:r>
              <a:rPr lang="en-US" altLang="ko-KR" sz="1100" dirty="0">
                <a:solidFill>
                  <a:schemeClr val="bg1"/>
                </a:solidFill>
                <a:latin typeface="+mn-ea"/>
              </a:rPr>
              <a:t>2 nodes configured</a:t>
            </a:r>
          </a:p>
          <a:p>
            <a:r>
              <a:rPr lang="en-US" altLang="ko-KR" sz="1100" dirty="0">
                <a:solidFill>
                  <a:schemeClr val="bg1"/>
                </a:solidFill>
                <a:latin typeface="+mn-ea"/>
              </a:rPr>
              <a:t>8 resources configured</a:t>
            </a:r>
          </a:p>
          <a:p>
            <a:endParaRPr lang="en-US" altLang="ko-KR" sz="1100" dirty="0">
              <a:solidFill>
                <a:schemeClr val="bg1"/>
              </a:solidFill>
              <a:latin typeface="+mn-ea"/>
            </a:endParaRPr>
          </a:p>
          <a:p>
            <a:r>
              <a:rPr lang="en-US" altLang="ko-KR" sz="1100" dirty="0">
                <a:solidFill>
                  <a:schemeClr val="bg1"/>
                </a:solidFill>
                <a:latin typeface="+mn-ea"/>
              </a:rPr>
              <a:t>Online: [ node1 node2 ]</a:t>
            </a:r>
          </a:p>
          <a:p>
            <a:endParaRPr lang="en-US" altLang="ko-KR" sz="1100" dirty="0">
              <a:solidFill>
                <a:schemeClr val="bg1"/>
              </a:solidFill>
              <a:latin typeface="+mn-ea"/>
            </a:endParaRPr>
          </a:p>
          <a:p>
            <a:r>
              <a:rPr lang="en-US" altLang="ko-KR" sz="1100" dirty="0">
                <a:solidFill>
                  <a:schemeClr val="bg1"/>
                </a:solidFill>
                <a:latin typeface="+mn-ea"/>
              </a:rPr>
              <a:t>Full list of resources:</a:t>
            </a:r>
          </a:p>
          <a:p>
            <a:endParaRPr lang="en-US" altLang="ko-KR" sz="1100" dirty="0">
              <a:solidFill>
                <a:schemeClr val="bg1"/>
              </a:solidFill>
              <a:latin typeface="+mn-ea"/>
            </a:endParaRPr>
          </a:p>
          <a:p>
            <a:r>
              <a:rPr lang="en-US" altLang="ko-KR" sz="110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100" dirty="0" err="1">
                <a:solidFill>
                  <a:srgbClr val="FFFF00"/>
                </a:solidFill>
                <a:latin typeface="+mn-ea"/>
              </a:rPr>
              <a:t>sbd</a:t>
            </a:r>
            <a:r>
              <a:rPr lang="en-US" altLang="ko-KR" sz="1100" dirty="0">
                <a:solidFill>
                  <a:srgbClr val="FFFF00"/>
                </a:solidFill>
                <a:latin typeface="+mn-ea"/>
              </a:rPr>
              <a:t>   (</a:t>
            </a:r>
            <a:r>
              <a:rPr lang="en-US" altLang="ko-KR" sz="1100" dirty="0" err="1">
                <a:solidFill>
                  <a:srgbClr val="FFFF00"/>
                </a:solidFill>
                <a:latin typeface="+mn-ea"/>
              </a:rPr>
              <a:t>stonith:fence_sbd</a:t>
            </a:r>
            <a:r>
              <a:rPr lang="en-US" altLang="ko-KR" sz="1100" dirty="0">
                <a:solidFill>
                  <a:srgbClr val="FFFF00"/>
                </a:solidFill>
                <a:latin typeface="+mn-ea"/>
              </a:rPr>
              <a:t>:    Started node2</a:t>
            </a:r>
          </a:p>
          <a:p>
            <a:r>
              <a:rPr lang="en-US" altLang="ko-KR" sz="1100" dirty="0">
                <a:solidFill>
                  <a:srgbClr val="FFFF00"/>
                </a:solidFill>
                <a:latin typeface="+mn-ea"/>
              </a:rPr>
              <a:t> Resource Group: </a:t>
            </a:r>
            <a:r>
              <a:rPr lang="en-US" altLang="ko-KR" sz="1100" dirty="0" err="1">
                <a:solidFill>
                  <a:srgbClr val="FFFF00"/>
                </a:solidFill>
                <a:latin typeface="+mn-ea"/>
              </a:rPr>
              <a:t>pgsql-svr</a:t>
            </a:r>
            <a:endParaRPr lang="en-US" altLang="ko-KR" sz="1100" dirty="0">
              <a:solidFill>
                <a:srgbClr val="FFFF00"/>
              </a:solidFill>
              <a:latin typeface="+mn-ea"/>
            </a:endParaRPr>
          </a:p>
          <a:p>
            <a:r>
              <a:rPr lang="en-US" altLang="ko-KR" sz="1100" dirty="0">
                <a:solidFill>
                  <a:srgbClr val="FFFF00"/>
                </a:solidFill>
                <a:latin typeface="+mn-ea"/>
              </a:rPr>
              <a:t>     </a:t>
            </a:r>
            <a:r>
              <a:rPr lang="en-US" altLang="ko-KR" sz="1100" dirty="0" err="1">
                <a:solidFill>
                  <a:srgbClr val="FFFF00"/>
                </a:solidFill>
                <a:latin typeface="+mn-ea"/>
              </a:rPr>
              <a:t>vip</a:t>
            </a:r>
            <a:r>
              <a:rPr lang="en-US" altLang="ko-KR" sz="1100" dirty="0">
                <a:solidFill>
                  <a:srgbClr val="FFFF00"/>
                </a:solidFill>
                <a:latin typeface="+mn-ea"/>
              </a:rPr>
              <a:t> (ocf:heartbeat:ipaddr2): stated node1</a:t>
            </a:r>
          </a:p>
          <a:p>
            <a:r>
              <a:rPr lang="en-US" altLang="ko-KR" sz="1100" dirty="0">
                <a:solidFill>
                  <a:srgbClr val="FFFF00"/>
                </a:solidFill>
                <a:latin typeface="+mn-ea"/>
              </a:rPr>
              <a:t>     pgsq-11 (</a:t>
            </a:r>
            <a:r>
              <a:rPr lang="en-US" altLang="ko-KR" sz="1100" dirty="0" err="1">
                <a:solidFill>
                  <a:srgbClr val="FFFF00"/>
                </a:solidFill>
                <a:latin typeface="+mn-ea"/>
              </a:rPr>
              <a:t>ocf:heartbeat:pgsql</a:t>
            </a:r>
            <a:r>
              <a:rPr lang="en-US" altLang="ko-KR" sz="1100" dirty="0">
                <a:solidFill>
                  <a:srgbClr val="FFFF00"/>
                </a:solidFill>
                <a:latin typeface="+mn-ea"/>
              </a:rPr>
              <a:t>): started node1</a:t>
            </a:r>
          </a:p>
          <a:p>
            <a:r>
              <a:rPr lang="en-US" altLang="ko-KR" sz="1100" dirty="0">
                <a:solidFill>
                  <a:srgbClr val="FFFF00"/>
                </a:solidFill>
                <a:latin typeface="+mn-ea"/>
              </a:rPr>
              <a:t>     </a:t>
            </a:r>
            <a:r>
              <a:rPr lang="en-US" altLang="ko-KR" sz="1100" dirty="0" err="1">
                <a:solidFill>
                  <a:srgbClr val="FFFF00"/>
                </a:solidFill>
                <a:latin typeface="+mn-ea"/>
              </a:rPr>
              <a:t>pg_wal</a:t>
            </a:r>
            <a:r>
              <a:rPr lang="en-US" altLang="ko-KR" sz="1100" dirty="0">
                <a:solidFill>
                  <a:srgbClr val="FFFF00"/>
                </a:solidFill>
                <a:latin typeface="+mn-ea"/>
              </a:rPr>
              <a:t>-vg (</a:t>
            </a:r>
            <a:r>
              <a:rPr lang="en-US" altLang="ko-KR" sz="1100" dirty="0" err="1">
                <a:solidFill>
                  <a:srgbClr val="FFFF00"/>
                </a:solidFill>
                <a:latin typeface="+mn-ea"/>
              </a:rPr>
              <a:t>ocf</a:t>
            </a:r>
            <a:r>
              <a:rPr lang="en-US" altLang="ko-KR" sz="1100" dirty="0">
                <a:solidFill>
                  <a:srgbClr val="FFFF00"/>
                </a:solidFill>
                <a:latin typeface="+mn-ea"/>
              </a:rPr>
              <a:t>::</a:t>
            </a:r>
            <a:r>
              <a:rPr lang="en-US" altLang="ko-KR" sz="1100" dirty="0" err="1">
                <a:solidFill>
                  <a:srgbClr val="FFFF00"/>
                </a:solidFill>
                <a:latin typeface="+mn-ea"/>
              </a:rPr>
              <a:t>heartbeat:LVM-activate</a:t>
            </a:r>
            <a:r>
              <a:rPr lang="en-US" altLang="ko-KR" sz="1100" dirty="0">
                <a:solidFill>
                  <a:srgbClr val="FFFF00"/>
                </a:solidFill>
                <a:latin typeface="+mn-ea"/>
              </a:rPr>
              <a:t>):  Started node1</a:t>
            </a:r>
          </a:p>
          <a:p>
            <a:r>
              <a:rPr lang="en-US" altLang="ko-KR" sz="1100" dirty="0">
                <a:solidFill>
                  <a:srgbClr val="FFFF00"/>
                </a:solidFill>
                <a:latin typeface="+mn-ea"/>
              </a:rPr>
              <a:t>     </a:t>
            </a:r>
            <a:r>
              <a:rPr lang="en-US" altLang="ko-KR" sz="1100" dirty="0" err="1">
                <a:solidFill>
                  <a:srgbClr val="FFFF00"/>
                </a:solidFill>
                <a:latin typeface="+mn-ea"/>
              </a:rPr>
              <a:t>pg-wal</a:t>
            </a:r>
            <a:r>
              <a:rPr lang="en-US" altLang="ko-KR" sz="1100" dirty="0">
                <a:solidFill>
                  <a:srgbClr val="FFFF00"/>
                </a:solidFill>
                <a:latin typeface="+mn-ea"/>
              </a:rPr>
              <a:t> (</a:t>
            </a:r>
            <a:r>
              <a:rPr lang="en-US" altLang="ko-KR" sz="1100" dirty="0" err="1">
                <a:solidFill>
                  <a:srgbClr val="FFFF00"/>
                </a:solidFill>
                <a:latin typeface="+mn-ea"/>
              </a:rPr>
              <a:t>ocf</a:t>
            </a:r>
            <a:r>
              <a:rPr lang="en-US" altLang="ko-KR" sz="1100" dirty="0">
                <a:solidFill>
                  <a:srgbClr val="FFFF00"/>
                </a:solidFill>
                <a:latin typeface="+mn-ea"/>
              </a:rPr>
              <a:t>::</a:t>
            </a:r>
            <a:r>
              <a:rPr lang="en-US" altLang="ko-KR" sz="1100" dirty="0" err="1">
                <a:solidFill>
                  <a:srgbClr val="FFFF00"/>
                </a:solidFill>
                <a:latin typeface="+mn-ea"/>
              </a:rPr>
              <a:t>heartbeat:Filesystem</a:t>
            </a:r>
            <a:r>
              <a:rPr lang="en-US" altLang="ko-KR" sz="1100" dirty="0">
                <a:solidFill>
                  <a:srgbClr val="FFFF00"/>
                </a:solidFill>
                <a:latin typeface="+mn-ea"/>
              </a:rPr>
              <a:t>):    Started node1</a:t>
            </a:r>
          </a:p>
          <a:p>
            <a:r>
              <a:rPr lang="en-US" altLang="ko-KR" sz="1100" dirty="0">
                <a:solidFill>
                  <a:srgbClr val="FFFF00"/>
                </a:solidFill>
                <a:latin typeface="+mn-ea"/>
              </a:rPr>
              <a:t>     archive-vg (</a:t>
            </a:r>
            <a:r>
              <a:rPr lang="en-US" altLang="ko-KR" sz="1100" dirty="0" err="1">
                <a:solidFill>
                  <a:srgbClr val="FFFF00"/>
                </a:solidFill>
                <a:latin typeface="+mn-ea"/>
              </a:rPr>
              <a:t>ocf</a:t>
            </a:r>
            <a:r>
              <a:rPr lang="en-US" altLang="ko-KR" sz="1100" dirty="0">
                <a:solidFill>
                  <a:srgbClr val="FFFF00"/>
                </a:solidFill>
                <a:latin typeface="+mn-ea"/>
              </a:rPr>
              <a:t>::</a:t>
            </a:r>
            <a:r>
              <a:rPr lang="en-US" altLang="ko-KR" sz="1100" dirty="0" err="1">
                <a:solidFill>
                  <a:srgbClr val="FFFF00"/>
                </a:solidFill>
                <a:latin typeface="+mn-ea"/>
              </a:rPr>
              <a:t>heartbeat:LVM-activate</a:t>
            </a:r>
            <a:r>
              <a:rPr lang="en-US" altLang="ko-KR" sz="1100" dirty="0">
                <a:solidFill>
                  <a:srgbClr val="FFFF00"/>
                </a:solidFill>
                <a:latin typeface="+mn-ea"/>
              </a:rPr>
              <a:t>):  Started node1</a:t>
            </a:r>
          </a:p>
          <a:p>
            <a:r>
              <a:rPr lang="en-US" altLang="ko-KR" sz="1100" dirty="0">
                <a:solidFill>
                  <a:srgbClr val="FFFF00"/>
                </a:solidFill>
                <a:latin typeface="+mn-ea"/>
              </a:rPr>
              <a:t>     archive (</a:t>
            </a:r>
            <a:r>
              <a:rPr lang="en-US" altLang="ko-KR" sz="1100" dirty="0" err="1">
                <a:solidFill>
                  <a:srgbClr val="FFFF00"/>
                </a:solidFill>
                <a:latin typeface="+mn-ea"/>
              </a:rPr>
              <a:t>ocf</a:t>
            </a:r>
            <a:r>
              <a:rPr lang="en-US" altLang="ko-KR" sz="1100" dirty="0">
                <a:solidFill>
                  <a:srgbClr val="FFFF00"/>
                </a:solidFill>
                <a:latin typeface="+mn-ea"/>
              </a:rPr>
              <a:t>::</a:t>
            </a:r>
            <a:r>
              <a:rPr lang="en-US" altLang="ko-KR" sz="1100" dirty="0" err="1">
                <a:solidFill>
                  <a:srgbClr val="FFFF00"/>
                </a:solidFill>
                <a:latin typeface="+mn-ea"/>
              </a:rPr>
              <a:t>heartbeat:Filesystem</a:t>
            </a:r>
            <a:r>
              <a:rPr lang="en-US" altLang="ko-KR" sz="1100" dirty="0">
                <a:solidFill>
                  <a:srgbClr val="FFFF00"/>
                </a:solidFill>
                <a:latin typeface="+mn-ea"/>
              </a:rPr>
              <a:t>):    Started node1</a:t>
            </a:r>
          </a:p>
          <a:p>
            <a:r>
              <a:rPr lang="en-US" altLang="ko-KR" sz="1100" dirty="0">
                <a:solidFill>
                  <a:srgbClr val="FFFF00"/>
                </a:solidFill>
                <a:latin typeface="+mn-ea"/>
              </a:rPr>
              <a:t>     data-vg (</a:t>
            </a:r>
            <a:r>
              <a:rPr lang="en-US" altLang="ko-KR" sz="1100" dirty="0" err="1">
                <a:solidFill>
                  <a:srgbClr val="FFFF00"/>
                </a:solidFill>
                <a:latin typeface="+mn-ea"/>
              </a:rPr>
              <a:t>ocf</a:t>
            </a:r>
            <a:r>
              <a:rPr lang="en-US" altLang="ko-KR" sz="1100" dirty="0">
                <a:solidFill>
                  <a:srgbClr val="FFFF00"/>
                </a:solidFill>
                <a:latin typeface="+mn-ea"/>
              </a:rPr>
              <a:t>::</a:t>
            </a:r>
            <a:r>
              <a:rPr lang="en-US" altLang="ko-KR" sz="1100" dirty="0" err="1">
                <a:solidFill>
                  <a:srgbClr val="FFFF00"/>
                </a:solidFill>
                <a:latin typeface="+mn-ea"/>
              </a:rPr>
              <a:t>heartbeat:LVM-activate</a:t>
            </a:r>
            <a:r>
              <a:rPr lang="en-US" altLang="ko-KR" sz="1100" dirty="0">
                <a:solidFill>
                  <a:srgbClr val="FFFF00"/>
                </a:solidFill>
                <a:latin typeface="+mn-ea"/>
              </a:rPr>
              <a:t>):  Started node1</a:t>
            </a:r>
          </a:p>
          <a:p>
            <a:r>
              <a:rPr lang="en-US" altLang="ko-KR" sz="1100" dirty="0">
                <a:solidFill>
                  <a:srgbClr val="FFFF00"/>
                </a:solidFill>
                <a:latin typeface="+mn-ea"/>
              </a:rPr>
              <a:t>     data (</a:t>
            </a:r>
            <a:r>
              <a:rPr lang="en-US" altLang="ko-KR" sz="1100" dirty="0" err="1">
                <a:solidFill>
                  <a:srgbClr val="FFFF00"/>
                </a:solidFill>
                <a:latin typeface="+mn-ea"/>
              </a:rPr>
              <a:t>ocf</a:t>
            </a:r>
            <a:r>
              <a:rPr lang="en-US" altLang="ko-KR" sz="1100" dirty="0">
                <a:solidFill>
                  <a:srgbClr val="FFFF00"/>
                </a:solidFill>
                <a:latin typeface="+mn-ea"/>
              </a:rPr>
              <a:t>::</a:t>
            </a:r>
            <a:r>
              <a:rPr lang="en-US" altLang="ko-KR" sz="1100" dirty="0" err="1">
                <a:solidFill>
                  <a:srgbClr val="FFFF00"/>
                </a:solidFill>
                <a:latin typeface="+mn-ea"/>
              </a:rPr>
              <a:t>heartbeat:Filesystem</a:t>
            </a:r>
            <a:r>
              <a:rPr lang="en-US" altLang="ko-KR" sz="1100" dirty="0">
                <a:solidFill>
                  <a:srgbClr val="FFFF00"/>
                </a:solidFill>
                <a:latin typeface="+mn-ea"/>
              </a:rPr>
              <a:t>):    Started node1</a:t>
            </a:r>
          </a:p>
          <a:p>
            <a:endParaRPr lang="en-US" altLang="ko-KR" sz="1100" dirty="0">
              <a:solidFill>
                <a:schemeClr val="bg1"/>
              </a:solidFill>
              <a:latin typeface="+mn-ea"/>
            </a:endParaRPr>
          </a:p>
          <a:p>
            <a:r>
              <a:rPr lang="en-US" altLang="ko-KR" sz="1100" dirty="0">
                <a:solidFill>
                  <a:schemeClr val="bg1"/>
                </a:solidFill>
                <a:latin typeface="+mn-ea"/>
              </a:rPr>
              <a:t>Daemon Status:</a:t>
            </a:r>
          </a:p>
          <a:p>
            <a:r>
              <a:rPr lang="en-US" altLang="ko-KR" sz="1100" dirty="0">
                <a:solidFill>
                  <a:schemeClr val="bg1"/>
                </a:solidFill>
                <a:latin typeface="+mn-ea"/>
              </a:rPr>
              <a:t>  corosync: active/disabled </a:t>
            </a:r>
          </a:p>
          <a:p>
            <a:r>
              <a:rPr lang="en-US" altLang="ko-KR" sz="1100" dirty="0">
                <a:solidFill>
                  <a:schemeClr val="bg1"/>
                </a:solidFill>
                <a:latin typeface="+mn-ea"/>
              </a:rPr>
              <a:t>  pacemaker: active/disabled</a:t>
            </a:r>
          </a:p>
          <a:p>
            <a:r>
              <a:rPr lang="en-US" altLang="ko-KR" sz="1100" dirty="0">
                <a:solidFill>
                  <a:schemeClr val="bg1"/>
                </a:solidFill>
                <a:latin typeface="+mn-ea"/>
              </a:rPr>
              <a:t>  pcsd: active/enabled</a:t>
            </a:r>
          </a:p>
          <a:p>
            <a:r>
              <a:rPr lang="en-US" altLang="ko-KR" sz="1100" dirty="0">
                <a:solidFill>
                  <a:schemeClr val="bg1"/>
                </a:solidFill>
                <a:latin typeface="+mn-ea"/>
              </a:rPr>
              <a:t>  </a:t>
            </a:r>
            <a:r>
              <a:rPr lang="en-US" altLang="ko-KR" sz="1100" dirty="0" err="1">
                <a:solidFill>
                  <a:schemeClr val="bg1"/>
                </a:solidFill>
                <a:latin typeface="+mn-ea"/>
              </a:rPr>
              <a:t>sbd</a:t>
            </a:r>
            <a:r>
              <a:rPr lang="en-US" altLang="ko-KR" sz="1100" dirty="0">
                <a:solidFill>
                  <a:schemeClr val="bg1"/>
                </a:solidFill>
                <a:latin typeface="+mn-ea"/>
              </a:rPr>
              <a:t>: active/enabled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1FE7D6B-AE0B-9F91-6D7D-A9D8EFEB03A0}"/>
              </a:ext>
            </a:extLst>
          </p:cNvPr>
          <p:cNvSpPr/>
          <p:nvPr/>
        </p:nvSpPr>
        <p:spPr>
          <a:xfrm>
            <a:off x="6320118" y="234908"/>
            <a:ext cx="229228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kumimoji="1" lang="en-US" altLang="ko-KR" sz="1050" spc="-6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3. Pacemaker USE CASE </a:t>
            </a:r>
          </a:p>
        </p:txBody>
      </p:sp>
    </p:spTree>
    <p:extLst>
      <p:ext uri="{BB962C8B-B14F-4D97-AF65-F5344CB8AC3E}">
        <p14:creationId xmlns:p14="http://schemas.microsoft.com/office/powerpoint/2010/main" val="18615932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2">
            <a:extLst>
              <a:ext uri="{FF2B5EF4-FFF2-40B4-BE49-F238E27FC236}">
                <a16:creationId xmlns:a16="http://schemas.microsoft.com/office/drawing/2014/main" id="{FDBE12D6-A1D7-C675-C04E-5C004FAA5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802" y="660712"/>
            <a:ext cx="7694413" cy="3600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altLang="ko-K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Situations Where This Procedure May Be Useful</a:t>
            </a:r>
          </a:p>
        </p:txBody>
      </p:sp>
      <p:sp>
        <p:nvSpPr>
          <p:cNvPr id="6" name="텍스트 개체 틀 3">
            <a:extLst>
              <a:ext uri="{FF2B5EF4-FFF2-40B4-BE49-F238E27FC236}">
                <a16:creationId xmlns:a16="http://schemas.microsoft.com/office/drawing/2014/main" id="{43DE2B99-2A1D-FAD5-A956-8BA8FCAF1AEA}"/>
              </a:ext>
            </a:extLst>
          </p:cNvPr>
          <p:cNvSpPr txBox="1">
            <a:spLocks/>
          </p:cNvSpPr>
          <p:nvPr/>
        </p:nvSpPr>
        <p:spPr>
          <a:xfrm>
            <a:off x="250801" y="716113"/>
            <a:ext cx="432767" cy="2492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62" b="1" kern="1200" spc="-55" baseline="0">
                <a:ln>
                  <a:noFill/>
                </a:ln>
                <a:solidFill>
                  <a:schemeClr val="accent6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800" dirty="0">
                <a:solidFill>
                  <a:srgbClr val="FF0000"/>
                </a:solidFill>
              </a:rPr>
              <a:t>■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EBCCB3C8-D14C-3264-116C-209B783BCF59}"/>
              </a:ext>
            </a:extLst>
          </p:cNvPr>
          <p:cNvSpPr/>
          <p:nvPr/>
        </p:nvSpPr>
        <p:spPr>
          <a:xfrm>
            <a:off x="660234" y="1569159"/>
            <a:ext cx="7807548" cy="276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# crm_report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78B0E2-6B6A-EB24-BE02-E32C31243961}"/>
              </a:ext>
            </a:extLst>
          </p:cNvPr>
          <p:cNvSpPr txBox="1"/>
          <p:nvPr/>
        </p:nvSpPr>
        <p:spPr>
          <a:xfrm>
            <a:off x="660234" y="1261382"/>
            <a:ext cx="7807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ko-KR" sz="12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1. Create archive of everything needed when reporting cluster problems</a:t>
            </a:r>
            <a:endParaRPr kumimoji="1" lang="ko-KR" altLang="en-US" sz="1200" b="1" spc="-60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7C39630D-1C4F-9BA9-A565-70DF047D20AA}"/>
              </a:ext>
            </a:extLst>
          </p:cNvPr>
          <p:cNvSpPr/>
          <p:nvPr/>
        </p:nvSpPr>
        <p:spPr>
          <a:xfrm>
            <a:off x="660234" y="2193361"/>
            <a:ext cx="7807548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# crm_report -f "2023-06-30 12:00:00" </a:t>
            </a:r>
          </a:p>
          <a:p>
            <a:endParaRPr lang="en-US" altLang="ko-KR" sz="1200" dirty="0">
              <a:solidFill>
                <a:schemeClr val="bg1"/>
              </a:solidFill>
              <a:latin typeface="+mn-ea"/>
            </a:endParaRPr>
          </a:p>
          <a:p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# crm_report -f "`date --date='7 days ago' +%Y-%m-%d' '%H:%M:%S`"  -S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667153-C383-5FF5-F304-EF4C92DD39BE}"/>
              </a:ext>
            </a:extLst>
          </p:cNvPr>
          <p:cNvSpPr txBox="1"/>
          <p:nvPr/>
        </p:nvSpPr>
        <p:spPr>
          <a:xfrm>
            <a:off x="660234" y="1907186"/>
            <a:ext cx="61817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ko-KR" sz="1200" spc="-60" dirty="0" err="1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sosreport</a:t>
            </a:r>
            <a:r>
              <a:rPr kumimoji="1" lang="en-US" altLang="ko-KR" sz="12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 </a:t>
            </a:r>
            <a:r>
              <a:rPr kumimoji="1" lang="ko-KR" altLang="en-US" sz="12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유틸리티와 유하며 </a:t>
            </a:r>
            <a:r>
              <a:rPr kumimoji="1" lang="en-US" altLang="ko-KR" sz="12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crm_report</a:t>
            </a:r>
            <a:r>
              <a:rPr kumimoji="1" lang="ko-KR" altLang="en-US" sz="12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명령어로 클러스터 플러그인을 통해 자동으로 수집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4197BCCA-CCEE-63CA-69E2-2E7680E0CFF9}"/>
              </a:ext>
            </a:extLst>
          </p:cNvPr>
          <p:cNvSpPr/>
          <p:nvPr/>
        </p:nvSpPr>
        <p:spPr>
          <a:xfrm>
            <a:off x="660234" y="3568056"/>
            <a:ext cx="7807548" cy="276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# pcs cluster disable --all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EECDFF-F84F-FAB2-B5A7-9CCE2D172CF3}"/>
              </a:ext>
            </a:extLst>
          </p:cNvPr>
          <p:cNvSpPr txBox="1"/>
          <p:nvPr/>
        </p:nvSpPr>
        <p:spPr>
          <a:xfrm>
            <a:off x="660234" y="3037416"/>
            <a:ext cx="7807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ko-KR" sz="12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2. Enabling Cluster Daemons to Start on Boot</a:t>
            </a:r>
            <a:endParaRPr kumimoji="1" lang="ko-KR" altLang="en-US" sz="1200" b="1" spc="-60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7E04E442-069F-45B5-92C9-38793517B5DD}"/>
              </a:ext>
            </a:extLst>
          </p:cNvPr>
          <p:cNvSpPr/>
          <p:nvPr/>
        </p:nvSpPr>
        <p:spPr>
          <a:xfrm>
            <a:off x="660234" y="4218185"/>
            <a:ext cx="7807548" cy="276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# pcs cluster disable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8272FB-94EA-E389-A73F-6DEFE152280D}"/>
              </a:ext>
            </a:extLst>
          </p:cNvPr>
          <p:cNvSpPr txBox="1"/>
          <p:nvPr/>
        </p:nvSpPr>
        <p:spPr>
          <a:xfrm>
            <a:off x="660234" y="3302736"/>
            <a:ext cx="61817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ko-KR" altLang="en-US" sz="12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클러스터 그룹에 속한 모든 노드의 그룹에 자동으로 참여하지 않도록 설정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2D313D-67B0-BB9A-79CD-1D06BCBC9514}"/>
              </a:ext>
            </a:extLst>
          </p:cNvPr>
          <p:cNvSpPr txBox="1"/>
          <p:nvPr/>
        </p:nvSpPr>
        <p:spPr>
          <a:xfrm>
            <a:off x="660234" y="3960196"/>
            <a:ext cx="61817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ko-KR" altLang="en-US" sz="12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특정 노드가 클러스터 그룹에 자동으로 참여하지 않도록 설정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ECE1B6C2-58DD-E44D-9A83-FC85B8619EBC}"/>
              </a:ext>
            </a:extLst>
          </p:cNvPr>
          <p:cNvSpPr/>
          <p:nvPr/>
        </p:nvSpPr>
        <p:spPr>
          <a:xfrm>
            <a:off x="660234" y="5062195"/>
            <a:ext cx="7807548" cy="120032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# vi /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etc/</a:t>
            </a:r>
            <a:r>
              <a:rPr lang="en-US" altLang="ko-KR" sz="1200" dirty="0" err="1">
                <a:solidFill>
                  <a:schemeClr val="bg1"/>
                </a:solidFill>
                <a:latin typeface="+mn-ea"/>
                <a:ea typeface="+mn-ea"/>
              </a:rPr>
              <a:t>sysconfig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/pacemaker</a:t>
            </a:r>
          </a:p>
          <a:p>
            <a:pPr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~~ Snip ~~~</a:t>
            </a:r>
            <a:endParaRPr lang="en-US" altLang="ko-KR" sz="1200" dirty="0">
              <a:solidFill>
                <a:schemeClr val="bg1"/>
              </a:solidFill>
              <a:latin typeface="+mn-ea"/>
              <a:ea typeface="+mn-ea"/>
            </a:endParaRPr>
          </a:p>
          <a:p>
            <a:pPr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# Enable debug logging globally or per-subsystem</a:t>
            </a:r>
          </a:p>
          <a:p>
            <a:pPr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# Multiple subsystems may me listed separated by commas</a:t>
            </a:r>
          </a:p>
          <a:p>
            <a:pPr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# </a:t>
            </a:r>
            <a:r>
              <a:rPr lang="en-US" altLang="ko-KR" sz="1200" dirty="0" err="1">
                <a:solidFill>
                  <a:schemeClr val="bg1"/>
                </a:solidFill>
                <a:latin typeface="+mn-ea"/>
                <a:ea typeface="+mn-ea"/>
              </a:rPr>
              <a:t>eg.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latin typeface="+mn-ea"/>
                <a:ea typeface="+mn-ea"/>
              </a:rPr>
              <a:t>PCMK_debug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</a:rPr>
              <a:t>=</a:t>
            </a:r>
            <a:r>
              <a:rPr lang="en-US" altLang="ko-KR" sz="1200" dirty="0" err="1">
                <a:solidFill>
                  <a:schemeClr val="bg1"/>
                </a:solidFill>
                <a:latin typeface="+mn-ea"/>
                <a:ea typeface="+mn-ea"/>
              </a:rPr>
              <a:t>crmd,pengine</a:t>
            </a:r>
            <a:endParaRPr lang="en-US" altLang="ko-KR" sz="1200" dirty="0">
              <a:solidFill>
                <a:schemeClr val="bg1"/>
              </a:solidFill>
              <a:latin typeface="+mn-ea"/>
              <a:ea typeface="+mn-ea"/>
            </a:endParaRPr>
          </a:p>
          <a:p>
            <a:pPr>
              <a:defRPr/>
            </a:pPr>
            <a:r>
              <a:rPr lang="en-US" altLang="ko-KR" sz="1200" b="1" dirty="0">
                <a:solidFill>
                  <a:srgbClr val="FFFF00"/>
                </a:solidFill>
                <a:latin typeface="+mn-ea"/>
                <a:ea typeface="+mn-ea"/>
              </a:rPr>
              <a:t># </a:t>
            </a:r>
            <a:r>
              <a:rPr lang="en-US" altLang="ko-KR" sz="1200" b="1" dirty="0" err="1">
                <a:solidFill>
                  <a:srgbClr val="FFFF00"/>
                </a:solidFill>
                <a:latin typeface="+mn-ea"/>
                <a:ea typeface="+mn-ea"/>
              </a:rPr>
              <a:t>PCMK_debug</a:t>
            </a:r>
            <a:r>
              <a:rPr lang="en-US" altLang="ko-KR" sz="1200" b="1" dirty="0">
                <a:solidFill>
                  <a:srgbClr val="FFFF00"/>
                </a:solidFill>
                <a:latin typeface="+mn-ea"/>
                <a:ea typeface="+mn-ea"/>
              </a:rPr>
              <a:t>=</a:t>
            </a:r>
            <a:r>
              <a:rPr lang="en-US" altLang="ko-KR" sz="1200" b="1" dirty="0" err="1">
                <a:solidFill>
                  <a:srgbClr val="FFFF00"/>
                </a:solidFill>
                <a:latin typeface="+mn-ea"/>
                <a:ea typeface="+mn-ea"/>
              </a:rPr>
              <a:t>yes|no|crmd|pengine|cib|stonith-ng|attrd|pacemakerd</a:t>
            </a:r>
            <a:endParaRPr lang="en-US" altLang="ko-KR" sz="1200" b="1" dirty="0">
              <a:solidFill>
                <a:srgbClr val="FFFF00"/>
              </a:solidFill>
              <a:latin typeface="+mn-ea"/>
              <a:ea typeface="+mn-e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66BDD8-9E51-254B-FE02-D1A7AE178C65}"/>
              </a:ext>
            </a:extLst>
          </p:cNvPr>
          <p:cNvSpPr txBox="1"/>
          <p:nvPr/>
        </p:nvSpPr>
        <p:spPr>
          <a:xfrm>
            <a:off x="660234" y="4773802"/>
            <a:ext cx="7807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ko-KR" sz="12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3. File Logging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F4254046-AEF8-7F04-19CA-920EC666686E}"/>
              </a:ext>
            </a:extLst>
          </p:cNvPr>
          <p:cNvSpPr/>
          <p:nvPr/>
        </p:nvSpPr>
        <p:spPr>
          <a:xfrm>
            <a:off x="6320118" y="234908"/>
            <a:ext cx="229228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kumimoji="1" lang="en-US" altLang="ko-KR" sz="1050" spc="-6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3. Pacemaker USE CASE </a:t>
            </a:r>
          </a:p>
        </p:txBody>
      </p:sp>
    </p:spTree>
    <p:extLst>
      <p:ext uri="{BB962C8B-B14F-4D97-AF65-F5344CB8AC3E}">
        <p14:creationId xmlns:p14="http://schemas.microsoft.com/office/powerpoint/2010/main" val="4250536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16802" y="660712"/>
            <a:ext cx="7694413" cy="3600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altLang="ko-K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General Future - Kronosnet(KNET)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250801" y="716113"/>
            <a:ext cx="432767" cy="249299"/>
          </a:xfrm>
        </p:spPr>
        <p:txBody>
          <a:bodyPr/>
          <a:lstStyle/>
          <a:p>
            <a:r>
              <a:rPr lang="ko-KR" altLang="en-US" sz="1800" dirty="0">
                <a:solidFill>
                  <a:srgbClr val="FF0000"/>
                </a:solidFill>
              </a:rPr>
              <a:t>■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415925" y="1668463"/>
            <a:ext cx="5238750" cy="39472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altLang="ko-KR" sz="2000" b="1" spc="-5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j-cs"/>
              </a:rPr>
              <a:t>What is Kronosnet?</a:t>
            </a:r>
          </a:p>
          <a:p>
            <a:pPr marL="450850" marR="0" lvl="0" indent="-271463" defTabSz="91440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https://www.kronosnet.org</a:t>
            </a:r>
            <a:endParaRPr kumimoji="1" lang="en-US" altLang="ko-KR" sz="1400" spc="-60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450850" marR="0" lvl="0" indent="-271463" defTabSz="91440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ko-KR" altLang="en-US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네트워크 전송 가용성 확보를 위한 라이브러리 </a:t>
            </a:r>
            <a:endParaRPr kumimoji="1" lang="en-US" altLang="ko-KR" sz="1400" spc="-60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450850" marR="0" lvl="0" indent="-271463" defTabSz="91440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ko-KR" altLang="en-US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중복성</a:t>
            </a:r>
            <a:r>
              <a:rPr kumimoji="1"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, </a:t>
            </a:r>
            <a:r>
              <a:rPr kumimoji="1" lang="ko-KR" altLang="en-US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보안</a:t>
            </a:r>
            <a:r>
              <a:rPr kumimoji="1"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, </a:t>
            </a:r>
            <a:r>
              <a:rPr kumimoji="1" lang="ko-KR" altLang="en-US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내결함성 및 빠른 장애 조치가 핵심 요구 사항인 고가용성 사용을 위해 설계된 네트워크 추상화 계층 구조</a:t>
            </a:r>
          </a:p>
          <a:p>
            <a:pPr marL="179387" marR="0" lvl="0" indent="0" defTabSz="91440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</a:endParaRP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ko-KR" sz="2000" b="1" spc="-5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j-cs"/>
              </a:rPr>
              <a:t>Project Features</a:t>
            </a:r>
          </a:p>
          <a:p>
            <a:pPr marL="450850" indent="-271463" defTabSz="9144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kumimoji="1" lang="ko-KR" altLang="en-US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호스트당 최대 </a:t>
            </a:r>
            <a:r>
              <a:rPr kumimoji="1"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8</a:t>
            </a:r>
            <a:r>
              <a:rPr kumimoji="1" lang="ko-KR" altLang="en-US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개의 개별 네트워크 연결을 허용하여 클러스터 노드간 네트워크 통신에 높은 가용성을 제공</a:t>
            </a:r>
          </a:p>
          <a:p>
            <a:pPr marL="450850" indent="-271463" defTabSz="9144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kumimoji="1" lang="ko-KR" altLang="en-US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통신이 복구된 후 자동으로 오류 발생 링크를 복구하여 재해 복구 속도를 높이고 다운타임을 단축</a:t>
            </a:r>
          </a:p>
          <a:p>
            <a:pPr marL="450850" indent="-271463" defTabSz="9144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kumimoji="1" lang="ko-KR" altLang="en-US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다중 네트워크 프로토콜 지원</a:t>
            </a:r>
            <a:r>
              <a:rPr kumimoji="1"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(UDP/SCTP)</a:t>
            </a:r>
          </a:p>
          <a:p>
            <a:pPr marL="450850" indent="-271463" defTabSz="9144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kumimoji="1" lang="ko-KR" altLang="en-US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방화벽을 통과하여 </a:t>
            </a:r>
            <a:r>
              <a:rPr kumimoji="1"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Subnet </a:t>
            </a:r>
            <a:r>
              <a:rPr kumimoji="1" lang="ko-KR" altLang="en-US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전반에서 동작</a:t>
            </a:r>
          </a:p>
        </p:txBody>
      </p:sp>
      <p:sp>
        <p:nvSpPr>
          <p:cNvPr id="22" name="모서리가 둥근 직사각형 21"/>
          <p:cNvSpPr/>
          <p:nvPr/>
        </p:nvSpPr>
        <p:spPr>
          <a:xfrm>
            <a:off x="5795963" y="1716410"/>
            <a:ext cx="2808287" cy="576262"/>
          </a:xfrm>
          <a:prstGeom prst="roundRec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Pacemaker</a:t>
            </a:r>
            <a:endParaRPr kumimoji="1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5795963" y="2686710"/>
            <a:ext cx="2808287" cy="2727325"/>
          </a:xfrm>
          <a:prstGeom prst="roundRect">
            <a:avLst>
              <a:gd name="adj" fmla="val 8776"/>
            </a:avLst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Corosync</a:t>
            </a:r>
            <a:endParaRPr kumimoji="1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6084888" y="2935948"/>
            <a:ext cx="2232025" cy="360362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totempg</a:t>
            </a:r>
            <a:endParaRPr kumimoji="1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6084888" y="3296310"/>
            <a:ext cx="2232025" cy="358775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totemsrp</a:t>
            </a:r>
            <a:endParaRPr kumimoji="1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6084888" y="3655085"/>
            <a:ext cx="2232025" cy="360363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totemnet</a:t>
            </a:r>
            <a:endParaRPr kumimoji="1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084888" y="4013860"/>
            <a:ext cx="2232025" cy="360363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totemknet</a:t>
            </a:r>
            <a:endParaRPr kumimoji="1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6084888" y="4648860"/>
            <a:ext cx="2232025" cy="360363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  <a:ln w="190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libknet</a:t>
            </a:r>
            <a:endParaRPr kumimoji="1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6227763" y="5751835"/>
            <a:ext cx="973137" cy="301625"/>
          </a:xfrm>
          <a:prstGeom prst="rect">
            <a:avLst/>
          </a:prstGeom>
          <a:noFill/>
          <a:ln w="254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NIC 1</a:t>
            </a:r>
            <a:endParaRPr kumimoji="1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7362825" y="5751835"/>
            <a:ext cx="971550" cy="301625"/>
          </a:xfrm>
          <a:prstGeom prst="rect">
            <a:avLst/>
          </a:prstGeom>
          <a:noFill/>
          <a:ln w="254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NIC 2</a:t>
            </a:r>
            <a:endParaRPr kumimoji="1" lang="ko-KR" alt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31" name="직선 화살표 연결선 30"/>
          <p:cNvCxnSpPr>
            <a:stCxn id="24" idx="0"/>
            <a:endCxn id="22" idx="2"/>
          </p:cNvCxnSpPr>
          <p:nvPr/>
        </p:nvCxnSpPr>
        <p:spPr>
          <a:xfrm flipH="1" flipV="1">
            <a:off x="7200107" y="2292672"/>
            <a:ext cx="794" cy="643276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32" name="직선 화살표 연결선 31"/>
          <p:cNvCxnSpPr>
            <a:cxnSpLocks/>
            <a:stCxn id="29" idx="0"/>
          </p:cNvCxnSpPr>
          <p:nvPr/>
        </p:nvCxnSpPr>
        <p:spPr>
          <a:xfrm flipH="1" flipV="1">
            <a:off x="6713538" y="5009223"/>
            <a:ext cx="794" cy="74261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33" name="직선 화살표 연결선 32"/>
          <p:cNvCxnSpPr>
            <a:cxnSpLocks/>
          </p:cNvCxnSpPr>
          <p:nvPr/>
        </p:nvCxnSpPr>
        <p:spPr>
          <a:xfrm flipV="1">
            <a:off x="7858125" y="5009223"/>
            <a:ext cx="0" cy="74261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34" name="직선 화살표 연결선 33"/>
          <p:cNvCxnSpPr>
            <a:endCxn id="27" idx="2"/>
          </p:cNvCxnSpPr>
          <p:nvPr/>
        </p:nvCxnSpPr>
        <p:spPr>
          <a:xfrm flipV="1">
            <a:off x="7200900" y="4374223"/>
            <a:ext cx="0" cy="274637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58DFB94C-E358-8B1B-C385-A964DC8AE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6803" y="1095100"/>
            <a:ext cx="7698237" cy="2492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kumimoji="1" lang="en-US" altLang="ko-KR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Tech Preview</a:t>
            </a:r>
            <a:endParaRPr kumimoji="1" lang="ko-KR" altLang="en-US" sz="1800" spc="-60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DAAC1A44-9ECF-4D34-07F2-8D69F9F00183}"/>
              </a:ext>
            </a:extLst>
          </p:cNvPr>
          <p:cNvSpPr/>
          <p:nvPr/>
        </p:nvSpPr>
        <p:spPr>
          <a:xfrm>
            <a:off x="6320118" y="234908"/>
            <a:ext cx="229228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kumimoji="1" lang="en-US" altLang="ko-KR" sz="1050" spc="-6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3. Pacemaker USE CASE </a:t>
            </a:r>
          </a:p>
        </p:txBody>
      </p:sp>
    </p:spTree>
    <p:extLst>
      <p:ext uri="{BB962C8B-B14F-4D97-AF65-F5344CB8AC3E}">
        <p14:creationId xmlns:p14="http://schemas.microsoft.com/office/powerpoint/2010/main" val="113138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716802" y="660712"/>
            <a:ext cx="7694413" cy="3600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altLang="ko-KR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Pacemaker Project is…</a:t>
            </a:r>
            <a:endParaRPr lang="ko-KR" altLang="en-US" sz="2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250801" y="716113"/>
            <a:ext cx="432767" cy="249299"/>
          </a:xfrm>
        </p:spPr>
        <p:txBody>
          <a:bodyPr wrap="square" lIns="0" tIns="0" rIns="0" bIns="0" anchor="ctr" anchorCtr="0">
            <a:spAutoFit/>
          </a:bodyPr>
          <a:lstStyle/>
          <a:p>
            <a:r>
              <a:rPr lang="ko-KR" altLang="en-US" sz="1800" dirty="0">
                <a:solidFill>
                  <a:srgbClr val="FF0000"/>
                </a:solidFill>
              </a:rPr>
              <a:t>■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73" y="3836820"/>
            <a:ext cx="4103913" cy="23186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717" y="3836820"/>
            <a:ext cx="4148485" cy="23186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직사각형 6"/>
          <p:cNvSpPr/>
          <p:nvPr/>
        </p:nvSpPr>
        <p:spPr>
          <a:xfrm>
            <a:off x="321333" y="6155436"/>
            <a:ext cx="314220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https://openhub.net/p/pacemaker?ref=sample</a:t>
            </a:r>
            <a:endParaRPr lang="en-US" altLang="ko-KR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073" y="1330505"/>
            <a:ext cx="4103913" cy="23271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직사각형 10"/>
          <p:cNvSpPr/>
          <p:nvPr/>
        </p:nvSpPr>
        <p:spPr>
          <a:xfrm>
            <a:off x="4195481" y="2494102"/>
            <a:ext cx="239751" cy="102714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2448" y="6228193"/>
            <a:ext cx="815787" cy="179473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3478305" y="4948692"/>
            <a:ext cx="758416" cy="337527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3717" y="1330504"/>
            <a:ext cx="4148485" cy="23271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170" name="Picture 2" descr="Andrew Beekhof">
            <a:extLst>
              <a:ext uri="{FF2B5EF4-FFF2-40B4-BE49-F238E27FC236}">
                <a16:creationId xmlns:a16="http://schemas.microsoft.com/office/drawing/2014/main" id="{25B0FF0E-C7C4-200D-AF99-B6B3A068A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84" y="1569553"/>
            <a:ext cx="378536" cy="37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FB7AF0-326E-B402-73F4-E244AA8D6EC9}"/>
              </a:ext>
            </a:extLst>
          </p:cNvPr>
          <p:cNvSpPr txBox="1"/>
          <p:nvPr/>
        </p:nvSpPr>
        <p:spPr>
          <a:xfrm>
            <a:off x="845720" y="1758821"/>
            <a:ext cx="170085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900" dirty="0">
                <a:hlinkClick r:id="rId9"/>
              </a:rPr>
              <a:t>http://www.beekhof.net/</a:t>
            </a:r>
            <a:endParaRPr lang="en-US" altLang="ko-KR" sz="900" dirty="0"/>
          </a:p>
        </p:txBody>
      </p:sp>
    </p:spTree>
    <p:extLst>
      <p:ext uri="{BB962C8B-B14F-4D97-AF65-F5344CB8AC3E}">
        <p14:creationId xmlns:p14="http://schemas.microsoft.com/office/powerpoint/2010/main" val="511030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16802" y="660712"/>
            <a:ext cx="7694413" cy="3600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altLang="ko-K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General Future - Kronosnet(KNET)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250801" y="716113"/>
            <a:ext cx="432767" cy="249299"/>
          </a:xfrm>
        </p:spPr>
        <p:txBody>
          <a:bodyPr/>
          <a:lstStyle/>
          <a:p>
            <a:r>
              <a:rPr lang="ko-KR" altLang="en-US" sz="1800" dirty="0">
                <a:solidFill>
                  <a:srgbClr val="FF0000"/>
                </a:solidFill>
              </a:rPr>
              <a:t>■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049D462-E9EA-ED57-4F66-6AB5392CB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04" y="1192579"/>
            <a:ext cx="6462774" cy="361820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9D71E38-48A3-05A8-180D-D263D7138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965" y="2965467"/>
            <a:ext cx="6037131" cy="332567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1CD4B4-81EA-27C5-AA33-7364D64D8BF9}"/>
              </a:ext>
            </a:extLst>
          </p:cNvPr>
          <p:cNvSpPr txBox="1"/>
          <p:nvPr/>
        </p:nvSpPr>
        <p:spPr>
          <a:xfrm>
            <a:off x="192948" y="6407515"/>
            <a:ext cx="679268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800" dirty="0">
                <a:hlinkClick r:id="rId4"/>
              </a:rPr>
              <a:t>https://build.clusterlabs.org/corosync/presentations/2017-Kronosnet-The-new-face-of-corosync-communications.pdf</a:t>
            </a:r>
            <a:endParaRPr lang="en-US" altLang="ko-KR" sz="800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A2F398C7-4D62-CDA1-28C8-F94B84268D5A}"/>
              </a:ext>
            </a:extLst>
          </p:cNvPr>
          <p:cNvSpPr/>
          <p:nvPr/>
        </p:nvSpPr>
        <p:spPr>
          <a:xfrm>
            <a:off x="6320118" y="234908"/>
            <a:ext cx="229228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kumimoji="1" lang="en-US" altLang="ko-KR" sz="1050" spc="-6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3. Pacemaker USE CASE </a:t>
            </a:r>
          </a:p>
        </p:txBody>
      </p:sp>
    </p:spTree>
    <p:extLst>
      <p:ext uri="{BB962C8B-B14F-4D97-AF65-F5344CB8AC3E}">
        <p14:creationId xmlns:p14="http://schemas.microsoft.com/office/powerpoint/2010/main" val="28591679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DA69587D-70FD-39FF-1091-B0F9E66B2B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617303"/>
              </p:ext>
            </p:extLst>
          </p:nvPr>
        </p:nvGraphicFramePr>
        <p:xfrm>
          <a:off x="711199" y="4433499"/>
          <a:ext cx="7735887" cy="193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8900">
                  <a:extLst>
                    <a:ext uri="{9D8B030D-6E8A-4147-A177-3AD203B41FA5}">
                      <a16:colId xmlns:a16="http://schemas.microsoft.com/office/drawing/2014/main" val="585137438"/>
                    </a:ext>
                  </a:extLst>
                </a:gridCol>
                <a:gridCol w="246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8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3437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200" kern="1200" spc="-6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설명</a:t>
                      </a:r>
                    </a:p>
                  </a:txBody>
                  <a:tcPr marL="91450" marR="91450" marT="36000" marB="36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200" kern="1200" spc="-6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Previous name</a:t>
                      </a:r>
                      <a:endParaRPr kumimoji="1" lang="ko-KR" altLang="en-US" sz="1200" kern="1200" spc="-6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50" marR="91450" marT="36000" marB="36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200" kern="1200" spc="-6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Current name</a:t>
                      </a:r>
                      <a:endParaRPr kumimoji="1" lang="ko-KR" altLang="en-US" sz="1200" kern="1200" spc="-6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50" marR="91450" marT="36000" marB="36000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065">
                <a:tc>
                  <a:txBody>
                    <a:bodyPr/>
                    <a:lstStyle/>
                    <a:p>
                      <a:pPr latinLnBrk="1"/>
                      <a:r>
                        <a:rPr kumimoji="1" lang="ko-KR" altLang="en-US" sz="1100" kern="1200" spc="-60" dirty="0" err="1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노드</a:t>
                      </a:r>
                      <a:r>
                        <a:rPr kumimoji="1" lang="ko-KR" altLang="en-US" sz="110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 속성 관리</a:t>
                      </a:r>
                    </a:p>
                  </a:txBody>
                  <a:tcPr marL="91450" marR="91450" marT="36000" marB="36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1" lang="en-US" altLang="ko-KR" sz="1100" kern="1200" spc="-60" dirty="0" err="1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attrd</a:t>
                      </a:r>
                      <a:endParaRPr kumimoji="1" lang="ko-KR" altLang="en-US" sz="1100" kern="1200" spc="-60" dirty="0"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50" marR="91450" marT="36000" marB="36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1" lang="en-US" altLang="ko-KR" sz="110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pacemaker-</a:t>
                      </a:r>
                      <a:r>
                        <a:rPr kumimoji="1" lang="en-US" altLang="ko-KR" sz="1100" kern="1200" spc="-60" dirty="0" err="1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attrd</a:t>
                      </a:r>
                      <a:endParaRPr kumimoji="1" lang="en-US" altLang="ko-KR" sz="1100" kern="1200" spc="-60" dirty="0"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50" marR="91450" marT="36000" marB="36000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280">
                <a:tc>
                  <a:txBody>
                    <a:bodyPr/>
                    <a:lstStyle/>
                    <a:p>
                      <a:pPr latinLnBrk="1"/>
                      <a:r>
                        <a:rPr kumimoji="1" lang="ko-KR" altLang="en-US" sz="110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클러스터 정보 관리</a:t>
                      </a:r>
                    </a:p>
                  </a:txBody>
                  <a:tcPr marL="91450" marR="91450" marT="36000" marB="36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1" lang="en-US" altLang="ko-KR" sz="1100" kern="1200" spc="-60" dirty="0" err="1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cib</a:t>
                      </a:r>
                      <a:endParaRPr kumimoji="1" lang="ko-KR" altLang="en-US" sz="1100" kern="1200" spc="-60" dirty="0"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50" marR="91450" marT="36000" marB="36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1" lang="en-US" altLang="ko-KR" sz="110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pacemaker-</a:t>
                      </a:r>
                      <a:r>
                        <a:rPr kumimoji="1" lang="en-US" altLang="ko-KR" sz="1100" kern="1200" spc="-60" dirty="0" err="1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cib</a:t>
                      </a:r>
                      <a:endParaRPr kumimoji="1" lang="en-US" altLang="ko-KR" sz="1100" kern="1200" spc="-60" dirty="0"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50" marR="91450" marT="36000" marB="36000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280">
                <a:tc>
                  <a:txBody>
                    <a:bodyPr/>
                    <a:lstStyle/>
                    <a:p>
                      <a:pPr latinLnBrk="1"/>
                      <a:r>
                        <a:rPr kumimoji="1" lang="ko-KR" altLang="en-US" sz="110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클러스터 조정</a:t>
                      </a:r>
                    </a:p>
                  </a:txBody>
                  <a:tcPr marL="91450" marR="91450" marT="36000" marB="36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1" lang="en-US" altLang="ko-KR" sz="1100" kern="1200" spc="-60" dirty="0" err="1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crmd</a:t>
                      </a:r>
                      <a:endParaRPr kumimoji="1" lang="ko-KR" altLang="en-US" sz="1100" kern="1200" spc="-60" dirty="0"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50" marR="91450" marT="36000" marB="36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1" lang="en-US" altLang="ko-KR" sz="110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pacemaker-</a:t>
                      </a:r>
                      <a:r>
                        <a:rPr kumimoji="1" lang="en-US" altLang="ko-KR" sz="1100" kern="1200" spc="-60" dirty="0" err="1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controld</a:t>
                      </a:r>
                      <a:endParaRPr kumimoji="1" lang="ko-KR" altLang="en-US" sz="1100" kern="1200" spc="-60" dirty="0"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50" marR="91450" marT="36000" marB="36000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280">
                <a:tc>
                  <a:txBody>
                    <a:bodyPr/>
                    <a:lstStyle/>
                    <a:p>
                      <a:pPr latinLnBrk="1"/>
                      <a:r>
                        <a:rPr kumimoji="1" lang="ko-KR" altLang="en-US" sz="110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자신 리소스 에이전트 수행</a:t>
                      </a:r>
                    </a:p>
                  </a:txBody>
                  <a:tcPr marL="91450" marR="91450" marT="36000" marB="36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1" lang="en-US" altLang="ko-KR" sz="1100" kern="1200" spc="-60" dirty="0" err="1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lrmd</a:t>
                      </a:r>
                      <a:endParaRPr kumimoji="1" lang="ko-KR" altLang="en-US" sz="1100" kern="1200" spc="-60" dirty="0"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50" marR="91450" marT="36000" marB="36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1" lang="en-US" altLang="ko-KR" sz="110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pacemaker-</a:t>
                      </a:r>
                      <a:r>
                        <a:rPr kumimoji="1" lang="en-US" altLang="ko-KR" sz="1100" kern="1200" spc="-60" dirty="0" err="1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execd</a:t>
                      </a:r>
                      <a:endParaRPr kumimoji="1" lang="ko-KR" altLang="en-US" sz="1100" kern="1200" spc="-60" dirty="0"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50" marR="91450" marT="36000" marB="36000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9280">
                <a:tc>
                  <a:txBody>
                    <a:bodyPr/>
                    <a:lstStyle/>
                    <a:p>
                      <a:pPr latinLnBrk="1"/>
                      <a:r>
                        <a:rPr kumimoji="1" lang="ko-KR" altLang="en-US" sz="1100" kern="1200" spc="-60" dirty="0" err="1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노드</a:t>
                      </a:r>
                      <a:r>
                        <a:rPr kumimoji="1" lang="ko-KR" altLang="en-US" sz="110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 펜스 수행</a:t>
                      </a:r>
                    </a:p>
                  </a:txBody>
                  <a:tcPr marL="91450" marR="91450" marT="36000" marB="36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1" lang="en-US" altLang="ko-KR" sz="1100" kern="1200" spc="-60" dirty="0" err="1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stonithd</a:t>
                      </a:r>
                      <a:endParaRPr kumimoji="1" lang="ko-KR" altLang="en-US" sz="1100" kern="1200" spc="-60" dirty="0"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50" marR="91450" marT="36000" marB="36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1" lang="en-US" altLang="ko-KR" sz="110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pacemaker-fenced</a:t>
                      </a:r>
                      <a:endParaRPr kumimoji="1" lang="ko-KR" altLang="en-US" sz="1100" kern="1200" spc="-60" dirty="0"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50" marR="91450" marT="36000" marB="36000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9280">
                <a:tc>
                  <a:txBody>
                    <a:bodyPr/>
                    <a:lstStyle/>
                    <a:p>
                      <a:pPr latinLnBrk="1"/>
                      <a:r>
                        <a:rPr kumimoji="1" lang="ko-KR" altLang="en-US" sz="110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원격지 리소스 에이전트 수행</a:t>
                      </a:r>
                    </a:p>
                  </a:txBody>
                  <a:tcPr marL="91450" marR="91450" marT="36000" marB="36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1" lang="en-US" altLang="ko-KR" sz="1100" kern="1200" spc="-60" dirty="0" err="1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pacemaker_remoted</a:t>
                      </a:r>
                      <a:endParaRPr kumimoji="1" lang="ko-KR" altLang="en-US" sz="1100" kern="1200" spc="-60" dirty="0"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50" marR="91450" marT="36000" marB="36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1" lang="en-US" altLang="ko-KR" sz="110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pacemaker-remoted</a:t>
                      </a:r>
                      <a:endParaRPr kumimoji="1" lang="ko-KR" altLang="en-US" sz="1100" kern="1200" spc="-60" dirty="0"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50" marR="91450" marT="36000" marB="36000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9280">
                <a:tc>
                  <a:txBody>
                    <a:bodyPr/>
                    <a:lstStyle/>
                    <a:p>
                      <a:pPr latinLnBrk="1"/>
                      <a:r>
                        <a:rPr kumimoji="1" lang="ko-KR" altLang="en-US" sz="110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스케줄러 수행</a:t>
                      </a:r>
                    </a:p>
                  </a:txBody>
                  <a:tcPr marL="91450" marR="91450" marT="36000" marB="36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1" lang="en-US" altLang="ko-KR" sz="1100" kern="1200" spc="-60" dirty="0" err="1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pengine</a:t>
                      </a:r>
                      <a:endParaRPr kumimoji="1" lang="ko-KR" altLang="en-US" sz="1100" kern="1200" spc="-60" dirty="0"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50" marR="91450" marT="36000" marB="36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1" lang="en-US" altLang="ko-KR" sz="1100" kern="1200" spc="-60" dirty="0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pacemaker-</a:t>
                      </a:r>
                      <a:r>
                        <a:rPr kumimoji="1" lang="en-US" altLang="ko-KR" sz="1100" kern="1200" spc="-60" dirty="0" err="1">
                          <a:gradFill>
                            <a:gsLst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schedulerd</a:t>
                      </a:r>
                      <a:endParaRPr kumimoji="1" lang="ko-KR" altLang="en-US" sz="1100" kern="1200" spc="-60" dirty="0">
                        <a:gradFill>
                          <a:gsLst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50" marR="91450" marT="36000" marB="36000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모서리가 둥근 직사각형 1">
            <a:extLst>
              <a:ext uri="{FF2B5EF4-FFF2-40B4-BE49-F238E27FC236}">
                <a16:creationId xmlns:a16="http://schemas.microsoft.com/office/drawing/2014/main" id="{C2044E3E-75AA-BDD9-99B7-5D6003252BF3}"/>
              </a:ext>
            </a:extLst>
          </p:cNvPr>
          <p:cNvSpPr/>
          <p:nvPr/>
        </p:nvSpPr>
        <p:spPr>
          <a:xfrm>
            <a:off x="1085850" y="1263262"/>
            <a:ext cx="3262312" cy="2665412"/>
          </a:xfrm>
          <a:prstGeom prst="roundRect">
            <a:avLst>
              <a:gd name="adj" fmla="val 9152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8C476FCC-8FF3-A8FE-CC96-6C16A5633C46}"/>
              </a:ext>
            </a:extLst>
          </p:cNvPr>
          <p:cNvCxnSpPr/>
          <p:nvPr/>
        </p:nvCxnSpPr>
        <p:spPr>
          <a:xfrm>
            <a:off x="681037" y="4289037"/>
            <a:ext cx="7735888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7">
            <a:extLst>
              <a:ext uri="{FF2B5EF4-FFF2-40B4-BE49-F238E27FC236}">
                <a16:creationId xmlns:a16="http://schemas.microsoft.com/office/drawing/2014/main" id="{99F84D21-EA42-AA9F-1822-EA467949F44F}"/>
              </a:ext>
            </a:extLst>
          </p:cNvPr>
          <p:cNvSpPr/>
          <p:nvPr/>
        </p:nvSpPr>
        <p:spPr>
          <a:xfrm>
            <a:off x="1312862" y="1623624"/>
            <a:ext cx="2808288" cy="135731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Pacemaker</a:t>
            </a:r>
            <a:endParaRPr lang="ko-KR" altLang="en-US" sz="12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A0744E9-0367-9840-FA86-769772BB8437}"/>
              </a:ext>
            </a:extLst>
          </p:cNvPr>
          <p:cNvSpPr/>
          <p:nvPr/>
        </p:nvSpPr>
        <p:spPr>
          <a:xfrm>
            <a:off x="1312862" y="3111112"/>
            <a:ext cx="2808288" cy="6731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r>
              <a:rPr lang="en-US" altLang="ko-KR" sz="12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corosync</a:t>
            </a:r>
            <a:endParaRPr lang="ko-KR" altLang="en-US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75538B14-BF4C-22D9-D2B3-F982FBAA0425}"/>
              </a:ext>
            </a:extLst>
          </p:cNvPr>
          <p:cNvSpPr/>
          <p:nvPr/>
        </p:nvSpPr>
        <p:spPr>
          <a:xfrm>
            <a:off x="1397000" y="3206362"/>
            <a:ext cx="530225" cy="146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cpg</a:t>
            </a:r>
            <a:endParaRPr lang="ko-KR" altLang="en-US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A2D4379B-2EAF-04C5-C6ED-BA68DA02290B}"/>
              </a:ext>
            </a:extLst>
          </p:cNvPr>
          <p:cNvSpPr/>
          <p:nvPr/>
        </p:nvSpPr>
        <p:spPr>
          <a:xfrm>
            <a:off x="1971675" y="3206362"/>
            <a:ext cx="674687" cy="146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Quorum</a:t>
            </a:r>
            <a:endParaRPr lang="ko-KR" altLang="en-US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8605C140-4224-DEC1-856A-0CD54EFFEB34}"/>
              </a:ext>
            </a:extLst>
          </p:cNvPr>
          <p:cNvSpPr/>
          <p:nvPr/>
        </p:nvSpPr>
        <p:spPr>
          <a:xfrm>
            <a:off x="1312862" y="1391849"/>
            <a:ext cx="803275" cy="146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Resource1</a:t>
            </a:r>
            <a:endParaRPr lang="ko-KR" altLang="en-US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0374E610-2DE1-73F4-F6CC-27B54240132B}"/>
              </a:ext>
            </a:extLst>
          </p:cNvPr>
          <p:cNvSpPr/>
          <p:nvPr/>
        </p:nvSpPr>
        <p:spPr>
          <a:xfrm>
            <a:off x="2260600" y="1391849"/>
            <a:ext cx="801687" cy="146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Resource2</a:t>
            </a:r>
            <a:endParaRPr lang="ko-KR" altLang="en-US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F061BB98-E83C-36FC-6F5D-89D2EF4AEAD6}"/>
              </a:ext>
            </a:extLst>
          </p:cNvPr>
          <p:cNvSpPr/>
          <p:nvPr/>
        </p:nvSpPr>
        <p:spPr>
          <a:xfrm>
            <a:off x="1457325" y="1752212"/>
            <a:ext cx="1235075" cy="1444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Pacemaker-</a:t>
            </a:r>
            <a:r>
              <a:rPr lang="en-US" altLang="ko-KR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execd</a:t>
            </a:r>
            <a:endParaRPr lang="ko-KR" altLang="en-US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A8202073-2786-546A-598A-51BA69B1F70B}"/>
              </a:ext>
            </a:extLst>
          </p:cNvPr>
          <p:cNvSpPr/>
          <p:nvPr/>
        </p:nvSpPr>
        <p:spPr>
          <a:xfrm>
            <a:off x="2789237" y="1752212"/>
            <a:ext cx="1235075" cy="1444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Pacemaker-fenced</a:t>
            </a:r>
            <a:endParaRPr lang="ko-KR" altLang="en-US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24B366CF-E4F6-EAD1-91BD-AA9DB358A8C9}"/>
              </a:ext>
            </a:extLst>
          </p:cNvPr>
          <p:cNvSpPr/>
          <p:nvPr/>
        </p:nvSpPr>
        <p:spPr>
          <a:xfrm>
            <a:off x="1457325" y="1968112"/>
            <a:ext cx="1331912" cy="1444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Pacemaker-</a:t>
            </a:r>
            <a:r>
              <a:rPr lang="en-US" altLang="ko-KR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schedulerd</a:t>
            </a:r>
            <a:endParaRPr lang="ko-KR" altLang="en-US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2D5E533-8C34-9553-AE46-9B0E59C611A1}"/>
              </a:ext>
            </a:extLst>
          </p:cNvPr>
          <p:cNvSpPr/>
          <p:nvPr/>
        </p:nvSpPr>
        <p:spPr>
          <a:xfrm>
            <a:off x="2835275" y="1968112"/>
            <a:ext cx="1189037" cy="1444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Pacemaker-</a:t>
            </a:r>
            <a:r>
              <a:rPr lang="en-US" altLang="ko-KR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attrd</a:t>
            </a:r>
            <a:endParaRPr lang="ko-KR" altLang="en-US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EDBEC793-308A-C54F-8E8C-C15FE900DABD}"/>
              </a:ext>
            </a:extLst>
          </p:cNvPr>
          <p:cNvSpPr/>
          <p:nvPr/>
        </p:nvSpPr>
        <p:spPr>
          <a:xfrm>
            <a:off x="1744662" y="2176074"/>
            <a:ext cx="1235075" cy="146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Pacemaker-based</a:t>
            </a:r>
            <a:endParaRPr lang="ko-KR" altLang="en-US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23ED769A-72F8-2103-FEA8-5602913728C2}"/>
              </a:ext>
            </a:extLst>
          </p:cNvPr>
          <p:cNvSpPr/>
          <p:nvPr/>
        </p:nvSpPr>
        <p:spPr>
          <a:xfrm>
            <a:off x="1744662" y="2391974"/>
            <a:ext cx="1235075" cy="1444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anchor="ctr"/>
          <a:lstStyle/>
          <a:p>
            <a:pPr algn="ctr">
              <a:defRPr/>
            </a:pP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Pacemaker-</a:t>
            </a:r>
            <a:r>
              <a:rPr lang="en-US" altLang="ko-KR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controld</a:t>
            </a:r>
            <a:endParaRPr lang="ko-KR" altLang="en-US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680A6601-6221-FE5B-6B4D-A8A89FC341DC}"/>
              </a:ext>
            </a:extLst>
          </p:cNvPr>
          <p:cNvSpPr/>
          <p:nvPr/>
        </p:nvSpPr>
        <p:spPr>
          <a:xfrm>
            <a:off x="2105025" y="2596762"/>
            <a:ext cx="1235075" cy="1444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Pacemakerd</a:t>
            </a:r>
            <a:endParaRPr lang="ko-KR" altLang="en-US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모서리가 둥근 직사각형 45">
            <a:extLst>
              <a:ext uri="{FF2B5EF4-FFF2-40B4-BE49-F238E27FC236}">
                <a16:creationId xmlns:a16="http://schemas.microsoft.com/office/drawing/2014/main" id="{7C6267A7-1C79-B9D0-4291-066BDB1B9812}"/>
              </a:ext>
            </a:extLst>
          </p:cNvPr>
          <p:cNvSpPr/>
          <p:nvPr/>
        </p:nvSpPr>
        <p:spPr>
          <a:xfrm>
            <a:off x="4779962" y="1263262"/>
            <a:ext cx="3262313" cy="2665412"/>
          </a:xfrm>
          <a:prstGeom prst="roundRect">
            <a:avLst>
              <a:gd name="adj" fmla="val 7845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F99B9C3B-B5AE-D63B-AD0E-3752F96C0E6C}"/>
              </a:ext>
            </a:extLst>
          </p:cNvPr>
          <p:cNvSpPr/>
          <p:nvPr/>
        </p:nvSpPr>
        <p:spPr>
          <a:xfrm>
            <a:off x="7707312" y="4009637"/>
            <a:ext cx="776288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Network</a:t>
            </a:r>
            <a:endParaRPr lang="ko-KR" altLang="en-US" sz="1200">
              <a:latin typeface="+mn-ea"/>
              <a:ea typeface="+mn-ea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119A246F-4150-8366-184D-F106F5FE1C13}"/>
              </a:ext>
            </a:extLst>
          </p:cNvPr>
          <p:cNvSpPr/>
          <p:nvPr/>
        </p:nvSpPr>
        <p:spPr>
          <a:xfrm>
            <a:off x="3351212" y="3939787"/>
            <a:ext cx="70802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Node 1</a:t>
            </a:r>
            <a:endParaRPr lang="ko-KR" altLang="en-US" sz="1200">
              <a:latin typeface="+mn-ea"/>
              <a:ea typeface="+mn-ea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43017F6A-77AB-FD4A-3C42-B1D4FF8F59BD}"/>
              </a:ext>
            </a:extLst>
          </p:cNvPr>
          <p:cNvSpPr/>
          <p:nvPr/>
        </p:nvSpPr>
        <p:spPr>
          <a:xfrm>
            <a:off x="5140325" y="3939787"/>
            <a:ext cx="70802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Node 2</a:t>
            </a:r>
            <a:endParaRPr lang="ko-KR" altLang="en-US" sz="1200">
              <a:latin typeface="+mn-ea"/>
              <a:ea typeface="+mn-ea"/>
            </a:endParaRPr>
          </a:p>
        </p:txBody>
      </p: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DAC74F9A-7F43-8A05-641B-D9302C0DBDD3}"/>
              </a:ext>
            </a:extLst>
          </p:cNvPr>
          <p:cNvCxnSpPr/>
          <p:nvPr/>
        </p:nvCxnSpPr>
        <p:spPr>
          <a:xfrm flipV="1">
            <a:off x="2717800" y="3928674"/>
            <a:ext cx="0" cy="36036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D629E537-49CA-90A8-F020-DC41E7F27272}"/>
              </a:ext>
            </a:extLst>
          </p:cNvPr>
          <p:cNvCxnSpPr/>
          <p:nvPr/>
        </p:nvCxnSpPr>
        <p:spPr>
          <a:xfrm flipV="1">
            <a:off x="6483350" y="3928674"/>
            <a:ext cx="0" cy="36036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화살표 연결선 26">
            <a:extLst>
              <a:ext uri="{FF2B5EF4-FFF2-40B4-BE49-F238E27FC236}">
                <a16:creationId xmlns:a16="http://schemas.microsoft.com/office/drawing/2014/main" id="{A52EC5CC-B9A2-2B10-1751-5F84A9A8046D}"/>
              </a:ext>
            </a:extLst>
          </p:cNvPr>
          <p:cNvCxnSpPr>
            <a:stCxn id="14" idx="0"/>
            <a:endCxn id="12" idx="2"/>
          </p:cNvCxnSpPr>
          <p:nvPr/>
        </p:nvCxnSpPr>
        <p:spPr>
          <a:xfrm flipH="1" flipV="1">
            <a:off x="1714500" y="1537899"/>
            <a:ext cx="360362" cy="214313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C1F39C8C-0255-62F3-33CB-9046795CC0E1}"/>
              </a:ext>
            </a:extLst>
          </p:cNvPr>
          <p:cNvCxnSpPr>
            <a:stCxn id="14" idx="0"/>
            <a:endCxn id="13" idx="2"/>
          </p:cNvCxnSpPr>
          <p:nvPr/>
        </p:nvCxnSpPr>
        <p:spPr>
          <a:xfrm flipV="1">
            <a:off x="2074862" y="1537899"/>
            <a:ext cx="587375" cy="214313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5594324D-E3DE-439A-B9F2-F3E7C5AF8433}"/>
              </a:ext>
            </a:extLst>
          </p:cNvPr>
          <p:cNvCxnSpPr>
            <a:stCxn id="10" idx="0"/>
          </p:cNvCxnSpPr>
          <p:nvPr/>
        </p:nvCxnSpPr>
        <p:spPr>
          <a:xfrm flipH="1" flipV="1">
            <a:off x="1662112" y="2995224"/>
            <a:ext cx="0" cy="211138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7B052F20-D192-272C-587C-5BE5712E7ADC}"/>
              </a:ext>
            </a:extLst>
          </p:cNvPr>
          <p:cNvCxnSpPr/>
          <p:nvPr/>
        </p:nvCxnSpPr>
        <p:spPr>
          <a:xfrm flipH="1">
            <a:off x="1816100" y="2995224"/>
            <a:ext cx="0" cy="227013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화살표 연결선 30">
            <a:extLst>
              <a:ext uri="{FF2B5EF4-FFF2-40B4-BE49-F238E27FC236}">
                <a16:creationId xmlns:a16="http://schemas.microsoft.com/office/drawing/2014/main" id="{272FF718-349D-24F0-B224-DD326CF748EC}"/>
              </a:ext>
            </a:extLst>
          </p:cNvPr>
          <p:cNvCxnSpPr>
            <a:stCxn id="11" idx="0"/>
          </p:cNvCxnSpPr>
          <p:nvPr/>
        </p:nvCxnSpPr>
        <p:spPr>
          <a:xfrm flipH="1" flipV="1">
            <a:off x="2308225" y="2976174"/>
            <a:ext cx="1587" cy="230188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화살표 연결선 31">
            <a:extLst>
              <a:ext uri="{FF2B5EF4-FFF2-40B4-BE49-F238E27FC236}">
                <a16:creationId xmlns:a16="http://schemas.microsoft.com/office/drawing/2014/main" id="{87F0BC7E-EA25-447E-C222-2C067046451E}"/>
              </a:ext>
            </a:extLst>
          </p:cNvPr>
          <p:cNvCxnSpPr/>
          <p:nvPr/>
        </p:nvCxnSpPr>
        <p:spPr>
          <a:xfrm flipH="1" flipV="1">
            <a:off x="2047875" y="3782624"/>
            <a:ext cx="4762" cy="506413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화살표 연결선 32">
            <a:extLst>
              <a:ext uri="{FF2B5EF4-FFF2-40B4-BE49-F238E27FC236}">
                <a16:creationId xmlns:a16="http://schemas.microsoft.com/office/drawing/2014/main" id="{723099AB-94E3-51BF-806E-1DCDB0A95CA5}"/>
              </a:ext>
            </a:extLst>
          </p:cNvPr>
          <p:cNvCxnSpPr/>
          <p:nvPr/>
        </p:nvCxnSpPr>
        <p:spPr>
          <a:xfrm flipH="1">
            <a:off x="2198687" y="3782624"/>
            <a:ext cx="3175" cy="506413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화살표 연결선 33">
            <a:extLst>
              <a:ext uri="{FF2B5EF4-FFF2-40B4-BE49-F238E27FC236}">
                <a16:creationId xmlns:a16="http://schemas.microsoft.com/office/drawing/2014/main" id="{C2D741C0-7AAD-C284-1C8A-92550346D513}"/>
              </a:ext>
            </a:extLst>
          </p:cNvPr>
          <p:cNvCxnSpPr/>
          <p:nvPr/>
        </p:nvCxnSpPr>
        <p:spPr>
          <a:xfrm flipH="1" flipV="1">
            <a:off x="7224712" y="3782624"/>
            <a:ext cx="6350" cy="506413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F1D2C311-5F09-843D-E8AB-7E2C3AE4C421}"/>
              </a:ext>
            </a:extLst>
          </p:cNvPr>
          <p:cNvCxnSpPr/>
          <p:nvPr/>
        </p:nvCxnSpPr>
        <p:spPr>
          <a:xfrm flipH="1">
            <a:off x="7377112" y="3782624"/>
            <a:ext cx="3175" cy="506413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C478983C-4457-EFBD-146E-B24C4B70F989}"/>
              </a:ext>
            </a:extLst>
          </p:cNvPr>
          <p:cNvSpPr/>
          <p:nvPr/>
        </p:nvSpPr>
        <p:spPr>
          <a:xfrm>
            <a:off x="5037137" y="1623624"/>
            <a:ext cx="2808288" cy="135731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Pacemaker</a:t>
            </a:r>
            <a:endParaRPr lang="ko-KR" altLang="en-US" sz="12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78692717-B351-BD52-8537-4451061F9954}"/>
              </a:ext>
            </a:extLst>
          </p:cNvPr>
          <p:cNvSpPr/>
          <p:nvPr/>
        </p:nvSpPr>
        <p:spPr>
          <a:xfrm>
            <a:off x="5037137" y="3111112"/>
            <a:ext cx="2808288" cy="6731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defRPr/>
            </a:pPr>
            <a:r>
              <a:rPr lang="en-US" altLang="ko-KR" sz="12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corosync</a:t>
            </a:r>
            <a:endParaRPr lang="ko-KR" altLang="en-US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D28D805E-19A7-B151-AA29-FE70F36851BC}"/>
              </a:ext>
            </a:extLst>
          </p:cNvPr>
          <p:cNvSpPr/>
          <p:nvPr/>
        </p:nvSpPr>
        <p:spPr>
          <a:xfrm>
            <a:off x="5121275" y="3206362"/>
            <a:ext cx="530225" cy="146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cpg</a:t>
            </a:r>
            <a:endParaRPr lang="ko-KR" altLang="en-US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7202777A-D70F-2F56-9C8D-4A9EEC41E7E5}"/>
              </a:ext>
            </a:extLst>
          </p:cNvPr>
          <p:cNvSpPr/>
          <p:nvPr/>
        </p:nvSpPr>
        <p:spPr>
          <a:xfrm>
            <a:off x="5695950" y="3206362"/>
            <a:ext cx="674687" cy="146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Quorum</a:t>
            </a:r>
            <a:endParaRPr lang="ko-KR" altLang="en-US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F3D377E0-605F-37D7-5891-911778272F1F}"/>
              </a:ext>
            </a:extLst>
          </p:cNvPr>
          <p:cNvSpPr/>
          <p:nvPr/>
        </p:nvSpPr>
        <p:spPr>
          <a:xfrm>
            <a:off x="5037137" y="1391849"/>
            <a:ext cx="803275" cy="146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Resource1</a:t>
            </a:r>
            <a:endParaRPr lang="ko-KR" altLang="en-US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7D1923E1-BCD5-6529-4488-5B8B181AD6C5}"/>
              </a:ext>
            </a:extLst>
          </p:cNvPr>
          <p:cNvSpPr/>
          <p:nvPr/>
        </p:nvSpPr>
        <p:spPr>
          <a:xfrm>
            <a:off x="5984875" y="1391849"/>
            <a:ext cx="801687" cy="146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Resource2</a:t>
            </a:r>
            <a:endParaRPr lang="ko-KR" altLang="en-US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6D5115E7-B140-58A1-40CE-EC13FACCD488}"/>
              </a:ext>
            </a:extLst>
          </p:cNvPr>
          <p:cNvSpPr/>
          <p:nvPr/>
        </p:nvSpPr>
        <p:spPr>
          <a:xfrm>
            <a:off x="5181600" y="1752212"/>
            <a:ext cx="1235075" cy="1444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Pacemaker-</a:t>
            </a:r>
            <a:r>
              <a:rPr lang="en-US" altLang="ko-KR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execd</a:t>
            </a:r>
            <a:endParaRPr lang="ko-KR" altLang="en-US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88D9217D-979E-4143-E62B-A07856AA37B1}"/>
              </a:ext>
            </a:extLst>
          </p:cNvPr>
          <p:cNvSpPr/>
          <p:nvPr/>
        </p:nvSpPr>
        <p:spPr>
          <a:xfrm>
            <a:off x="6513512" y="1752212"/>
            <a:ext cx="1235075" cy="1444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Pacemaker-fenced</a:t>
            </a:r>
            <a:endParaRPr lang="ko-KR" altLang="en-US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697B007F-2B4C-976C-E6E0-5F8FEFACC39D}"/>
              </a:ext>
            </a:extLst>
          </p:cNvPr>
          <p:cNvSpPr/>
          <p:nvPr/>
        </p:nvSpPr>
        <p:spPr>
          <a:xfrm>
            <a:off x="5181600" y="1968112"/>
            <a:ext cx="1331912" cy="1444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Pacemaker-</a:t>
            </a:r>
            <a:r>
              <a:rPr lang="en-US" altLang="ko-KR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schedulerd</a:t>
            </a:r>
            <a:endParaRPr lang="ko-KR" altLang="en-US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50EBD34A-DB42-E44D-2E23-5B4E98F354E6}"/>
              </a:ext>
            </a:extLst>
          </p:cNvPr>
          <p:cNvSpPr/>
          <p:nvPr/>
        </p:nvSpPr>
        <p:spPr>
          <a:xfrm>
            <a:off x="6559550" y="1968112"/>
            <a:ext cx="1189037" cy="1444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Pacemaker-</a:t>
            </a:r>
            <a:r>
              <a:rPr lang="en-US" altLang="ko-KR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attrd</a:t>
            </a:r>
            <a:endParaRPr lang="ko-KR" altLang="en-US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EB596873-2B17-5B91-3509-BBAAED50FFFB}"/>
              </a:ext>
            </a:extLst>
          </p:cNvPr>
          <p:cNvSpPr/>
          <p:nvPr/>
        </p:nvSpPr>
        <p:spPr>
          <a:xfrm>
            <a:off x="5468937" y="2176074"/>
            <a:ext cx="1235075" cy="146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Pacemaker-based</a:t>
            </a:r>
            <a:endParaRPr lang="ko-KR" altLang="en-US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EE35C36A-EA29-4E9C-F388-8839FFDF9DA9}"/>
              </a:ext>
            </a:extLst>
          </p:cNvPr>
          <p:cNvSpPr/>
          <p:nvPr/>
        </p:nvSpPr>
        <p:spPr>
          <a:xfrm>
            <a:off x="5468937" y="2391974"/>
            <a:ext cx="1235075" cy="1444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anchor="ctr"/>
          <a:lstStyle/>
          <a:p>
            <a:pPr algn="ctr">
              <a:defRPr/>
            </a:pP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Pacemaker-</a:t>
            </a:r>
            <a:r>
              <a:rPr lang="en-US" altLang="ko-KR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controld</a:t>
            </a:r>
            <a:endParaRPr lang="ko-KR" altLang="en-US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CAC3B164-5169-D991-51A7-A87696240126}"/>
              </a:ext>
            </a:extLst>
          </p:cNvPr>
          <p:cNvSpPr/>
          <p:nvPr/>
        </p:nvSpPr>
        <p:spPr>
          <a:xfrm>
            <a:off x="5829300" y="2596762"/>
            <a:ext cx="1235075" cy="1444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Pacemakerd</a:t>
            </a:r>
            <a:endParaRPr lang="ko-KR" altLang="en-US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49" name="직선 화살표 연결선 48">
            <a:extLst>
              <a:ext uri="{FF2B5EF4-FFF2-40B4-BE49-F238E27FC236}">
                <a16:creationId xmlns:a16="http://schemas.microsoft.com/office/drawing/2014/main" id="{1815387B-B5E5-2C43-F9E8-FD7D83A8A145}"/>
              </a:ext>
            </a:extLst>
          </p:cNvPr>
          <p:cNvCxnSpPr>
            <a:stCxn id="42" idx="0"/>
            <a:endCxn id="40" idx="2"/>
          </p:cNvCxnSpPr>
          <p:nvPr/>
        </p:nvCxnSpPr>
        <p:spPr>
          <a:xfrm flipH="1" flipV="1">
            <a:off x="5438775" y="1537899"/>
            <a:ext cx="360362" cy="214313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화살표 연결선 49">
            <a:extLst>
              <a:ext uri="{FF2B5EF4-FFF2-40B4-BE49-F238E27FC236}">
                <a16:creationId xmlns:a16="http://schemas.microsoft.com/office/drawing/2014/main" id="{5824BCA3-7019-BD93-251E-0C2A409560AD}"/>
              </a:ext>
            </a:extLst>
          </p:cNvPr>
          <p:cNvCxnSpPr>
            <a:stCxn id="42" idx="0"/>
            <a:endCxn id="41" idx="2"/>
          </p:cNvCxnSpPr>
          <p:nvPr/>
        </p:nvCxnSpPr>
        <p:spPr>
          <a:xfrm flipV="1">
            <a:off x="5799137" y="1537899"/>
            <a:ext cx="585788" cy="214313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화살표 연결선 50">
            <a:extLst>
              <a:ext uri="{FF2B5EF4-FFF2-40B4-BE49-F238E27FC236}">
                <a16:creationId xmlns:a16="http://schemas.microsoft.com/office/drawing/2014/main" id="{94EF5942-00B5-6953-8766-A6F9CF0FEA1F}"/>
              </a:ext>
            </a:extLst>
          </p:cNvPr>
          <p:cNvCxnSpPr>
            <a:stCxn id="38" idx="0"/>
          </p:cNvCxnSpPr>
          <p:nvPr/>
        </p:nvCxnSpPr>
        <p:spPr>
          <a:xfrm flipH="1" flipV="1">
            <a:off x="5386387" y="2995224"/>
            <a:ext cx="0" cy="211138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화살표 연결선 51">
            <a:extLst>
              <a:ext uri="{FF2B5EF4-FFF2-40B4-BE49-F238E27FC236}">
                <a16:creationId xmlns:a16="http://schemas.microsoft.com/office/drawing/2014/main" id="{62CBD8B5-89B1-9FA9-B9D5-1719591C99A9}"/>
              </a:ext>
            </a:extLst>
          </p:cNvPr>
          <p:cNvCxnSpPr/>
          <p:nvPr/>
        </p:nvCxnSpPr>
        <p:spPr>
          <a:xfrm flipH="1">
            <a:off x="5540375" y="2995224"/>
            <a:ext cx="0" cy="227013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화살표 연결선 52">
            <a:extLst>
              <a:ext uri="{FF2B5EF4-FFF2-40B4-BE49-F238E27FC236}">
                <a16:creationId xmlns:a16="http://schemas.microsoft.com/office/drawing/2014/main" id="{4EA46932-5F1D-0C7A-1469-116012C6AC5A}"/>
              </a:ext>
            </a:extLst>
          </p:cNvPr>
          <p:cNvCxnSpPr>
            <a:stCxn id="39" idx="0"/>
          </p:cNvCxnSpPr>
          <p:nvPr/>
        </p:nvCxnSpPr>
        <p:spPr>
          <a:xfrm flipH="1" flipV="1">
            <a:off x="6032500" y="2976174"/>
            <a:ext cx="0" cy="230188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제목 1">
            <a:extLst>
              <a:ext uri="{FF2B5EF4-FFF2-40B4-BE49-F238E27FC236}">
                <a16:creationId xmlns:a16="http://schemas.microsoft.com/office/drawing/2014/main" id="{0779937A-4F5F-D797-B288-9A4E8E646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802" y="660712"/>
            <a:ext cx="7694413" cy="3600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altLang="ko-K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General Future - Pacemaker 2.0</a:t>
            </a:r>
          </a:p>
        </p:txBody>
      </p:sp>
      <p:sp>
        <p:nvSpPr>
          <p:cNvPr id="55" name="텍스트 개체 틀 3">
            <a:extLst>
              <a:ext uri="{FF2B5EF4-FFF2-40B4-BE49-F238E27FC236}">
                <a16:creationId xmlns:a16="http://schemas.microsoft.com/office/drawing/2014/main" id="{9D57F854-BB66-4770-6336-38AF6E2C8E87}"/>
              </a:ext>
            </a:extLst>
          </p:cNvPr>
          <p:cNvSpPr txBox="1">
            <a:spLocks/>
          </p:cNvSpPr>
          <p:nvPr/>
        </p:nvSpPr>
        <p:spPr>
          <a:xfrm>
            <a:off x="250801" y="716113"/>
            <a:ext cx="432767" cy="2492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62" b="1" kern="1200" spc="-55" baseline="0">
                <a:ln>
                  <a:noFill/>
                </a:ln>
                <a:solidFill>
                  <a:schemeClr val="accent6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800">
                <a:solidFill>
                  <a:srgbClr val="FF0000"/>
                </a:solidFill>
              </a:rPr>
              <a:t>■</a:t>
            </a:r>
            <a:endParaRPr lang="ko-KR" altLang="en-US" sz="1800" dirty="0">
              <a:solidFill>
                <a:srgbClr val="FF0000"/>
              </a:solidFill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01C4B8D-271B-FF89-0B3B-399E28F8CFBB}"/>
              </a:ext>
            </a:extLst>
          </p:cNvPr>
          <p:cNvSpPr/>
          <p:nvPr/>
        </p:nvSpPr>
        <p:spPr>
          <a:xfrm>
            <a:off x="6320118" y="234908"/>
            <a:ext cx="229228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kumimoji="1" lang="en-US" altLang="ko-KR" sz="1050" spc="-6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3. Pacemaker USE CASE </a:t>
            </a:r>
          </a:p>
        </p:txBody>
      </p:sp>
    </p:spTree>
    <p:extLst>
      <p:ext uri="{BB962C8B-B14F-4D97-AF65-F5344CB8AC3E}">
        <p14:creationId xmlns:p14="http://schemas.microsoft.com/office/powerpoint/2010/main" val="2531817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16802" y="660712"/>
            <a:ext cx="7694413" cy="360099"/>
          </a:xfrm>
        </p:spPr>
        <p:txBody>
          <a:bodyPr/>
          <a:lstStyle/>
          <a:p>
            <a:r>
              <a:rPr lang="en-US" altLang="ko-K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 the end of….</a:t>
            </a:r>
            <a:endParaRPr lang="ko-KR" altLang="en-US" sz="2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250801" y="716113"/>
            <a:ext cx="432767" cy="249299"/>
          </a:xfrm>
        </p:spPr>
        <p:txBody>
          <a:bodyPr/>
          <a:lstStyle/>
          <a:p>
            <a:r>
              <a:rPr lang="ko-KR" altLang="en-US" sz="1800" dirty="0">
                <a:solidFill>
                  <a:srgbClr val="FF0000"/>
                </a:solidFill>
              </a:rPr>
              <a:t>■</a:t>
            </a:r>
          </a:p>
        </p:txBody>
      </p:sp>
      <p:sp>
        <p:nvSpPr>
          <p:cNvPr id="5" name="텍스트 개체 틀 2"/>
          <p:cNvSpPr txBox="1">
            <a:spLocks/>
          </p:cNvSpPr>
          <p:nvPr/>
        </p:nvSpPr>
        <p:spPr>
          <a:xfrm>
            <a:off x="374650" y="1592950"/>
            <a:ext cx="8424863" cy="937701"/>
          </a:xfrm>
          <a:prstGeom prst="rect">
            <a:avLst/>
          </a:prstGeom>
        </p:spPr>
        <p:txBody>
          <a:bodyPr/>
          <a:lstStyle>
            <a:lvl1pPr marL="257168" indent="-257168" algn="l" defTabSz="342891" rtl="0" eaLnBrk="1" latinLnBrk="1" hangingPunct="1">
              <a:spcBef>
                <a:spcPct val="20000"/>
              </a:spcBef>
              <a:buFont typeface="Arial"/>
              <a:buChar char="•"/>
              <a:defRPr sz="2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98" indent="-214307" algn="l" defTabSz="342891" rtl="0" eaLnBrk="1" latinLnBrk="1" hangingPunct="1">
              <a:spcBef>
                <a:spcPct val="20000"/>
              </a:spcBef>
              <a:buFont typeface="Arial"/>
              <a:buChar char="–"/>
              <a:defRPr sz="20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7" indent="-171445" algn="l" defTabSz="342891" rtl="0" eaLnBrk="1" latinLnBrk="1" hangingPunct="1">
              <a:spcBef>
                <a:spcPct val="20000"/>
              </a:spcBef>
              <a:buFont typeface="Arial"/>
              <a:buChar char="•"/>
              <a:defRPr sz="18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18" indent="-171445" algn="l" defTabSz="342891" rtl="0" eaLnBrk="1" latinLnBrk="1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09" indent="-171445" algn="l" defTabSz="342891" rtl="0" eaLnBrk="1" latinLnBrk="1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0" indent="-171445" algn="l" defTabSz="342891" rtl="0" eaLnBrk="1" latinLnBrk="1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1" indent="-171445" algn="l" defTabSz="342891" rtl="0" eaLnBrk="1" latinLnBrk="1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1" indent="-171445" algn="l" defTabSz="342891" rtl="0" eaLnBrk="1" latinLnBrk="1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2" indent="-171445" algn="l" defTabSz="342891" rtl="0" eaLnBrk="1" latinLnBrk="1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ko-KR" altLang="en-US" sz="2600" b="1" spc="-5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j-cs"/>
              </a:rPr>
              <a:t>여러분이 생각하는 고가용성이란 무엇인가요</a:t>
            </a:r>
            <a:r>
              <a:rPr lang="en-US" altLang="ko-KR" sz="2600" b="1" spc="-5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j-cs"/>
              </a:rPr>
              <a:t>? 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ko-KR" altLang="en-US" sz="2600" b="1" spc="-5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j-cs"/>
              </a:rPr>
              <a:t>그리고</a:t>
            </a:r>
            <a:r>
              <a:rPr lang="en-US" altLang="ko-KR" sz="2600" b="1" spc="-5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j-cs"/>
              </a:rPr>
              <a:t>, </a:t>
            </a:r>
            <a:r>
              <a:rPr lang="ko-KR" altLang="en-US" sz="2600" b="1" spc="-5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j-cs"/>
              </a:rPr>
              <a:t>어떻게 생각하고 계셨나요</a:t>
            </a:r>
            <a:r>
              <a:rPr lang="en-US" altLang="ko-KR" sz="2600" b="1" spc="-5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j-cs"/>
              </a:rPr>
              <a:t>?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endParaRPr lang="en-US" altLang="ko-KR" sz="1600" b="1" dirty="0"/>
          </a:p>
          <a:p>
            <a:pPr algn="ctr">
              <a:buFont typeface="Wingdings" panose="05000000000000000000" pitchFamily="2" charset="2"/>
              <a:buNone/>
              <a:defRPr/>
            </a:pPr>
            <a:endParaRPr lang="en-US" altLang="ko-KR" sz="1600" b="1" dirty="0"/>
          </a:p>
        </p:txBody>
      </p:sp>
      <p:sp>
        <p:nvSpPr>
          <p:cNvPr id="6" name="모서리가 둥근 직사각형 5"/>
          <p:cNvSpPr/>
          <p:nvPr/>
        </p:nvSpPr>
        <p:spPr>
          <a:xfrm>
            <a:off x="539751" y="2775905"/>
            <a:ext cx="8102226" cy="6477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어떠한 솔루션도 </a:t>
            </a:r>
            <a:r>
              <a:rPr lang="en-US" altLang="ko-KR" sz="2800" b="1" dirty="0">
                <a:solidFill>
                  <a:srgbClr val="FF0000"/>
                </a:solidFill>
              </a:rPr>
              <a:t>99.9%</a:t>
            </a:r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고가용성을 보장해줄수는 없습니다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7" name="모서리가 둥근 직사각형 6"/>
          <p:cNvSpPr/>
          <p:nvPr/>
        </p:nvSpPr>
        <p:spPr>
          <a:xfrm>
            <a:off x="2233192" y="3517850"/>
            <a:ext cx="4822078" cy="5048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또한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정해진 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Best Practice 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란 없습니다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2843213" y="4166344"/>
            <a:ext cx="3276600" cy="5032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오로지</a:t>
            </a:r>
            <a:r>
              <a:rPr lang="ko-KR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ko-KR" sz="1600" b="1" dirty="0">
                <a:solidFill>
                  <a:srgbClr val="7030A0"/>
                </a:solidFill>
              </a:rPr>
              <a:t>Test!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ko-KR" sz="2000" b="1" dirty="0">
                <a:solidFill>
                  <a:srgbClr val="FF0000"/>
                </a:solidFill>
              </a:rPr>
              <a:t>Test! </a:t>
            </a:r>
            <a:r>
              <a:rPr lang="en-US" altLang="ko-KR" sz="2400" b="1" dirty="0">
                <a:solidFill>
                  <a:srgbClr val="00B050"/>
                </a:solidFill>
              </a:rPr>
              <a:t>TEST!!!</a:t>
            </a:r>
            <a:endParaRPr lang="en-US" altLang="ko-KR" sz="2000" b="1" dirty="0">
              <a:solidFill>
                <a:srgbClr val="00B050"/>
              </a:solidFill>
            </a:endParaRPr>
          </a:p>
        </p:txBody>
      </p:sp>
      <p:pic>
        <p:nvPicPr>
          <p:cNvPr id="9" name="Picture 2" descr="http://csunplugged.org/wp-content/uploads/2015/03/turing-test.jpg124693687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687" y="4417963"/>
            <a:ext cx="3688826" cy="217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57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  <p:bldP spid="8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3" descr="C:\Users\공유폴더\표지 엔딩\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581" y="2855518"/>
            <a:ext cx="24288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4" descr="C:\Users\공유폴더\표지 엔딩\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73" y="2712643"/>
            <a:ext cx="1047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106" y="2879331"/>
            <a:ext cx="14287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5985678" y="5948196"/>
            <a:ext cx="2982408" cy="6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r">
              <a:spcBef>
                <a:spcPts val="100"/>
              </a:spcBef>
              <a:spcAft>
                <a:spcPts val="100"/>
              </a:spcAft>
              <a:buClr>
                <a:srgbClr val="9A918C">
                  <a:lumMod val="50000"/>
                </a:srgbClr>
              </a:buClr>
              <a:defRPr/>
            </a:pPr>
            <a:r>
              <a:rPr lang="en-US" altLang="ko-KR" sz="14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</a:rPr>
              <a:t>Dong hyun Kim</a:t>
            </a:r>
          </a:p>
          <a:p>
            <a:pPr algn="r">
              <a:spcBef>
                <a:spcPts val="100"/>
              </a:spcBef>
              <a:spcAft>
                <a:spcPts val="100"/>
              </a:spcAft>
              <a:buClr>
                <a:srgbClr val="9A918C">
                  <a:lumMod val="50000"/>
                </a:srgbClr>
              </a:buClr>
              <a:defRPr/>
            </a:pPr>
            <a:r>
              <a:rPr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</a:rPr>
              <a:t>IT System Management (Meister)</a:t>
            </a:r>
          </a:p>
          <a:p>
            <a:pPr algn="r">
              <a:spcBef>
                <a:spcPts val="100"/>
              </a:spcBef>
              <a:spcAft>
                <a:spcPts val="100"/>
              </a:spcAft>
              <a:buClr>
                <a:srgbClr val="9A918C">
                  <a:lumMod val="50000"/>
                </a:srgbClr>
              </a:buClr>
              <a:defRPr/>
            </a:pPr>
            <a:r>
              <a:rPr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  <a:hlinkClick r:id="rId6"/>
              </a:rPr>
              <a:t>kim.donghyun@kt.com</a:t>
            </a:r>
            <a:endParaRPr lang="en-US" altLang="ko-KR" sz="1400" spc="-60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27703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716802" y="660712"/>
            <a:ext cx="7694413" cy="3600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altLang="ko-K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this Session </a:t>
            </a:r>
            <a:endParaRPr lang="ko-KR" altLang="en-US" sz="2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250801" y="716113"/>
            <a:ext cx="432767" cy="249299"/>
          </a:xfrm>
        </p:spPr>
        <p:txBody>
          <a:bodyPr/>
          <a:lstStyle/>
          <a:p>
            <a:pPr lvl="0"/>
            <a:r>
              <a:rPr lang="ko-KR" altLang="en-US" sz="1800" dirty="0">
                <a:solidFill>
                  <a:srgbClr val="FF0000"/>
                </a:solidFill>
              </a:rPr>
              <a:t>■</a:t>
            </a:r>
          </a:p>
        </p:txBody>
      </p:sp>
      <p:sp>
        <p:nvSpPr>
          <p:cNvPr id="5" name="한쪽 모서리는 잘리고 다른 쪽 모서리는 둥근 사각형 4"/>
          <p:cNvSpPr/>
          <p:nvPr/>
        </p:nvSpPr>
        <p:spPr>
          <a:xfrm flipV="1">
            <a:off x="467184" y="1443317"/>
            <a:ext cx="8121004" cy="1013011"/>
          </a:xfrm>
          <a:prstGeom prst="snipRoundRect">
            <a:avLst>
              <a:gd name="adj1" fmla="val 0"/>
              <a:gd name="adj2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atinLnBrk="1">
              <a:defRPr/>
            </a:pPr>
            <a:endParaRPr lang="en-US" altLang="ko-KR" b="1" dirty="0">
              <a:latin typeface="+mn-ea"/>
            </a:endParaRPr>
          </a:p>
        </p:txBody>
      </p:sp>
      <p:sp>
        <p:nvSpPr>
          <p:cNvPr id="6" name="한쪽 모서리는 잘리고 다른 쪽 모서리는 둥근 사각형 5"/>
          <p:cNvSpPr/>
          <p:nvPr/>
        </p:nvSpPr>
        <p:spPr>
          <a:xfrm flipV="1">
            <a:off x="467184" y="3237147"/>
            <a:ext cx="6444604" cy="1013011"/>
          </a:xfrm>
          <a:prstGeom prst="snipRoundRect">
            <a:avLst>
              <a:gd name="adj1" fmla="val 0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7" name="한쪽 모서리는 잘리고 다른 쪽 모서리는 둥근 사각형 6"/>
          <p:cNvSpPr/>
          <p:nvPr/>
        </p:nvSpPr>
        <p:spPr>
          <a:xfrm flipV="1">
            <a:off x="467184" y="5030977"/>
            <a:ext cx="4992322" cy="1013011"/>
          </a:xfrm>
          <a:prstGeom prst="snipRoundRect">
            <a:avLst>
              <a:gd name="adj1" fmla="val 0"/>
              <a:gd name="adj2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" name="직사각형 1"/>
          <p:cNvSpPr/>
          <p:nvPr/>
        </p:nvSpPr>
        <p:spPr>
          <a:xfrm>
            <a:off x="1107201" y="1763993"/>
            <a:ext cx="7480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defRPr/>
            </a:pPr>
            <a:r>
              <a:rPr lang="en-US" altLang="ko-KR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Pacemaker’s Story - The Open Source, High Availability Cluster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1107201" y="3558986"/>
            <a:ext cx="58045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en-US" altLang="ko-KR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Overview of HA architectural components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107201" y="5352816"/>
            <a:ext cx="2598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en-US" altLang="ko-KR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Pacemaker USE CASE </a:t>
            </a:r>
            <a:endParaRPr lang="ko-KR" altLang="en-US" b="1" spc="-60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564535" y="1656271"/>
            <a:ext cx="414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en-US" altLang="ko-KR" sz="3200" b="1" i="1" u="sng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1</a:t>
            </a:r>
            <a:endParaRPr lang="ko-KR" altLang="en-US" sz="3200" b="1" i="1" u="sng" spc="-60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64535" y="3451264"/>
            <a:ext cx="414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en-US" altLang="ko-KR" sz="3200" b="1" i="1" u="sng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2</a:t>
            </a:r>
            <a:endParaRPr lang="ko-KR" altLang="en-US" sz="3200" b="1" i="1" u="sng" spc="-60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64535" y="5211474"/>
            <a:ext cx="3100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en-US" altLang="ko-KR" sz="3200" b="1" i="1" u="sng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3</a:t>
            </a:r>
            <a:endParaRPr lang="ko-KR" altLang="en-US" sz="3200" b="1" i="1" u="sng" spc="-60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</p:txBody>
      </p:sp>
      <p:pic>
        <p:nvPicPr>
          <p:cNvPr id="15" name="Picture 10" descr="http://www.churchleaders.com/wp-content/uploads/files/article_images/dynamic_agendas_97529357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319" y="4365625"/>
            <a:ext cx="34194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868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16802" y="657477"/>
            <a:ext cx="7694413" cy="3600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ko-KR" altLang="en-US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오픈소스 </a:t>
            </a:r>
            <a:r>
              <a:rPr lang="en-US" altLang="ko-KR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Pacemaker </a:t>
            </a:r>
            <a:r>
              <a:rPr lang="ko-KR" altLang="en-US" sz="2600">
                <a:solidFill>
                  <a:schemeClr val="tx1">
                    <a:lumMod val="85000"/>
                    <a:lumOff val="15000"/>
                  </a:schemeClr>
                </a:solidFill>
              </a:rPr>
              <a:t>소개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16803" y="1095100"/>
            <a:ext cx="8020239" cy="498598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ko-KR" altLang="en-US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오픈소스 </a:t>
            </a:r>
            <a:r>
              <a:rPr lang="en-US" altLang="ko-KR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Pacemaker</a:t>
            </a:r>
            <a:r>
              <a:rPr lang="ko-KR" altLang="en-US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는 </a:t>
            </a:r>
            <a:r>
              <a:rPr lang="en-US" altLang="ko-KR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x86/Linux</a:t>
            </a:r>
            <a:r>
              <a:rPr lang="ko-KR" altLang="en-US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기반에서 가장 </a:t>
            </a:r>
            <a:r>
              <a:rPr lang="ko-KR" altLang="en-US" sz="1800" spc="-6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안정적인 이중화 솔루션이고 다양한 리소스 지원 및 이중화 모델을 지원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250801" y="716113"/>
            <a:ext cx="432767" cy="249299"/>
          </a:xfrm>
        </p:spPr>
        <p:txBody>
          <a:bodyPr/>
          <a:lstStyle/>
          <a:p>
            <a:r>
              <a:rPr lang="en-US" altLang="ko-KR" sz="1800" i="1" dirty="0">
                <a:solidFill>
                  <a:srgbClr val="FF0000"/>
                </a:solidFill>
              </a:rPr>
              <a:t>01</a:t>
            </a:r>
            <a:endParaRPr lang="ko-KR" altLang="en-US" sz="1800" i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797FEA-9137-4806-B7DA-8809A59B7625}"/>
              </a:ext>
            </a:extLst>
          </p:cNvPr>
          <p:cNvSpPr txBox="1"/>
          <p:nvPr/>
        </p:nvSpPr>
        <p:spPr>
          <a:xfrm>
            <a:off x="979134" y="3852040"/>
            <a:ext cx="4373858" cy="11203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171450" indent="-171450" defTabSz="975022" latinLnBrk="0">
              <a:lnSpc>
                <a:spcPct val="13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Yoon 윤고딕 540_TT" pitchFamily="18" charset="-127"/>
              <a:buChar char="-"/>
              <a:defRPr sz="120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Yoon 윤고딕 540_TT" pitchFamily="18" charset="-127"/>
                <a:ea typeface="Yoon 윤고딕 540_TT" pitchFamily="18" charset="-127"/>
              </a:defRPr>
            </a:lvl1pPr>
          </a:lstStyle>
          <a:p>
            <a:pPr marR="0" lvl="0" fontAlgn="auto">
              <a:spcAft>
                <a:spcPts val="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ko-KR" altLang="en-US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</a:rPr>
              <a:t>리소스 지원</a:t>
            </a:r>
            <a:r>
              <a:rPr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</a:rPr>
              <a:t> </a:t>
            </a:r>
            <a:r>
              <a:rPr lang="ko-KR" altLang="en-US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</a:rPr>
              <a:t>모델 </a:t>
            </a:r>
            <a:r>
              <a:rPr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</a:rPr>
              <a:t>: SystemD / LSB</a:t>
            </a:r>
            <a:r>
              <a:rPr lang="en-US" altLang="ko-KR" sz="1400" spc="-60" baseline="3000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</a:rPr>
              <a:t>[1] </a:t>
            </a:r>
            <a:r>
              <a:rPr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</a:rPr>
              <a:t>/ OCF</a:t>
            </a:r>
            <a:r>
              <a:rPr lang="en-US" altLang="ko-KR" sz="1400" spc="-60" baseline="3000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</a:rPr>
              <a:t>[2] </a:t>
            </a:r>
            <a:r>
              <a:rPr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</a:rPr>
              <a:t>Services</a:t>
            </a:r>
          </a:p>
          <a:p>
            <a:pPr marR="0" lvl="0" fontAlgn="auto">
              <a:spcAft>
                <a:spcPts val="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ko-KR" altLang="en-US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</a:rPr>
              <a:t>지원 이중화 모델 </a:t>
            </a:r>
            <a:r>
              <a:rPr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</a:rPr>
              <a:t>:</a:t>
            </a:r>
          </a:p>
          <a:p>
            <a:pPr marL="268288" marR="0" lvl="0" fontAlgn="auto">
              <a:spcAft>
                <a:spcPts val="0"/>
              </a:spcAft>
              <a:buClr>
                <a:prstClr val="black"/>
              </a:buClr>
              <a:buSzTx/>
              <a:buFontTx/>
              <a:buChar char="-"/>
              <a:tabLst/>
              <a:defRPr/>
            </a:pPr>
            <a:r>
              <a:rPr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</a:rPr>
              <a:t>Cloned Services (N+1, N+M, N nodes)</a:t>
            </a:r>
          </a:p>
          <a:p>
            <a:pPr marL="268288" marR="0" lvl="0" fontAlgn="auto">
              <a:spcAft>
                <a:spcPts val="0"/>
              </a:spcAft>
              <a:buClr>
                <a:prstClr val="black"/>
              </a:buClr>
              <a:buSzTx/>
              <a:buFontTx/>
              <a:buChar char="-"/>
              <a:tabLst/>
              <a:defRPr/>
            </a:pPr>
            <a:r>
              <a:rPr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</a:rPr>
              <a:t>Multi-state (Master/Slave, Primary/Secondary)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B11115-0722-4883-B3C4-1AD551FCCCB0}"/>
              </a:ext>
            </a:extLst>
          </p:cNvPr>
          <p:cNvSpPr txBox="1"/>
          <p:nvPr/>
        </p:nvSpPr>
        <p:spPr>
          <a:xfrm>
            <a:off x="748507" y="3519598"/>
            <a:ext cx="4710283" cy="246221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marL="177800" marR="0" lvl="0" indent="-177800" defTabSz="975022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ko-KR" altLang="en-US" sz="16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다양한 리소스 지원 및 이중화 모델 지원</a:t>
            </a:r>
            <a:endParaRPr lang="en-US" altLang="ko-KR" sz="1600" b="1" spc="-60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7101212" y="6093520"/>
            <a:ext cx="1748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400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[1] LSB (Linux Standard Base)</a:t>
            </a:r>
          </a:p>
          <a:p>
            <a:pPr marL="0" marR="0" lvl="0" indent="0" defTabSz="6400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[2] OCF (Open Cluster Framework)</a:t>
            </a:r>
            <a:endParaRPr kumimoji="0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437970" y="234908"/>
            <a:ext cx="417443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kumimoji="1" lang="en-US" altLang="ko-KR" sz="1050" spc="-6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1. Pacemaker’s Story - The Open Source, High Availability Cluster 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CE1B54E6-9E73-485F-8524-3CAD8CF32E03}"/>
              </a:ext>
            </a:extLst>
          </p:cNvPr>
          <p:cNvGrpSpPr/>
          <p:nvPr/>
        </p:nvGrpSpPr>
        <p:grpSpPr>
          <a:xfrm>
            <a:off x="748507" y="5389997"/>
            <a:ext cx="5598986" cy="842815"/>
            <a:chOff x="748507" y="2579072"/>
            <a:chExt cx="7569584" cy="84281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797FEA-9137-4806-B7DA-8809A59B7625}"/>
                </a:ext>
              </a:extLst>
            </p:cNvPr>
            <p:cNvSpPr txBox="1"/>
            <p:nvPr/>
          </p:nvSpPr>
          <p:spPr>
            <a:xfrm>
              <a:off x="979133" y="2892575"/>
              <a:ext cx="7338956" cy="5293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171450" indent="-171450" defTabSz="975022" latinLnBrk="0">
                <a:lnSpc>
                  <a:spcPct val="130000"/>
                </a:lnSpc>
                <a:spcBef>
                  <a:spcPts val="0"/>
                </a:spcBef>
                <a:buClr>
                  <a:schemeClr val="tx1">
                    <a:lumMod val="65000"/>
                    <a:lumOff val="35000"/>
                  </a:schemeClr>
                </a:buClr>
                <a:buFont typeface="Yoon 윤고딕 540_TT" pitchFamily="18" charset="-127"/>
                <a:buChar char="-"/>
                <a:defRPr sz="1200">
                  <a:ln>
                    <a:solidFill>
                      <a:schemeClr val="tx1">
                        <a:lumMod val="65000"/>
                        <a:lumOff val="35000"/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Yoon 윤고딕 540_TT" pitchFamily="18" charset="-127"/>
                  <a:ea typeface="Yoon 윤고딕 540_TT" pitchFamily="18" charset="-127"/>
                </a:defRPr>
              </a:lvl1pPr>
            </a:lstStyle>
            <a:p>
              <a:pPr>
                <a:buClr>
                  <a:prstClr val="black"/>
                </a:buClr>
                <a:buFont typeface="Wingdings" panose="05000000000000000000" pitchFamily="2" charset="2"/>
                <a:buChar char="§"/>
                <a:defRPr/>
              </a:pPr>
              <a:r>
                <a:rPr lang="ko-KR" altLang="en-US" sz="1400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  <a:ea typeface="+mn-ea"/>
                </a:rPr>
                <a:t>리소스형태 </a:t>
              </a:r>
              <a:r>
                <a:rPr lang="en-US" altLang="ko-KR" sz="1400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  <a:ea typeface="+mn-ea"/>
                </a:rPr>
                <a:t>fence agents </a:t>
              </a:r>
              <a:r>
                <a:rPr lang="ko-KR" altLang="en-US" sz="1400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  <a:ea typeface="+mn-ea"/>
                </a:rPr>
                <a:t>설정관리 용이</a:t>
              </a:r>
              <a:endParaRPr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</a:endParaRPr>
            </a:p>
            <a:p>
              <a:pPr>
                <a:buClr>
                  <a:prstClr val="black"/>
                </a:buClr>
                <a:buFont typeface="Wingdings" panose="05000000000000000000" pitchFamily="2" charset="2"/>
                <a:buChar char="§"/>
                <a:defRPr/>
              </a:pPr>
              <a:r>
                <a:rPr lang="en-US" altLang="ko-KR" sz="1400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  <a:ea typeface="+mn-ea"/>
                </a:rPr>
                <a:t>Resource Agents </a:t>
              </a:r>
              <a:r>
                <a:rPr lang="ko-KR" altLang="en-US" sz="1400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  <a:ea typeface="+mn-ea"/>
                </a:rPr>
                <a:t>설정을 만들고 지우고 변경하는 것에 대한 자유로움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8B11115-0722-4883-B3C4-1AD551FCCCB0}"/>
                </a:ext>
              </a:extLst>
            </p:cNvPr>
            <p:cNvSpPr txBox="1"/>
            <p:nvPr/>
          </p:nvSpPr>
          <p:spPr>
            <a:xfrm>
              <a:off x="748507" y="2579072"/>
              <a:ext cx="7569584" cy="246221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wrap="square" lIns="0" tIns="0" rIns="0" bIns="0" rtlCol="0">
              <a:spAutoFit/>
            </a:bodyPr>
            <a:lstStyle/>
            <a:p>
              <a:pPr marL="177800" indent="-177800" defTabSz="975022">
                <a:spcBef>
                  <a:spcPts val="500"/>
                </a:spcBef>
                <a:buClr>
                  <a:prstClr val="black"/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ko-KR" altLang="en-US" sz="1600" b="1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</a:rPr>
                <a:t>클러스터 리소스의 정책을 사용자가 직접 결정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5797FEA-9137-4806-B7DA-8809A59B7625}"/>
              </a:ext>
            </a:extLst>
          </p:cNvPr>
          <p:cNvSpPr txBox="1"/>
          <p:nvPr/>
        </p:nvSpPr>
        <p:spPr>
          <a:xfrm>
            <a:off x="930409" y="2235581"/>
            <a:ext cx="5543596" cy="8402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171450" indent="-171450" defTabSz="975022" latinLnBrk="0">
              <a:lnSpc>
                <a:spcPct val="13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Yoon 윤고딕 540_TT" pitchFamily="18" charset="-127"/>
              <a:buChar char="-"/>
              <a:defRPr sz="120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Yoon 윤고딕 540_TT" pitchFamily="18" charset="-127"/>
                <a:ea typeface="Yoon 윤고딕 540_TT" pitchFamily="18" charset="-127"/>
              </a:defRPr>
            </a:lvl1pPr>
          </a:lstStyle>
          <a:p>
            <a:pPr marR="0" fontAlgn="auto">
              <a:spcAft>
                <a:spcPts val="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ko-KR" altLang="en-US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</a:rPr>
              <a:t>리눅스 플랫폼을 위한 </a:t>
            </a:r>
            <a:r>
              <a:rPr lang="en-US" altLang="ko-KR" sz="1400" b="1" spc="-60" dirty="0">
                <a:solidFill>
                  <a:srgbClr val="FF0000"/>
                </a:solidFill>
                <a:latin typeface="+mn-ea"/>
                <a:ea typeface="+mn-ea"/>
              </a:rPr>
              <a:t>High-Availability</a:t>
            </a:r>
            <a:r>
              <a:rPr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</a:rPr>
              <a:t> </a:t>
            </a:r>
            <a:r>
              <a:rPr lang="ko-KR" altLang="en-US" sz="1400" spc="-6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</a:rPr>
              <a:t>와 </a:t>
            </a:r>
            <a:r>
              <a:rPr lang="en-US" altLang="ko-KR" sz="1400" b="1" spc="-60" dirty="0">
                <a:solidFill>
                  <a:srgbClr val="FF0000"/>
                </a:solidFill>
                <a:latin typeface="+mn-ea"/>
                <a:ea typeface="+mn-ea"/>
              </a:rPr>
              <a:t>Load-Balancing</a:t>
            </a:r>
            <a:r>
              <a:rPr lang="ko-KR" altLang="en-US" sz="1400" spc="-6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</a:rPr>
              <a:t> 스택 제공</a:t>
            </a:r>
            <a:endParaRPr lang="en-US" altLang="ko-KR" sz="1400" spc="-60" dirty="0"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  <a:ea typeface="+mn-ea"/>
            </a:endParaRPr>
          </a:p>
          <a:p>
            <a:pPr>
              <a:buClr>
                <a:prstClr val="black"/>
              </a:buClr>
              <a:buFont typeface="Wingdings" panose="05000000000000000000" pitchFamily="2" charset="2"/>
              <a:buChar char="§"/>
              <a:defRPr/>
            </a:pPr>
            <a:r>
              <a:rPr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</a:rPr>
              <a:t>Python-based Unified, scriptable, cluster shell</a:t>
            </a:r>
          </a:p>
          <a:p>
            <a:pPr>
              <a:buClr>
                <a:prstClr val="black"/>
              </a:buClr>
              <a:buFont typeface="Wingdings" panose="05000000000000000000" pitchFamily="2" charset="2"/>
              <a:buChar char="§"/>
              <a:defRPr/>
            </a:pPr>
            <a:r>
              <a:rPr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</a:rPr>
              <a:t>Last Release version 2.1.6 </a:t>
            </a:r>
            <a:r>
              <a:rPr lang="en-US" altLang="ko-KR" sz="1400" spc="-60" baseline="3000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</a:rPr>
              <a:t>May 2023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8B11115-0722-4883-B3C4-1AD551FCCCB0}"/>
              </a:ext>
            </a:extLst>
          </p:cNvPr>
          <p:cNvSpPr txBox="1"/>
          <p:nvPr/>
        </p:nvSpPr>
        <p:spPr>
          <a:xfrm>
            <a:off x="748507" y="1911019"/>
            <a:ext cx="5970345" cy="246221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marL="177800" marR="0" lvl="0" indent="-177800" defTabSz="975022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en-US" altLang="ko-KR" sz="16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Pacemaker </a:t>
            </a:r>
            <a:r>
              <a:rPr lang="ko-KR" altLang="en-US" sz="16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란</a:t>
            </a:r>
            <a:r>
              <a:rPr lang="en-US" altLang="ko-KR" sz="160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?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5556211" y="2764361"/>
            <a:ext cx="3158786" cy="3047459"/>
            <a:chOff x="5458790" y="2522314"/>
            <a:chExt cx="3158786" cy="3047459"/>
          </a:xfrm>
        </p:grpSpPr>
        <p:pic>
          <p:nvPicPr>
            <p:cNvPr id="14" name="Picture 78" descr="with letter Linux_s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6584" y="4608631"/>
              <a:ext cx="540060" cy="757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8" descr="with letter Linux_s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6546" y="4608631"/>
              <a:ext cx="540060" cy="757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직사각형 15"/>
            <p:cNvSpPr/>
            <p:nvPr/>
          </p:nvSpPr>
          <p:spPr>
            <a:xfrm>
              <a:off x="6265614" y="4350946"/>
              <a:ext cx="881092" cy="185531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80000"/>
              </a:schemeClr>
            </a:solidFill>
            <a:ln w="63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74725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50" b="1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</a:rPr>
                <a:t>Linux</a:t>
              </a:r>
              <a:endParaRPr kumimoji="1" lang="ko-KR" altLang="en-US" sz="1050" b="1" spc="-6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7736484" y="4350946"/>
              <a:ext cx="881092" cy="185531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80000"/>
              </a:schemeClr>
            </a:solidFill>
            <a:ln w="63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74725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50" b="1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</a:rPr>
                <a:t>Linux</a:t>
              </a:r>
              <a:endParaRPr kumimoji="1" lang="ko-KR" altLang="en-US" sz="1050" b="1" spc="-6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6265614" y="4093261"/>
              <a:ext cx="2351962" cy="185531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80000"/>
              </a:schemeClr>
            </a:solidFill>
            <a:ln w="63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74725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50" b="1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</a:rPr>
                <a:t>Corosync</a:t>
              </a:r>
              <a:endParaRPr kumimoji="1" lang="ko-KR" altLang="en-US" sz="1050" b="1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6265614" y="3835576"/>
              <a:ext cx="2351962" cy="185531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80000"/>
              </a:schemeClr>
            </a:solidFill>
            <a:ln w="63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74725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50" b="1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</a:rPr>
                <a:t>Pacemaker</a:t>
              </a:r>
              <a:endParaRPr kumimoji="1" lang="ko-KR" altLang="en-US" sz="1050" b="1" spc="-6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6265614" y="3572435"/>
              <a:ext cx="881092" cy="185531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80000"/>
              </a:schemeClr>
            </a:solidFill>
            <a:ln w="63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tIns="0" bIns="0" rtlCol="0" anchor="ctr"/>
            <a:lstStyle/>
            <a:p>
              <a:pPr algn="ctr" defTabSz="974725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50" b="1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</a:rPr>
                <a:t>FileSystem</a:t>
              </a:r>
              <a:endParaRPr kumimoji="1" lang="ko-KR" altLang="en-US" sz="1050" b="1" spc="-6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7736484" y="3572435"/>
              <a:ext cx="881092" cy="185531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80000"/>
              </a:schemeClr>
            </a:solidFill>
            <a:ln w="63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tIns="0" bIns="0" rtlCol="0" anchor="ctr"/>
            <a:lstStyle/>
            <a:p>
              <a:pPr algn="ctr" defTabSz="974725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50" b="1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</a:rPr>
                <a:t>FileSystem</a:t>
              </a:r>
              <a:endParaRPr kumimoji="1" lang="ko-KR" altLang="en-US" sz="1050" b="1" spc="-6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6347493" y="5308163"/>
              <a:ext cx="57259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ko-KR" sz="105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Active</a:t>
              </a:r>
              <a:endParaRPr lang="ko-KR" altLang="en-US" sz="1050"/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7877909" y="5308163"/>
              <a:ext cx="70403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ko-KR" sz="105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Standby</a:t>
              </a:r>
              <a:endParaRPr lang="ko-KR" altLang="en-US" sz="1050"/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6265614" y="3314750"/>
              <a:ext cx="881092" cy="185531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80000"/>
              </a:schemeClr>
            </a:solidFill>
            <a:ln w="63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tIns="0" bIns="0" rtlCol="0" anchor="ctr"/>
            <a:lstStyle/>
            <a:p>
              <a:pPr algn="ctr" defTabSz="974725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50" b="1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</a:rPr>
                <a:t>DBMS</a:t>
              </a:r>
              <a:endParaRPr kumimoji="1" lang="ko-KR" altLang="en-US" sz="1050" b="1" spc="-6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endParaRPr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7736484" y="3314750"/>
              <a:ext cx="881092" cy="185531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80000"/>
              </a:schemeClr>
            </a:solidFill>
            <a:ln w="63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tIns="0" bIns="0" rtlCol="0" anchor="ctr"/>
            <a:lstStyle/>
            <a:p>
              <a:pPr algn="ctr" defTabSz="974725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50" b="1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</a:rPr>
                <a:t>DBMS</a:t>
              </a:r>
              <a:endParaRPr kumimoji="1" lang="ko-KR" altLang="en-US" sz="1050" b="1" spc="-6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endParaRPr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6265614" y="3051609"/>
              <a:ext cx="881092" cy="185531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80000"/>
              </a:schemeClr>
            </a:solidFill>
            <a:ln w="63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tIns="0" bIns="0" rtlCol="0" anchor="ctr"/>
            <a:lstStyle/>
            <a:p>
              <a:pPr algn="ctr" defTabSz="974725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50" b="1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</a:rPr>
                <a:t>VIP</a:t>
              </a:r>
              <a:endParaRPr kumimoji="1" lang="ko-KR" altLang="en-US" sz="1050" b="1" spc="-6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7731313" y="3051609"/>
              <a:ext cx="881092" cy="185531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80000"/>
              </a:schemeClr>
            </a:solidFill>
            <a:ln w="63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tIns="0" bIns="0" rtlCol="0" anchor="ctr"/>
            <a:lstStyle/>
            <a:p>
              <a:pPr algn="ctr" defTabSz="974725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50" b="1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</a:rPr>
                <a:t>VIP</a:t>
              </a:r>
              <a:endParaRPr kumimoji="1" lang="ko-KR" altLang="en-US" sz="1050" b="1" spc="-6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endParaRPr>
            </a:p>
          </p:txBody>
        </p:sp>
        <p:cxnSp>
          <p:nvCxnSpPr>
            <p:cNvPr id="32" name="꺾인 연결선 31"/>
            <p:cNvCxnSpPr>
              <a:stCxn id="30" idx="1"/>
              <a:endCxn id="23" idx="1"/>
            </p:cNvCxnSpPr>
            <p:nvPr/>
          </p:nvCxnSpPr>
          <p:spPr>
            <a:xfrm rot="10800000" flipV="1">
              <a:off x="6265614" y="3144375"/>
              <a:ext cx="12700" cy="520826"/>
            </a:xfrm>
            <a:prstGeom prst="bentConnector3">
              <a:avLst>
                <a:gd name="adj1" fmla="val 2165213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직사각형 32"/>
            <p:cNvSpPr/>
            <p:nvPr/>
          </p:nvSpPr>
          <p:spPr>
            <a:xfrm>
              <a:off x="5766846" y="3325870"/>
              <a:ext cx="470889" cy="16158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0" rIns="36000" bIns="0">
              <a:spAutoFit/>
            </a:bodyPr>
            <a:lstStyle/>
            <a:p>
              <a:r>
                <a:rPr kumimoji="1" lang="en-US" altLang="ko-KR" sz="1050" b="1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</a:rPr>
                <a:t>Service</a:t>
              </a:r>
              <a:endParaRPr kumimoji="1" lang="ko-KR" altLang="en-US" sz="1050" b="1" spc="-6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endParaRPr>
            </a:p>
          </p:txBody>
        </p:sp>
        <p:cxnSp>
          <p:nvCxnSpPr>
            <p:cNvPr id="34" name="꺾인 연결선 33"/>
            <p:cNvCxnSpPr>
              <a:stCxn id="19" idx="1"/>
              <a:endCxn id="18" idx="1"/>
            </p:cNvCxnSpPr>
            <p:nvPr/>
          </p:nvCxnSpPr>
          <p:spPr>
            <a:xfrm rot="10800000" flipV="1">
              <a:off x="6265614" y="3928341"/>
              <a:ext cx="12700" cy="257685"/>
            </a:xfrm>
            <a:prstGeom prst="bentConnector3">
              <a:avLst>
                <a:gd name="adj1" fmla="val 180000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직사각형 34"/>
            <p:cNvSpPr/>
            <p:nvPr/>
          </p:nvSpPr>
          <p:spPr>
            <a:xfrm>
              <a:off x="5458790" y="3979895"/>
              <a:ext cx="766163" cy="16158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0" rIns="36000" bIns="0">
              <a:spAutoFit/>
            </a:bodyPr>
            <a:lstStyle/>
            <a:p>
              <a:r>
                <a:rPr kumimoji="1" lang="en-US" altLang="ko-KR" sz="1050" b="1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</a:rPr>
                <a:t>Cluster Infra</a:t>
              </a:r>
              <a:endParaRPr kumimoji="1" lang="ko-KR" altLang="en-US" sz="1050" b="1" spc="-6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endParaRPr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6945734" y="2522314"/>
              <a:ext cx="881092" cy="185531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635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tIns="0" bIns="0" rtlCol="0" anchor="ctr"/>
            <a:lstStyle/>
            <a:p>
              <a:pPr algn="ctr" defTabSz="974725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50" b="1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</a:rPr>
                <a:t>Application</a:t>
              </a:r>
              <a:endParaRPr kumimoji="1" lang="ko-KR" altLang="en-US" sz="1050" b="1" spc="-6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endParaRPr>
            </a:p>
          </p:txBody>
        </p:sp>
        <p:cxnSp>
          <p:nvCxnSpPr>
            <p:cNvPr id="37" name="꺾인 연결선 36"/>
            <p:cNvCxnSpPr>
              <a:stCxn id="36" idx="2"/>
              <a:endCxn id="30" idx="0"/>
            </p:cNvCxnSpPr>
            <p:nvPr/>
          </p:nvCxnSpPr>
          <p:spPr>
            <a:xfrm rot="5400000">
              <a:off x="6874338" y="2539667"/>
              <a:ext cx="343764" cy="680120"/>
            </a:xfrm>
            <a:prstGeom prst="bentConnector3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꺾인 연결선 37"/>
            <p:cNvCxnSpPr>
              <a:stCxn id="36" idx="2"/>
              <a:endCxn id="31" idx="0"/>
            </p:cNvCxnSpPr>
            <p:nvPr/>
          </p:nvCxnSpPr>
          <p:spPr>
            <a:xfrm rot="16200000" flipH="1">
              <a:off x="7607187" y="2486937"/>
              <a:ext cx="343764" cy="78557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꺾인 연결선 38"/>
            <p:cNvCxnSpPr>
              <a:stCxn id="16" idx="1"/>
              <a:endCxn id="14" idx="1"/>
            </p:cNvCxnSpPr>
            <p:nvPr/>
          </p:nvCxnSpPr>
          <p:spPr>
            <a:xfrm rot="10800000" flipH="1" flipV="1">
              <a:off x="6265614" y="4443711"/>
              <a:ext cx="110970" cy="543519"/>
            </a:xfrm>
            <a:prstGeom prst="bentConnector3">
              <a:avLst>
                <a:gd name="adj1" fmla="val -206002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직사각형 39"/>
            <p:cNvSpPr/>
            <p:nvPr/>
          </p:nvSpPr>
          <p:spPr>
            <a:xfrm>
              <a:off x="5780448" y="4661441"/>
              <a:ext cx="398113" cy="16158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0" rIns="36000" bIns="0">
              <a:spAutoFit/>
            </a:bodyPr>
            <a:lstStyle/>
            <a:p>
              <a:r>
                <a:rPr kumimoji="1" lang="en-US" altLang="ko-KR" sz="1050" b="1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</a:rPr>
                <a:t>Hosts</a:t>
              </a:r>
              <a:endParaRPr kumimoji="1" lang="ko-KR" altLang="en-US" sz="1050" b="1" spc="-6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endParaRPr>
            </a:p>
          </p:txBody>
        </p:sp>
      </p:grpSp>
      <p:pic>
        <p:nvPicPr>
          <p:cNvPr id="41" name="그림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975" y="2538992"/>
            <a:ext cx="1927640" cy="6556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갈매기형 수장 6"/>
          <p:cNvSpPr/>
          <p:nvPr/>
        </p:nvSpPr>
        <p:spPr>
          <a:xfrm>
            <a:off x="7414986" y="3394568"/>
            <a:ext cx="248060" cy="520826"/>
          </a:xfrm>
          <a:prstGeom prst="chevron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174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16802" y="658294"/>
            <a:ext cx="7694413" cy="3600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ko-KR" altLang="en-US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오픈소스 </a:t>
            </a:r>
            <a:r>
              <a:rPr lang="en-US" altLang="ko-KR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Pacemaker </a:t>
            </a:r>
            <a:r>
              <a:rPr lang="ko-KR" altLang="en-US" sz="2600">
                <a:solidFill>
                  <a:schemeClr val="tx1">
                    <a:lumMod val="85000"/>
                    <a:lumOff val="15000"/>
                  </a:schemeClr>
                </a:solidFill>
              </a:rPr>
              <a:t>특징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250801" y="716113"/>
            <a:ext cx="432767" cy="249299"/>
          </a:xfrm>
        </p:spPr>
        <p:txBody>
          <a:bodyPr/>
          <a:lstStyle/>
          <a:p>
            <a:r>
              <a:rPr lang="en-US" altLang="ko-KR" sz="1800" i="1" dirty="0">
                <a:solidFill>
                  <a:srgbClr val="FF0000"/>
                </a:solidFill>
              </a:rPr>
              <a:t>02</a:t>
            </a:r>
            <a:endParaRPr lang="ko-KR" altLang="en-US" sz="1800" i="1" dirty="0">
              <a:solidFill>
                <a:srgbClr val="FF0000"/>
              </a:solidFill>
            </a:endParaRPr>
          </a:p>
        </p:txBody>
      </p:sp>
      <p:sp>
        <p:nvSpPr>
          <p:cNvPr id="5" name="텍스트 개체 틀 2"/>
          <p:cNvSpPr>
            <a:spLocks noGrp="1"/>
          </p:cNvSpPr>
          <p:nvPr>
            <p:ph type="body" idx="1"/>
          </p:nvPr>
        </p:nvSpPr>
        <p:spPr>
          <a:xfrm>
            <a:off x="716803" y="1095100"/>
            <a:ext cx="8020239" cy="2492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ko-KR" altLang="en-US" sz="1800" spc="-6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다양한 오픈 플랫폼 적용 가능하고 다수 커뮤니티 참여로 업데이트 진행 中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CE1B54E6-9E73-485F-8524-3CAD8CF32E03}"/>
              </a:ext>
            </a:extLst>
          </p:cNvPr>
          <p:cNvGrpSpPr/>
          <p:nvPr/>
        </p:nvGrpSpPr>
        <p:grpSpPr>
          <a:xfrm>
            <a:off x="748507" y="1902890"/>
            <a:ext cx="7569584" cy="1158984"/>
            <a:chOff x="748507" y="2579072"/>
            <a:chExt cx="7569584" cy="115898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797FEA-9137-4806-B7DA-8809A59B7625}"/>
                </a:ext>
              </a:extLst>
            </p:cNvPr>
            <p:cNvSpPr txBox="1"/>
            <p:nvPr/>
          </p:nvSpPr>
          <p:spPr>
            <a:xfrm>
              <a:off x="979134" y="2897826"/>
              <a:ext cx="7338957" cy="8402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171450" indent="-171450" defTabSz="975022" latinLnBrk="0">
                <a:lnSpc>
                  <a:spcPct val="130000"/>
                </a:lnSpc>
                <a:spcBef>
                  <a:spcPts val="0"/>
                </a:spcBef>
                <a:buClr>
                  <a:schemeClr val="tx1">
                    <a:lumMod val="65000"/>
                    <a:lumOff val="35000"/>
                  </a:schemeClr>
                </a:buClr>
                <a:buFont typeface="Yoon 윤고딕 540_TT" pitchFamily="18" charset="-127"/>
                <a:buChar char="-"/>
                <a:defRPr sz="1200">
                  <a:ln>
                    <a:solidFill>
                      <a:schemeClr val="tx1">
                        <a:lumMod val="65000"/>
                        <a:lumOff val="35000"/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Yoon 윤고딕 540_TT" pitchFamily="18" charset="-127"/>
                  <a:ea typeface="Yoon 윤고딕 540_TT" pitchFamily="18" charset="-127"/>
                </a:defRPr>
              </a:lvl1pPr>
            </a:lstStyle>
            <a:p>
              <a:pPr lvl="0">
                <a:buClr>
                  <a:prstClr val="black"/>
                </a:buClr>
                <a:buFont typeface="Wingdings" panose="05000000000000000000" pitchFamily="2" charset="2"/>
                <a:buChar char="§"/>
              </a:pPr>
              <a:r>
                <a:rPr lang="en-US" altLang="ko-KR" sz="1400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  <a:ea typeface="+mn-ea"/>
                </a:rPr>
                <a:t>Red Hat </a:t>
              </a:r>
              <a:r>
                <a:rPr lang="ko-KR" altLang="en-US" sz="1400" spc="-6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  <a:ea typeface="+mn-ea"/>
                </a:rPr>
                <a:t>계열 </a:t>
              </a:r>
              <a:r>
                <a:rPr lang="en-US" altLang="ko-KR" sz="1400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  <a:ea typeface="+mn-ea"/>
                </a:rPr>
                <a:t>: RHEL, SUSE, CentOS, OEL, Rocky Linux </a:t>
              </a:r>
              <a:r>
                <a:rPr lang="ko-KR" altLang="en-US" sz="1400" spc="-6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  <a:ea typeface="+mn-ea"/>
                </a:rPr>
                <a:t>등</a:t>
              </a:r>
            </a:p>
            <a:p>
              <a:pPr lvl="0">
                <a:buClr>
                  <a:prstClr val="black"/>
                </a:buClr>
                <a:buFont typeface="Wingdings" panose="05000000000000000000" pitchFamily="2" charset="2"/>
                <a:buChar char="§"/>
              </a:pPr>
              <a:r>
                <a:rPr lang="en-US" altLang="ko-KR" sz="1400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  <a:ea typeface="+mn-ea"/>
                </a:rPr>
                <a:t>Debian </a:t>
              </a:r>
              <a:r>
                <a:rPr lang="ko-KR" altLang="en-US" sz="1400" spc="-6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  <a:ea typeface="+mn-ea"/>
                </a:rPr>
                <a:t>계열 </a:t>
              </a:r>
              <a:r>
                <a:rPr lang="en-US" altLang="ko-KR" sz="1400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  <a:ea typeface="+mn-ea"/>
                </a:rPr>
                <a:t>: Linux Mint , Ubuntu </a:t>
              </a:r>
              <a:r>
                <a:rPr lang="ko-KR" altLang="en-US" sz="1400" spc="-6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  <a:ea typeface="+mn-ea"/>
                </a:rPr>
                <a:t>등</a:t>
              </a:r>
              <a:endParaRPr lang="en-US" altLang="ko-KR" sz="14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  <a:ea typeface="+mn-ea"/>
              </a:endParaRPr>
            </a:p>
            <a:p>
              <a:pPr lvl="0">
                <a:buClr>
                  <a:prstClr val="black"/>
                </a:buClr>
                <a:buFont typeface="Wingdings" panose="05000000000000000000" pitchFamily="2" charset="2"/>
                <a:buChar char="§"/>
              </a:pPr>
              <a:r>
                <a:rPr lang="en-US" altLang="ko-KR" sz="1400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  <a:ea typeface="+mn-ea"/>
                </a:rPr>
                <a:t>FreeBSD </a:t>
              </a:r>
              <a:r>
                <a:rPr lang="ko-KR" altLang="en-US" sz="1400" spc="-6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  <a:ea typeface="+mn-ea"/>
                </a:rPr>
                <a:t>계열 포함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8B11115-0722-4883-B3C4-1AD551FCCCB0}"/>
                </a:ext>
              </a:extLst>
            </p:cNvPr>
            <p:cNvSpPr txBox="1"/>
            <p:nvPr/>
          </p:nvSpPr>
          <p:spPr>
            <a:xfrm>
              <a:off x="748507" y="2579072"/>
              <a:ext cx="7569584" cy="246221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wrap="square" lIns="0" tIns="0" rIns="0" bIns="0" rtlCol="0">
              <a:spAutoFit/>
            </a:bodyPr>
            <a:lstStyle/>
            <a:p>
              <a:pPr marL="177800" lvl="0" indent="-177800" defTabSz="975022">
                <a:spcBef>
                  <a:spcPts val="500"/>
                </a:spcBef>
                <a:buClr>
                  <a:prstClr val="black"/>
                </a:buClr>
                <a:buSzPct val="100000"/>
                <a:buFont typeface="Arial" pitchFamily="34" charset="0"/>
                <a:buChar char="•"/>
              </a:pPr>
              <a:r>
                <a:rPr lang="ko-KR" altLang="en-US" sz="1600" b="1" spc="-60" dirty="0">
                  <a:solidFill>
                    <a:srgbClr val="FF0000"/>
                  </a:solidFill>
                  <a:latin typeface="+mn-ea"/>
                </a:rPr>
                <a:t>대부분 엔터프라이즈 </a:t>
              </a:r>
              <a:r>
                <a:rPr lang="en-US" altLang="ko-KR" sz="1600" b="1" spc="-60" dirty="0">
                  <a:solidFill>
                    <a:srgbClr val="FF0000"/>
                  </a:solidFill>
                  <a:latin typeface="+mn-ea"/>
                </a:rPr>
                <a:t>Linux</a:t>
              </a:r>
              <a:r>
                <a:rPr lang="ko-KR" altLang="en-US" sz="1600" b="1" spc="-60" dirty="0">
                  <a:solidFill>
                    <a:srgbClr val="FF0000"/>
                  </a:solidFill>
                  <a:latin typeface="+mn-ea"/>
                </a:rPr>
                <a:t>운영체제에서 사용</a:t>
              </a:r>
              <a:r>
                <a:rPr lang="ko-KR" altLang="en-US" sz="1600" b="1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</a:rPr>
                <a:t> 가능한 고가용성</a:t>
              </a:r>
              <a:r>
                <a:rPr lang="en-US" altLang="ko-KR" sz="1600" b="1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</a:rPr>
                <a:t>SW</a:t>
              </a: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CE1B54E6-9E73-485F-8524-3CAD8CF32E03}"/>
              </a:ext>
            </a:extLst>
          </p:cNvPr>
          <p:cNvGrpSpPr/>
          <p:nvPr/>
        </p:nvGrpSpPr>
        <p:grpSpPr>
          <a:xfrm>
            <a:off x="748506" y="3981183"/>
            <a:ext cx="7988535" cy="2283878"/>
            <a:chOff x="748506" y="2579072"/>
            <a:chExt cx="7988535" cy="228387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5797FEA-9137-4806-B7DA-8809A59B7625}"/>
                </a:ext>
              </a:extLst>
            </p:cNvPr>
            <p:cNvSpPr txBox="1"/>
            <p:nvPr/>
          </p:nvSpPr>
          <p:spPr>
            <a:xfrm>
              <a:off x="979134" y="2902413"/>
              <a:ext cx="7338957" cy="19605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171450" indent="-171450" defTabSz="975022" latinLnBrk="0">
                <a:lnSpc>
                  <a:spcPct val="130000"/>
                </a:lnSpc>
                <a:spcBef>
                  <a:spcPts val="0"/>
                </a:spcBef>
                <a:buClr>
                  <a:schemeClr val="tx1">
                    <a:lumMod val="65000"/>
                    <a:lumOff val="35000"/>
                  </a:schemeClr>
                </a:buClr>
                <a:buFont typeface="Yoon 윤고딕 540_TT" pitchFamily="18" charset="-127"/>
                <a:buChar char="-"/>
                <a:defRPr sz="1200">
                  <a:ln>
                    <a:solidFill>
                      <a:schemeClr val="tx1">
                        <a:lumMod val="65000"/>
                        <a:lumOff val="35000"/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Yoon 윤고딕 540_TT" pitchFamily="18" charset="-127"/>
                  <a:ea typeface="Yoon 윤고딕 540_TT" pitchFamily="18" charset="-127"/>
                </a:defRPr>
              </a:lvl1pPr>
            </a:lstStyle>
            <a:p>
              <a:pPr lvl="0">
                <a:buClr>
                  <a:prstClr val="black"/>
                </a:buClr>
                <a:buFont typeface="Wingdings" panose="05000000000000000000" pitchFamily="2" charset="2"/>
                <a:buChar char="§"/>
              </a:pPr>
              <a:r>
                <a:rPr lang="ko-KR" altLang="en-US" sz="1400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  <a:ea typeface="+mn-ea"/>
                </a:rPr>
                <a:t>오픈소스 진영 </a:t>
              </a:r>
              <a:r>
                <a:rPr lang="en-US" altLang="ko-KR" sz="1400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  <a:ea typeface="+mn-ea"/>
                </a:rPr>
                <a:t>:</a:t>
              </a:r>
            </a:p>
            <a:p>
              <a:pPr marL="381000" lvl="0" indent="-285750">
                <a:buClr>
                  <a:prstClr val="black"/>
                </a:buClr>
                <a:buFont typeface="Wingdings" panose="05000000000000000000" pitchFamily="2" charset="2"/>
                <a:buChar char="ü"/>
              </a:pPr>
              <a:r>
                <a:rPr lang="ko-KR" altLang="en-US" sz="1400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  <a:ea typeface="+mn-ea"/>
                </a:rPr>
                <a:t>클라우드 </a:t>
              </a:r>
              <a:r>
                <a:rPr lang="en-US" altLang="ko-KR" sz="1400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  <a:ea typeface="+mn-ea"/>
                </a:rPr>
                <a:t>: OpenStack, KVM, Docker </a:t>
              </a:r>
              <a:r>
                <a:rPr lang="ko-KR" altLang="en-US" sz="1400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  <a:ea typeface="+mn-ea"/>
                </a:rPr>
                <a:t>등</a:t>
              </a:r>
            </a:p>
            <a:p>
              <a:pPr marL="381000" lvl="0" indent="-285750">
                <a:buClr>
                  <a:prstClr val="black"/>
                </a:buClr>
                <a:buFont typeface="Wingdings" panose="05000000000000000000" pitchFamily="2" charset="2"/>
                <a:buChar char="ü"/>
              </a:pPr>
              <a:r>
                <a:rPr lang="ko-KR" altLang="en-US" sz="1400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  <a:ea typeface="+mn-ea"/>
                </a:rPr>
                <a:t>데이타베이스 </a:t>
              </a:r>
              <a:r>
                <a:rPr lang="en-US" altLang="ko-KR" sz="1400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  <a:ea typeface="+mn-ea"/>
                </a:rPr>
                <a:t>: PostgreSQL, MySQL, Redis </a:t>
              </a:r>
              <a:r>
                <a:rPr lang="ko-KR" altLang="en-US" sz="1400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  <a:ea typeface="+mn-ea"/>
                </a:rPr>
                <a:t>등</a:t>
              </a:r>
            </a:p>
            <a:p>
              <a:pPr marL="381000" lvl="0" indent="-285750">
                <a:buClr>
                  <a:prstClr val="black"/>
                </a:buClr>
                <a:buFont typeface="Wingdings" panose="05000000000000000000" pitchFamily="2" charset="2"/>
                <a:buChar char="ü"/>
              </a:pPr>
              <a:r>
                <a:rPr lang="ko-KR" altLang="en-US" sz="1400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  <a:ea typeface="+mn-ea"/>
                </a:rPr>
                <a:t>어플리케이션 </a:t>
              </a:r>
              <a:r>
                <a:rPr lang="en-US" altLang="ko-KR" sz="1400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  <a:ea typeface="+mn-ea"/>
                </a:rPr>
                <a:t>: NGINX, RabbitMQ, Zabbix, LINBIT </a:t>
              </a:r>
              <a:r>
                <a:rPr lang="ko-KR" altLang="en-US" sz="1400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  <a:ea typeface="+mn-ea"/>
                </a:rPr>
                <a:t>등</a:t>
              </a:r>
            </a:p>
            <a:p>
              <a:pPr lvl="0">
                <a:buClr>
                  <a:prstClr val="black"/>
                </a:buClr>
                <a:buFont typeface="Wingdings" panose="05000000000000000000" pitchFamily="2" charset="2"/>
                <a:buChar char="§"/>
              </a:pPr>
              <a:r>
                <a:rPr lang="ko-KR" altLang="en-US" sz="1400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  <a:ea typeface="+mn-ea"/>
                </a:rPr>
                <a:t>글로벌 벤더사 </a:t>
              </a:r>
              <a:r>
                <a:rPr lang="en-US" altLang="ko-KR" sz="1400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  <a:ea typeface="+mn-ea"/>
                </a:rPr>
                <a:t>:</a:t>
              </a:r>
            </a:p>
            <a:p>
              <a:pPr marL="381000" lvl="0" indent="-285750">
                <a:buClr>
                  <a:prstClr val="black"/>
                </a:buClr>
                <a:buFont typeface="Wingdings" panose="05000000000000000000" pitchFamily="2" charset="2"/>
                <a:buChar char="ü"/>
                <a:tabLst>
                  <a:tab pos="173038" algn="l"/>
                </a:tabLst>
              </a:pPr>
              <a:r>
                <a:rPr lang="ko-KR" altLang="en-US" sz="1400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  <a:ea typeface="+mn-ea"/>
                </a:rPr>
                <a:t>클라우드 </a:t>
              </a:r>
              <a:r>
                <a:rPr lang="en-US" altLang="ko-KR" sz="1400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  <a:ea typeface="+mn-ea"/>
                </a:rPr>
                <a:t>: AWS, GCP, MS Azure</a:t>
              </a:r>
            </a:p>
            <a:p>
              <a:pPr marL="381000" lvl="0" indent="-285750">
                <a:buClr>
                  <a:prstClr val="black"/>
                </a:buClr>
                <a:buFont typeface="Wingdings" panose="05000000000000000000" pitchFamily="2" charset="2"/>
                <a:buChar char="ü"/>
                <a:tabLst>
                  <a:tab pos="173038" algn="l"/>
                </a:tabLst>
              </a:pPr>
              <a:r>
                <a:rPr lang="ko-KR" altLang="en-US" sz="1400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  <a:ea typeface="+mn-ea"/>
                </a:rPr>
                <a:t>상용</a:t>
              </a:r>
              <a:r>
                <a:rPr lang="en-US" altLang="ko-KR" sz="1400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  <a:ea typeface="+mn-ea"/>
                </a:rPr>
                <a:t>SW : MS SQL, Oracle, IBM SAP </a:t>
              </a:r>
              <a:r>
                <a:rPr lang="ko-KR" altLang="en-US" sz="1400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  <a:ea typeface="+mn-ea"/>
                </a:rPr>
                <a:t>등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8B11115-0722-4883-B3C4-1AD551FCCCB0}"/>
                </a:ext>
              </a:extLst>
            </p:cNvPr>
            <p:cNvSpPr txBox="1"/>
            <p:nvPr/>
          </p:nvSpPr>
          <p:spPr>
            <a:xfrm>
              <a:off x="748506" y="2579072"/>
              <a:ext cx="7988535" cy="246221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wrap="square" lIns="0" tIns="0" rIns="0" bIns="0" rtlCol="0">
              <a:spAutoFit/>
            </a:bodyPr>
            <a:lstStyle/>
            <a:p>
              <a:pPr marL="177800" lvl="0" indent="-177800" defTabSz="975022">
                <a:spcBef>
                  <a:spcPts val="500"/>
                </a:spcBef>
                <a:buClr>
                  <a:prstClr val="black"/>
                </a:buClr>
                <a:buSzPct val="100000"/>
                <a:buFont typeface="Arial" pitchFamily="34" charset="0"/>
                <a:buChar char="•"/>
              </a:pPr>
              <a:r>
                <a:rPr lang="ko-KR" altLang="en-US" sz="1600" b="1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</a:rPr>
                <a:t>수많은 오픈소스 커뮤니티</a:t>
              </a:r>
              <a:r>
                <a:rPr lang="en-US" altLang="ko-KR" sz="1600" b="1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</a:rPr>
                <a:t> </a:t>
              </a:r>
              <a:r>
                <a:rPr lang="ko-KR" altLang="en-US" sz="1600" b="1" spc="-60" dirty="0">
                  <a:gradFill>
                    <a:gsLst>
                      <a:gs pos="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0"/>
                  </a:gradFill>
                  <a:latin typeface="+mn-ea"/>
                </a:rPr>
                <a:t>참여로 </a:t>
              </a:r>
              <a:r>
                <a:rPr lang="ko-KR" altLang="en-US" sz="1600" b="1" spc="-60" dirty="0">
                  <a:solidFill>
                    <a:srgbClr val="FF0000"/>
                  </a:solidFill>
                  <a:latin typeface="+mn-ea"/>
                </a:rPr>
                <a:t>지속적인 업데이트를 진행</a:t>
              </a:r>
            </a:p>
          </p:txBody>
        </p:sp>
      </p:grpSp>
      <p:pic>
        <p:nvPicPr>
          <p:cNvPr id="14" name="Picture 6" descr="https://upload.wikimedia.org/wikipedia/en/b/b5/Suse_logo_w-tag_col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472" y="2367309"/>
            <a:ext cx="684075" cy="38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https://s3.amazonaws.com/awsmp-logos/cento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996" y="2323071"/>
            <a:ext cx="1090379" cy="41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 descr="http://itechnion.com/course-img/ubuntu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392" y="2780323"/>
            <a:ext cx="766762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1" descr="https://encrypted-tbn3.gstatic.com/images?q=tbn:ANd9GcT4EThh6KtVv9VUSVuWX1WZI1le4hzAEgqj0MHu_WhBVHL2LQUG5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25" y="2919494"/>
            <a:ext cx="9207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3" descr="https://upload.wikimedia.org/wikipedia/commons/thumb/0/09/Fedora_logo_and_wordmark.svg/200px-Fedora_logo_and_wordmark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612" y="2865321"/>
            <a:ext cx="95250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" descr="https://www.redhat.com/cms/managed-files/styles/medium/s3/RHEL_logotype_3line_CMYK_red_0613cd.png?itok=BONk7kV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588" y="3429284"/>
            <a:ext cx="9223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5" descr="https://kdenlive.org/sites/default/files/logo-gento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178" y="3218460"/>
            <a:ext cx="502214" cy="66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https://madlab.org.uk/wp-content/uploads/2015/03/postgresql-logo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782" y="4326590"/>
            <a:ext cx="956918" cy="438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http://www.muycomputerpro.com/wp-content/uploads/2014/10/ibm-sap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819" y="4853295"/>
            <a:ext cx="598464" cy="570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https://media.licdn.com/media/AAEAAQAAAAAAAAQqAAAAJGNhY2RmZDNiLWJjZGUtNDhhMC1hNzMwLWYwOTg4MmUxZWY1NQ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414" y="5555660"/>
            <a:ext cx="758038" cy="25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0" descr="https://ilearnstack.files.wordpress.com/2013/04/openstack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788" y="4338269"/>
            <a:ext cx="1021590" cy="35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6" descr="https://upload.wikimedia.org/wikipedia/en/thumb/6/62/MySQL.svg/1280px-MySQL.svg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24" y="4891989"/>
            <a:ext cx="702592" cy="36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6" descr="https://encrypted-tbn2.gstatic.com/images?q=tbn:ANd9GcS3XdXa8RFPSqAT7k0Cl4lqReW0yh3gtsjNXveGIjTMEkm3cVb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466" y="5015688"/>
            <a:ext cx="822986" cy="30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2" descr="https://d3nmt5vlzunoa1.cloudfront.net/phpstorm/files/2015/10/large_v-trans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178" y="5342125"/>
            <a:ext cx="656738" cy="58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그림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211" y="5603995"/>
            <a:ext cx="819775" cy="21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그림 2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230" y="4338928"/>
            <a:ext cx="520052" cy="38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70996" y="3317767"/>
            <a:ext cx="439416" cy="439416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870558" y="2284114"/>
            <a:ext cx="431630" cy="424888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230095" y="3330671"/>
            <a:ext cx="362240" cy="431415"/>
          </a:xfrm>
          <a:prstGeom prst="rect">
            <a:avLst/>
          </a:prstGeom>
        </p:spPr>
      </p:pic>
      <p:sp>
        <p:nvSpPr>
          <p:cNvPr id="34" name="직사각형 33"/>
          <p:cNvSpPr/>
          <p:nvPr/>
        </p:nvSpPr>
        <p:spPr>
          <a:xfrm>
            <a:off x="4437970" y="234908"/>
            <a:ext cx="417443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kumimoji="1" lang="en-US" altLang="ko-KR" sz="1050" spc="-6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1. Pacemaker’s Story - The Open Source, High Availability Cluster </a:t>
            </a:r>
          </a:p>
        </p:txBody>
      </p:sp>
      <p:pic>
        <p:nvPicPr>
          <p:cNvPr id="35" name="그림 1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471" y="6095005"/>
            <a:ext cx="850246" cy="1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1" descr="https://upload.wikimedia.org/wikipedia/en/thumb/9/99/RabbitMQLogo.png/220px-RabbitMQLogo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18" y="6052822"/>
            <a:ext cx="935817" cy="246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그림 1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58" y="5915105"/>
            <a:ext cx="546378" cy="42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367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그림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75" y="1117601"/>
            <a:ext cx="7759700" cy="553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16802" y="660712"/>
            <a:ext cx="7694413" cy="3600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altLang="ko-K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 Clustering in the </a:t>
            </a:r>
            <a:r>
              <a:rPr lang="en-US" altLang="ko-KR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OpenSource</a:t>
            </a:r>
            <a:r>
              <a:rPr lang="en-US" altLang="ko-K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Ecosystem</a:t>
            </a:r>
            <a:endParaRPr lang="ko-KR" altLang="en-US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250801" y="716113"/>
            <a:ext cx="432767" cy="249299"/>
          </a:xfrm>
        </p:spPr>
        <p:txBody>
          <a:bodyPr/>
          <a:lstStyle/>
          <a:p>
            <a:r>
              <a:rPr lang="en-US" altLang="ko-KR" sz="1800" i="1" dirty="0">
                <a:solidFill>
                  <a:srgbClr val="FF0000"/>
                </a:solidFill>
              </a:rPr>
              <a:t>03</a:t>
            </a:r>
            <a:endParaRPr lang="ko-KR" altLang="en-US" sz="1800" i="1" dirty="0">
              <a:solidFill>
                <a:srgbClr val="FF0000"/>
              </a:solidFill>
            </a:endParaRPr>
          </a:p>
        </p:txBody>
      </p:sp>
      <p:sp>
        <p:nvSpPr>
          <p:cNvPr id="9" name="슬라이드 번호 개체 틀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0" latinLnBrk="0" hangingPunct="0">
              <a:defRPr kumimoji="1" sz="18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1pPr>
            <a:lvl2pPr marL="742950" indent="-285750" algn="l" defTabSz="457200" rtl="0" eaLnBrk="0" latinLnBrk="0" hangingPunct="0">
              <a:defRPr kumimoji="1" sz="18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2pPr>
            <a:lvl3pPr marL="1143000" indent="-228600" algn="l" defTabSz="457200" rtl="0" eaLnBrk="0" latinLnBrk="0" hangingPunct="0">
              <a:defRPr kumimoji="1" sz="18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3pPr>
            <a:lvl4pPr marL="1600200" indent="-228600" algn="l" defTabSz="457200" rtl="0" eaLnBrk="0" latinLnBrk="0" hangingPunct="0">
              <a:defRPr kumimoji="1" sz="18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4pPr>
            <a:lvl5pPr marL="2057400" indent="-228600" algn="l" defTabSz="457200" rtl="0" eaLnBrk="0" latinLnBrk="0" hangingPunct="0">
              <a:defRPr kumimoji="1" sz="18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9pPr>
          </a:lstStyle>
          <a:p>
            <a:pPr eaLnBrk="1" hangingPunct="1"/>
            <a:fld id="{44D78E32-9F33-42E5-A9F9-BE9396531734}" type="slidenum">
              <a:rPr kumimoji="0" lang="ko-KR" altLang="en-US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pPr eaLnBrk="1" hangingPunct="1"/>
              <a:t>7</a:t>
            </a:fld>
            <a:endParaRPr kumimoji="0" lang="ko-KR" altLang="en-US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AutoShape 20"/>
          <p:cNvSpPr>
            <a:spLocks noChangeArrowheads="1"/>
          </p:cNvSpPr>
          <p:nvPr/>
        </p:nvSpPr>
        <p:spPr bwMode="auto">
          <a:xfrm>
            <a:off x="5939238" y="5128260"/>
            <a:ext cx="2740025" cy="1182251"/>
          </a:xfrm>
          <a:prstGeom prst="roundRect">
            <a:avLst>
              <a:gd name="adj" fmla="val 10562"/>
            </a:avLst>
          </a:prstGeom>
          <a:solidFill>
            <a:schemeClr val="bg1"/>
          </a:solidFill>
          <a:ln w="648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bg1">
                <a:lumMod val="75000"/>
              </a:schemeClr>
            </a:outerShdw>
          </a:effectLst>
        </p:spPr>
        <p:txBody>
          <a:bodyPr lIns="54000" tIns="25200" rIns="0" bIns="25200"/>
          <a:lstStyle/>
          <a:p>
            <a:pPr marL="88900" indent="-88900">
              <a:buClr>
                <a:srgbClr val="000000">
                  <a:lumMod val="75000"/>
                  <a:lumOff val="25000"/>
                </a:srgbClr>
              </a:buClr>
              <a:buFont typeface="Wingdings" pitchFamily="2" charset="2"/>
              <a:buChar char="§"/>
              <a:tabLst>
                <a:tab pos="84138" algn="l"/>
                <a:tab pos="998538" algn="l"/>
                <a:tab pos="1912938" algn="l"/>
                <a:tab pos="2827338" algn="l"/>
                <a:tab pos="3741738" algn="l"/>
                <a:tab pos="4656138" algn="l"/>
                <a:tab pos="5570538" algn="l"/>
                <a:tab pos="6484938" algn="l"/>
                <a:tab pos="7399338" algn="l"/>
                <a:tab pos="8313738" algn="l"/>
                <a:tab pos="9228138" algn="l"/>
                <a:tab pos="10142538" algn="l"/>
              </a:tabLst>
              <a:defRPr/>
            </a:pP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1990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년 후반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, 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오픈소스 고가용성 플랫폼을 만들기 위해 완전히 독립된 프로젝트 시도</a:t>
            </a:r>
          </a:p>
          <a:p>
            <a:pPr marL="179388" indent="-88900" fontAlgn="auto" latinLnBrk="0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FontTx/>
              <a:buChar char="-"/>
              <a:tabLst>
                <a:tab pos="84138" algn="l"/>
                <a:tab pos="998538" algn="l"/>
                <a:tab pos="1912938" algn="l"/>
                <a:tab pos="2827338" algn="l"/>
                <a:tab pos="3741738" algn="l"/>
                <a:tab pos="4656138" algn="l"/>
                <a:tab pos="5570538" algn="l"/>
                <a:tab pos="6484938" algn="l"/>
                <a:tab pos="7399338" algn="l"/>
                <a:tab pos="8313738" algn="l"/>
                <a:tab pos="9228138" algn="l"/>
                <a:tab pos="10142538" algn="l"/>
              </a:tabLst>
              <a:defRPr/>
            </a:pPr>
            <a:r>
              <a:rPr lang="en-US" altLang="ko-KR" sz="11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SUSE “Linux HA” Project</a:t>
            </a:r>
          </a:p>
          <a:p>
            <a:pPr marL="179388" indent="-88900" fontAlgn="auto" latinLnBrk="0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FontTx/>
              <a:buChar char="-"/>
              <a:tabLst>
                <a:tab pos="84138" algn="l"/>
                <a:tab pos="998538" algn="l"/>
                <a:tab pos="1912938" algn="l"/>
                <a:tab pos="2827338" algn="l"/>
                <a:tab pos="3741738" algn="l"/>
                <a:tab pos="4656138" algn="l"/>
                <a:tab pos="5570538" algn="l"/>
                <a:tab pos="6484938" algn="l"/>
                <a:tab pos="7399338" algn="l"/>
                <a:tab pos="8313738" algn="l"/>
                <a:tab pos="9228138" algn="l"/>
                <a:tab pos="10142538" algn="l"/>
              </a:tabLst>
              <a:defRPr/>
            </a:pPr>
            <a:r>
              <a:rPr lang="en-US" altLang="ko-KR" sz="11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Red Hat “Cluster Services“</a:t>
            </a:r>
          </a:p>
          <a:p>
            <a:pPr marL="87313" indent="-87313" fontAlgn="auto" latinLnBrk="0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tabLst>
                <a:tab pos="84138" algn="l"/>
                <a:tab pos="998538" algn="l"/>
                <a:tab pos="1912938" algn="l"/>
                <a:tab pos="2827338" algn="l"/>
                <a:tab pos="3741738" algn="l"/>
                <a:tab pos="4656138" algn="l"/>
                <a:tab pos="5570538" algn="l"/>
                <a:tab pos="6484938" algn="l"/>
                <a:tab pos="7399338" algn="l"/>
                <a:tab pos="8313738" algn="l"/>
                <a:tab pos="9228138" algn="l"/>
                <a:tab pos="10142538" algn="l"/>
              </a:tabLst>
              <a:defRPr/>
            </a:pP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이 두 프로젝트는 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2007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년까지 완전히 별개로 유지</a:t>
            </a:r>
            <a:endParaRPr lang="en-US" altLang="ko-KR" sz="11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</p:txBody>
      </p:sp>
      <p:sp>
        <p:nvSpPr>
          <p:cNvPr id="11" name="AutoShape 20"/>
          <p:cNvSpPr>
            <a:spLocks noChangeArrowheads="1"/>
          </p:cNvSpPr>
          <p:nvPr/>
        </p:nvSpPr>
        <p:spPr bwMode="auto">
          <a:xfrm>
            <a:off x="5007375" y="3407635"/>
            <a:ext cx="3527425" cy="1160462"/>
          </a:xfrm>
          <a:prstGeom prst="roundRect">
            <a:avLst>
              <a:gd name="adj" fmla="val 7472"/>
            </a:avLst>
          </a:prstGeom>
          <a:solidFill>
            <a:schemeClr val="bg1"/>
          </a:solidFill>
          <a:ln w="648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bg1">
                <a:lumMod val="75000"/>
              </a:schemeClr>
            </a:outerShdw>
          </a:effectLst>
        </p:spPr>
        <p:txBody>
          <a:bodyPr lIns="54000" tIns="25200" rIns="0" bIns="25200"/>
          <a:lstStyle/>
          <a:p>
            <a:pPr indent="-88900">
              <a:spcBef>
                <a:spcPts val="100"/>
              </a:spcBef>
              <a:buClr>
                <a:srgbClr val="000000">
                  <a:lumMod val="75000"/>
                  <a:lumOff val="25000"/>
                </a:srgbClr>
              </a:buClr>
              <a:buFont typeface="Wingdings" pitchFamily="2" charset="2"/>
              <a:buChar char="§"/>
              <a:tabLst>
                <a:tab pos="84138" algn="l"/>
                <a:tab pos="998538" algn="l"/>
                <a:tab pos="1912938" algn="l"/>
                <a:tab pos="2827338" algn="l"/>
                <a:tab pos="3741738" algn="l"/>
                <a:tab pos="4656138" algn="l"/>
                <a:tab pos="5570538" algn="l"/>
                <a:tab pos="6484938" algn="l"/>
                <a:tab pos="7399338" algn="l"/>
                <a:tab pos="8313738" algn="l"/>
                <a:tab pos="9228138" algn="l"/>
                <a:tab pos="10142538" algn="l"/>
              </a:tabLst>
              <a:defRPr/>
            </a:pP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2007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년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Pacemaker (Heartbeat v 2.1.3)</a:t>
            </a:r>
          </a:p>
          <a:p>
            <a:pPr marL="177800" indent="-88900">
              <a:spcBef>
                <a:spcPts val="100"/>
              </a:spcBef>
              <a:buClr>
                <a:srgbClr val="000000">
                  <a:lumMod val="75000"/>
                  <a:lumOff val="25000"/>
                </a:srgbClr>
              </a:buClr>
              <a:buFontTx/>
              <a:buChar char="-"/>
              <a:tabLst>
                <a:tab pos="84138" algn="l"/>
                <a:tab pos="998538" algn="l"/>
                <a:tab pos="1912938" algn="l"/>
                <a:tab pos="2827338" algn="l"/>
                <a:tab pos="3741738" algn="l"/>
                <a:tab pos="4656138" algn="l"/>
                <a:tab pos="5570538" algn="l"/>
                <a:tab pos="6484938" algn="l"/>
                <a:tab pos="7399338" algn="l"/>
                <a:tab pos="8313738" algn="l"/>
                <a:tab pos="9228138" algn="l"/>
                <a:tab pos="10142538" algn="l"/>
              </a:tabLst>
              <a:defRPr/>
            </a:pPr>
            <a:r>
              <a:rPr lang="en-US" altLang="ko-KR" sz="11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</a:t>
            </a:r>
            <a:r>
              <a:rPr lang="ko-KR" altLang="en-US" sz="11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개 프로젝트 모두 </a:t>
            </a:r>
            <a:r>
              <a:rPr lang="en-US" altLang="ko-KR" sz="11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Linux HA </a:t>
            </a:r>
            <a:r>
              <a:rPr lang="ko-KR" altLang="en-US" sz="11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프로젝트의 일부였으나 이후 자체 프로젝트로 분리</a:t>
            </a:r>
            <a:endParaRPr lang="en-US" altLang="ko-KR" sz="11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indent="-88900">
              <a:spcBef>
                <a:spcPts val="100"/>
              </a:spcBef>
              <a:buClr>
                <a:srgbClr val="000000">
                  <a:lumMod val="75000"/>
                  <a:lumOff val="25000"/>
                </a:srgbClr>
              </a:buClr>
              <a:buFont typeface="Wingdings" pitchFamily="2" charset="2"/>
              <a:buChar char="§"/>
              <a:tabLst>
                <a:tab pos="84138" algn="l"/>
                <a:tab pos="998538" algn="l"/>
                <a:tab pos="1912938" algn="l"/>
                <a:tab pos="2827338" algn="l"/>
                <a:tab pos="3741738" algn="l"/>
                <a:tab pos="4656138" algn="l"/>
                <a:tab pos="5570538" algn="l"/>
                <a:tab pos="6484938" algn="l"/>
                <a:tab pos="7399338" algn="l"/>
                <a:tab pos="8313738" algn="l"/>
                <a:tab pos="9228138" algn="l"/>
                <a:tab pos="10142538" algn="l"/>
              </a:tabLst>
              <a:defRPr/>
            </a:pP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2009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년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“Corosync” 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새로운 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Project 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발표</a:t>
            </a:r>
            <a:endParaRPr lang="en-US" altLang="ko-KR" sz="11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88900" indent="-88900">
              <a:spcBef>
                <a:spcPts val="300"/>
              </a:spcBef>
              <a:buClr>
                <a:srgbClr val="000000">
                  <a:lumMod val="75000"/>
                  <a:lumOff val="25000"/>
                </a:srgbClr>
              </a:buClr>
              <a:buFont typeface="Wingdings" pitchFamily="2" charset="2"/>
              <a:buChar char="§"/>
              <a:tabLst>
                <a:tab pos="88900" algn="l"/>
                <a:tab pos="998538" algn="l"/>
                <a:tab pos="1912938" algn="l"/>
                <a:tab pos="2827338" algn="l"/>
                <a:tab pos="3741738" algn="l"/>
                <a:tab pos="4656138" algn="l"/>
                <a:tab pos="5570538" algn="l"/>
                <a:tab pos="6484938" algn="l"/>
                <a:tab pos="7399338" algn="l"/>
                <a:tab pos="8313738" algn="l"/>
                <a:tab pos="9228138" algn="l"/>
                <a:tab pos="10142538" algn="l"/>
              </a:tabLst>
              <a:defRPr/>
            </a:pP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2008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년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Pacemaker 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버전 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0.6.0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en-US" altLang="ko-KR" sz="1100" b="1" spc="-60" dirty="0" err="1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OpenAIS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지원</a:t>
            </a:r>
            <a:endParaRPr lang="en-US" altLang="ko-KR" sz="11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cxnSp>
        <p:nvCxnSpPr>
          <p:cNvPr id="13" name="직선 연결선 12"/>
          <p:cNvCxnSpPr>
            <a:cxnSpLocks/>
            <a:endCxn id="14" idx="0"/>
          </p:cNvCxnSpPr>
          <p:nvPr/>
        </p:nvCxnSpPr>
        <p:spPr>
          <a:xfrm>
            <a:off x="663579" y="1488140"/>
            <a:ext cx="6743403" cy="1"/>
          </a:xfrm>
          <a:prstGeom prst="line">
            <a:avLst/>
          </a:prstGeom>
          <a:ln w="114300">
            <a:solidFill>
              <a:schemeClr val="tx1">
                <a:lumMod val="65000"/>
                <a:lumOff val="35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원호 13"/>
          <p:cNvSpPr/>
          <p:nvPr/>
        </p:nvSpPr>
        <p:spPr>
          <a:xfrm>
            <a:off x="6363201" y="1488141"/>
            <a:ext cx="2087562" cy="1646540"/>
          </a:xfrm>
          <a:prstGeom prst="arc">
            <a:avLst>
              <a:gd name="adj1" fmla="val 16200000"/>
              <a:gd name="adj2" fmla="val 5570275"/>
            </a:avLst>
          </a:prstGeom>
          <a:ln w="1143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cxnSp>
        <p:nvCxnSpPr>
          <p:cNvPr id="15" name="직선 연결선 14"/>
          <p:cNvCxnSpPr>
            <a:cxnSpLocks/>
            <a:stCxn id="16" idx="2"/>
            <a:endCxn id="14" idx="2"/>
          </p:cNvCxnSpPr>
          <p:nvPr/>
        </p:nvCxnSpPr>
        <p:spPr>
          <a:xfrm flipV="1">
            <a:off x="1713023" y="3134052"/>
            <a:ext cx="5653179" cy="1367"/>
          </a:xfrm>
          <a:prstGeom prst="line">
            <a:avLst/>
          </a:prstGeom>
          <a:ln w="1143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>
            <a:cxnSpLocks/>
            <a:endCxn id="23" idx="2"/>
          </p:cNvCxnSpPr>
          <p:nvPr/>
        </p:nvCxnSpPr>
        <p:spPr>
          <a:xfrm>
            <a:off x="1665541" y="4883740"/>
            <a:ext cx="6456749" cy="7160"/>
          </a:xfrm>
          <a:prstGeom prst="line">
            <a:avLst/>
          </a:prstGeom>
          <a:ln w="1143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타원 17"/>
          <p:cNvSpPr/>
          <p:nvPr/>
        </p:nvSpPr>
        <p:spPr>
          <a:xfrm>
            <a:off x="2124475" y="1345265"/>
            <a:ext cx="287338" cy="303212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>
                <a:lumMod val="75000"/>
                <a:lumOff val="25000"/>
              </a:schemeClr>
            </a:solidFill>
          </a:ln>
        </p:spPr>
        <p:txBody>
          <a:bodyPr lIns="0" tIns="0" rIns="0" bIns="0" anchor="ctr">
            <a:spAutoFit/>
          </a:bodyPr>
          <a:lstStyle/>
          <a:p>
            <a:pPr algn="ctr" latinLnBrk="0">
              <a:defRPr/>
            </a:pPr>
            <a:endParaRPr lang="ko-KR" altLang="en-US" sz="1400" spc="-60" dirty="0">
              <a:solidFill>
                <a:srgbClr val="000000">
                  <a:lumMod val="65000"/>
                  <a:lumOff val="35000"/>
                </a:srgbClr>
              </a:solidFill>
              <a:latin typeface="맑은 고딕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5077225" y="1345265"/>
            <a:ext cx="287338" cy="303212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>
                <a:lumMod val="75000"/>
                <a:lumOff val="25000"/>
              </a:schemeClr>
            </a:solidFill>
          </a:ln>
        </p:spPr>
        <p:txBody>
          <a:bodyPr lIns="0" tIns="0" rIns="0" bIns="0" anchor="ctr">
            <a:spAutoFit/>
          </a:bodyPr>
          <a:lstStyle/>
          <a:p>
            <a:pPr algn="ctr" latinLnBrk="0">
              <a:defRPr/>
            </a:pPr>
            <a:endParaRPr lang="ko-KR" altLang="en-US" sz="1400" spc="-60" dirty="0">
              <a:solidFill>
                <a:srgbClr val="000000">
                  <a:lumMod val="65000"/>
                  <a:lumOff val="35000"/>
                </a:srgbClr>
              </a:solidFill>
              <a:latin typeface="맑은 고딕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5843988" y="2978774"/>
            <a:ext cx="287337" cy="30480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>
                <a:lumMod val="75000"/>
                <a:lumOff val="25000"/>
              </a:schemeClr>
            </a:solidFill>
          </a:ln>
        </p:spPr>
        <p:txBody>
          <a:bodyPr lIns="0" tIns="0" rIns="0" bIns="0" anchor="ctr">
            <a:spAutoFit/>
          </a:bodyPr>
          <a:lstStyle/>
          <a:p>
            <a:pPr algn="ctr" latinLnBrk="0">
              <a:defRPr/>
            </a:pPr>
            <a:endParaRPr lang="ko-KR" altLang="en-US" sz="1400" spc="-60" dirty="0">
              <a:solidFill>
                <a:srgbClr val="000000">
                  <a:lumMod val="65000"/>
                  <a:lumOff val="35000"/>
                </a:srgbClr>
              </a:solidFill>
              <a:latin typeface="맑은 고딕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2843613" y="2978774"/>
            <a:ext cx="288925" cy="304800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>
                <a:lumMod val="75000"/>
                <a:lumOff val="25000"/>
              </a:schemeClr>
            </a:solidFill>
          </a:ln>
        </p:spPr>
        <p:txBody>
          <a:bodyPr lIns="0" tIns="0" rIns="0" bIns="0" anchor="ctr">
            <a:spAutoFit/>
          </a:bodyPr>
          <a:lstStyle/>
          <a:p>
            <a:pPr algn="ctr" latinLnBrk="0">
              <a:defRPr/>
            </a:pPr>
            <a:endParaRPr lang="ko-KR" altLang="en-US" sz="1400" spc="-60" dirty="0">
              <a:solidFill>
                <a:srgbClr val="000000">
                  <a:lumMod val="65000"/>
                  <a:lumOff val="35000"/>
                </a:srgbClr>
              </a:solidFill>
              <a:latin typeface="맑은 고딕"/>
            </a:endParaRPr>
          </a:p>
        </p:txBody>
      </p:sp>
      <p:sp>
        <p:nvSpPr>
          <p:cNvPr id="22" name="타원 21"/>
          <p:cNvSpPr/>
          <p:nvPr/>
        </p:nvSpPr>
        <p:spPr>
          <a:xfrm>
            <a:off x="2099075" y="4739293"/>
            <a:ext cx="288925" cy="303213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>
                <a:lumMod val="75000"/>
                <a:lumOff val="25000"/>
              </a:schemeClr>
            </a:solidFill>
          </a:ln>
        </p:spPr>
        <p:txBody>
          <a:bodyPr lIns="0" tIns="0" rIns="0" bIns="0" anchor="ctr">
            <a:spAutoFit/>
          </a:bodyPr>
          <a:lstStyle/>
          <a:p>
            <a:pPr algn="ctr" latinLnBrk="0">
              <a:defRPr/>
            </a:pPr>
            <a:endParaRPr lang="ko-KR" altLang="en-US" sz="1400" spc="-60" dirty="0">
              <a:solidFill>
                <a:srgbClr val="000000">
                  <a:lumMod val="65000"/>
                  <a:lumOff val="35000"/>
                </a:srgbClr>
              </a:solidFill>
              <a:latin typeface="맑은 고딕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8122290" y="4739293"/>
            <a:ext cx="288925" cy="303213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>
                <a:lumMod val="75000"/>
                <a:lumOff val="25000"/>
              </a:schemeClr>
            </a:solidFill>
          </a:ln>
        </p:spPr>
        <p:txBody>
          <a:bodyPr lIns="0" tIns="0" rIns="0" bIns="0" anchor="ctr">
            <a:spAutoFit/>
          </a:bodyPr>
          <a:lstStyle/>
          <a:p>
            <a:pPr algn="ctr" latinLnBrk="0">
              <a:defRPr/>
            </a:pPr>
            <a:endParaRPr lang="ko-KR" altLang="en-US" sz="1400" spc="-60" dirty="0">
              <a:solidFill>
                <a:srgbClr val="000000">
                  <a:lumMod val="65000"/>
                  <a:lumOff val="35000"/>
                </a:srgbClr>
              </a:solidFill>
              <a:latin typeface="맑은 고딕"/>
            </a:endParaRPr>
          </a:p>
        </p:txBody>
      </p:sp>
      <p:sp>
        <p:nvSpPr>
          <p:cNvPr id="24" name="AutoShape 20"/>
          <p:cNvSpPr>
            <a:spLocks noChangeArrowheads="1"/>
          </p:cNvSpPr>
          <p:nvPr/>
        </p:nvSpPr>
        <p:spPr bwMode="auto">
          <a:xfrm>
            <a:off x="1046563" y="1777065"/>
            <a:ext cx="3602037" cy="1005042"/>
          </a:xfrm>
          <a:prstGeom prst="roundRect">
            <a:avLst>
              <a:gd name="adj" fmla="val 7472"/>
            </a:avLst>
          </a:prstGeom>
          <a:solidFill>
            <a:schemeClr val="bg1"/>
          </a:solidFill>
          <a:ln w="648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bg1">
                <a:lumMod val="75000"/>
              </a:schemeClr>
            </a:outerShdw>
          </a:effectLst>
        </p:spPr>
        <p:txBody>
          <a:bodyPr lIns="54000" tIns="25200" rIns="0" bIns="25200"/>
          <a:lstStyle/>
          <a:p>
            <a:pPr marL="171450" indent="-171450" fontAlgn="auto" latinLnBrk="0">
              <a:spcBef>
                <a:spcPts val="300"/>
              </a:spcBef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Font typeface="Wingdings" pitchFamily="2" charset="2"/>
              <a:buChar char="§"/>
              <a:tabLst>
                <a:tab pos="84138" algn="l"/>
                <a:tab pos="998538" algn="l"/>
                <a:tab pos="1912938" algn="l"/>
                <a:tab pos="2827338" algn="l"/>
                <a:tab pos="3741738" algn="l"/>
                <a:tab pos="4656138" algn="l"/>
                <a:tab pos="5570538" algn="l"/>
                <a:tab pos="6484938" algn="l"/>
                <a:tab pos="7399338" algn="l"/>
                <a:tab pos="8313738" algn="l"/>
                <a:tab pos="9228138" algn="l"/>
                <a:tab pos="10142538" algn="l"/>
              </a:tabLst>
              <a:defRPr/>
            </a:pP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2023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년 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5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월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, Pacemaker 2.1.6 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공개</a:t>
            </a:r>
            <a:endParaRPr lang="en-US" altLang="ko-KR" sz="11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171450" indent="-171450" fontAlgn="auto" latinLnBrk="0">
              <a:spcBef>
                <a:spcPts val="300"/>
              </a:spcBef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Font typeface="Wingdings" pitchFamily="2" charset="2"/>
              <a:buChar char="§"/>
              <a:tabLst>
                <a:tab pos="84138" algn="l"/>
                <a:tab pos="998538" algn="l"/>
                <a:tab pos="1912938" algn="l"/>
                <a:tab pos="2827338" algn="l"/>
                <a:tab pos="3741738" algn="l"/>
                <a:tab pos="4656138" algn="l"/>
                <a:tab pos="5570538" algn="l"/>
                <a:tab pos="6484938" algn="l"/>
                <a:tab pos="7399338" algn="l"/>
                <a:tab pos="8313738" algn="l"/>
                <a:tab pos="9228138" algn="l"/>
                <a:tab pos="10142538" algn="l"/>
              </a:tabLst>
              <a:defRPr/>
            </a:pP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2020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년 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10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월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, Pacemaker 2.0 GA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버전 공개</a:t>
            </a:r>
            <a:endParaRPr lang="en-US" altLang="ko-KR" sz="11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171450" indent="-171450">
              <a:spcBef>
                <a:spcPts val="300"/>
              </a:spcBef>
              <a:buClr>
                <a:srgbClr val="000000">
                  <a:lumMod val="75000"/>
                  <a:lumOff val="25000"/>
                </a:srgbClr>
              </a:buClr>
              <a:buFont typeface="Wingdings" pitchFamily="2" charset="2"/>
              <a:buChar char="§"/>
              <a:tabLst>
                <a:tab pos="84138" algn="l"/>
                <a:tab pos="998538" algn="l"/>
                <a:tab pos="1912938" algn="l"/>
                <a:tab pos="2827338" algn="l"/>
                <a:tab pos="3741738" algn="l"/>
                <a:tab pos="4656138" algn="l"/>
                <a:tab pos="5570538" algn="l"/>
                <a:tab pos="6484938" algn="l"/>
                <a:tab pos="7399338" algn="l"/>
                <a:tab pos="8313738" algn="l"/>
                <a:tab pos="9228138" algn="l"/>
                <a:tab pos="10142538" algn="l"/>
              </a:tabLst>
              <a:defRPr/>
            </a:pP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오늘날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, Pacemaker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는 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Heartbeat 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에서 부터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 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합류된 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Component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들과 다른 솔루션형태로 빠르게 통합 및 변화</a:t>
            </a:r>
          </a:p>
          <a:p>
            <a:pPr marL="171450" indent="-171450" fontAlgn="auto" latinLnBrk="0">
              <a:spcBef>
                <a:spcPts val="300"/>
              </a:spcBef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Font typeface="Wingdings" pitchFamily="2" charset="2"/>
              <a:buChar char="§"/>
              <a:tabLst>
                <a:tab pos="84138" algn="l"/>
                <a:tab pos="998538" algn="l"/>
                <a:tab pos="1912938" algn="l"/>
                <a:tab pos="2827338" algn="l"/>
                <a:tab pos="3741738" algn="l"/>
                <a:tab pos="4656138" algn="l"/>
                <a:tab pos="5570538" algn="l"/>
                <a:tab pos="6484938" algn="l"/>
                <a:tab pos="7399338" algn="l"/>
                <a:tab pos="8313738" algn="l"/>
                <a:tab pos="9228138" algn="l"/>
                <a:tab pos="10142538" algn="l"/>
              </a:tabLst>
              <a:defRPr/>
            </a:pPr>
            <a:endParaRPr lang="en-US" altLang="ko-KR" sz="11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</p:txBody>
      </p:sp>
      <p:sp>
        <p:nvSpPr>
          <p:cNvPr id="25" name="AutoShape 20"/>
          <p:cNvSpPr>
            <a:spLocks noChangeArrowheads="1"/>
          </p:cNvSpPr>
          <p:nvPr/>
        </p:nvSpPr>
        <p:spPr bwMode="auto">
          <a:xfrm>
            <a:off x="3200400" y="5128259"/>
            <a:ext cx="2579688" cy="1182253"/>
          </a:xfrm>
          <a:prstGeom prst="roundRect">
            <a:avLst>
              <a:gd name="adj" fmla="val 7472"/>
            </a:avLst>
          </a:prstGeom>
          <a:solidFill>
            <a:schemeClr val="bg1"/>
          </a:solidFill>
          <a:ln w="648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bg1">
                <a:lumMod val="75000"/>
              </a:schemeClr>
            </a:outerShdw>
          </a:effectLst>
        </p:spPr>
        <p:txBody>
          <a:bodyPr lIns="54000" tIns="25200" rIns="0" bIns="25200"/>
          <a:lstStyle/>
          <a:p>
            <a:pPr marL="171450" indent="-88900">
              <a:spcBef>
                <a:spcPts val="300"/>
              </a:spcBef>
              <a:buClr>
                <a:srgbClr val="000000">
                  <a:lumMod val="75000"/>
                  <a:lumOff val="25000"/>
                </a:srgbClr>
              </a:buClr>
              <a:buFont typeface="Wingdings" pitchFamily="2" charset="2"/>
              <a:buChar char="§"/>
              <a:tabLst>
                <a:tab pos="84138" algn="l"/>
                <a:tab pos="998538" algn="l"/>
                <a:tab pos="1912938" algn="l"/>
                <a:tab pos="2827338" algn="l"/>
                <a:tab pos="3741738" algn="l"/>
                <a:tab pos="4656138" algn="l"/>
                <a:tab pos="5570538" algn="l"/>
                <a:tab pos="6484938" algn="l"/>
                <a:tab pos="7399338" algn="l"/>
                <a:tab pos="8313738" algn="l"/>
                <a:tab pos="9228138" algn="l"/>
                <a:tab pos="10142538" algn="l"/>
              </a:tabLst>
              <a:defRPr/>
            </a:pP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1998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년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, ‘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Linux-HA’ 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프로젝트에서 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＂Heartbeat“ 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불리우는 새로운 프로토콜 발표</a:t>
            </a:r>
            <a:endParaRPr lang="en-US" altLang="ko-KR" sz="11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88900">
              <a:spcBef>
                <a:spcPts val="300"/>
              </a:spcBef>
              <a:buClr>
                <a:srgbClr val="000000">
                  <a:lumMod val="75000"/>
                  <a:lumOff val="25000"/>
                </a:srgbClr>
              </a:buClr>
              <a:buFont typeface="Wingdings" pitchFamily="2" charset="2"/>
              <a:buChar char="§"/>
              <a:tabLst>
                <a:tab pos="84138" algn="l"/>
                <a:tab pos="998538" algn="l"/>
                <a:tab pos="1912938" algn="l"/>
                <a:tab pos="2827338" algn="l"/>
                <a:tab pos="3741738" algn="l"/>
                <a:tab pos="4656138" algn="l"/>
                <a:tab pos="5570538" algn="l"/>
                <a:tab pos="6484938" algn="l"/>
                <a:tab pos="7399338" algn="l"/>
                <a:tab pos="8313738" algn="l"/>
                <a:tab pos="9228138" algn="l"/>
                <a:tab pos="10142538" algn="l"/>
              </a:tabLst>
              <a:defRPr/>
            </a:pP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2002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년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REDHAT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 "Red Hat Cluster Manager" 1.0 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버전 공개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 (RHEL2.1)</a:t>
            </a:r>
          </a:p>
          <a:p>
            <a:pPr marL="171450" indent="-88900">
              <a:spcBef>
                <a:spcPts val="300"/>
              </a:spcBef>
              <a:buClr>
                <a:srgbClr val="000000">
                  <a:lumMod val="75000"/>
                  <a:lumOff val="25000"/>
                </a:srgbClr>
              </a:buClr>
              <a:buFont typeface="Wingdings" pitchFamily="2" charset="2"/>
              <a:buChar char="§"/>
              <a:tabLst>
                <a:tab pos="84138" algn="l"/>
                <a:tab pos="998538" algn="l"/>
                <a:tab pos="1912938" algn="l"/>
                <a:tab pos="2827338" algn="l"/>
                <a:tab pos="3741738" algn="l"/>
                <a:tab pos="4656138" algn="l"/>
                <a:tab pos="5570538" algn="l"/>
                <a:tab pos="6484938" algn="l"/>
                <a:tab pos="7399338" algn="l"/>
                <a:tab pos="8313738" algn="l"/>
                <a:tab pos="9228138" algn="l"/>
                <a:tab pos="10142538" algn="l"/>
              </a:tabLst>
              <a:defRPr/>
            </a:pP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2003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년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, </a:t>
            </a:r>
            <a:r>
              <a:rPr lang="en-US" altLang="ko-KR" sz="1100" b="1" spc="-60" dirty="0" err="1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sistina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 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인수 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GFS 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지원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(Red Hat)</a:t>
            </a:r>
          </a:p>
        </p:txBody>
      </p:sp>
      <p:sp>
        <p:nvSpPr>
          <p:cNvPr id="26" name="AutoShape 20"/>
          <p:cNvSpPr>
            <a:spLocks noChangeArrowheads="1"/>
          </p:cNvSpPr>
          <p:nvPr/>
        </p:nvSpPr>
        <p:spPr bwMode="auto">
          <a:xfrm>
            <a:off x="4789888" y="1777065"/>
            <a:ext cx="3025775" cy="1005043"/>
          </a:xfrm>
          <a:prstGeom prst="roundRect">
            <a:avLst>
              <a:gd name="adj" fmla="val 7472"/>
            </a:avLst>
          </a:prstGeom>
          <a:solidFill>
            <a:schemeClr val="bg1"/>
          </a:solidFill>
          <a:ln w="648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bg1">
                <a:lumMod val="75000"/>
              </a:schemeClr>
            </a:outerShdw>
          </a:effectLst>
        </p:spPr>
        <p:txBody>
          <a:bodyPr lIns="54000" tIns="25200" rIns="0" bIns="25200"/>
          <a:lstStyle/>
          <a:p>
            <a:pPr indent="-88900">
              <a:spcBef>
                <a:spcPts val="0"/>
              </a:spcBef>
              <a:buClr>
                <a:srgbClr val="000000">
                  <a:lumMod val="75000"/>
                  <a:lumOff val="25000"/>
                </a:srgbClr>
              </a:buClr>
              <a:buFont typeface="Wingdings" pitchFamily="2" charset="2"/>
              <a:buChar char="§"/>
              <a:tabLst>
                <a:tab pos="84138" algn="l"/>
                <a:tab pos="998538" algn="l"/>
                <a:tab pos="1912938" algn="l"/>
                <a:tab pos="2827338" algn="l"/>
                <a:tab pos="3741738" algn="l"/>
                <a:tab pos="4656138" algn="l"/>
                <a:tab pos="5570538" algn="l"/>
                <a:tab pos="6484938" algn="l"/>
                <a:tab pos="7399338" algn="l"/>
                <a:tab pos="8313738" algn="l"/>
                <a:tab pos="9228138" algn="l"/>
                <a:tab pos="10142538" algn="l"/>
              </a:tabLst>
              <a:defRPr/>
            </a:pP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2010s, Pacemaker version 1.1 </a:t>
            </a:r>
          </a:p>
          <a:p>
            <a:pPr marL="349250" indent="-88900">
              <a:spcBef>
                <a:spcPts val="0"/>
              </a:spcBef>
              <a:buClr>
                <a:srgbClr val="000000">
                  <a:lumMod val="75000"/>
                  <a:lumOff val="25000"/>
                </a:srgbClr>
              </a:buClr>
              <a:buFontTx/>
              <a:buChar char="-"/>
              <a:tabLst>
                <a:tab pos="84138" algn="l"/>
                <a:tab pos="998538" algn="l"/>
                <a:tab pos="1912938" algn="l"/>
                <a:tab pos="2827338" algn="l"/>
                <a:tab pos="3741738" algn="l"/>
                <a:tab pos="4656138" algn="l"/>
                <a:tab pos="5570538" algn="l"/>
                <a:tab pos="6484938" algn="l"/>
                <a:tab pos="7399338" algn="l"/>
                <a:tab pos="8313738" algn="l"/>
                <a:tab pos="9228138" algn="l"/>
                <a:tab pos="10142538" algn="l"/>
              </a:tabLst>
              <a:defRPr/>
            </a:pPr>
            <a:r>
              <a:rPr lang="en-US" altLang="ko-KR" sz="11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Red Hat’s “</a:t>
            </a:r>
            <a:r>
              <a:rPr lang="en-US" altLang="ko-KR" sz="1100" spc="-60" dirty="0" err="1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cman</a:t>
            </a:r>
            <a:r>
              <a:rPr lang="en-US" altLang="ko-KR" sz="11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” Support</a:t>
            </a:r>
          </a:p>
          <a:p>
            <a:pPr marL="349250" indent="-88900">
              <a:spcBef>
                <a:spcPts val="0"/>
              </a:spcBef>
              <a:buClr>
                <a:srgbClr val="000000">
                  <a:lumMod val="75000"/>
                  <a:lumOff val="25000"/>
                </a:srgbClr>
              </a:buClr>
              <a:buFontTx/>
              <a:buChar char="-"/>
              <a:tabLst>
                <a:tab pos="84138" algn="l"/>
                <a:tab pos="998538" algn="l"/>
                <a:tab pos="1912938" algn="l"/>
                <a:tab pos="2827338" algn="l"/>
                <a:tab pos="3741738" algn="l"/>
                <a:tab pos="4656138" algn="l"/>
                <a:tab pos="5570538" algn="l"/>
                <a:tab pos="6484938" algn="l"/>
                <a:tab pos="7399338" algn="l"/>
                <a:tab pos="8313738" algn="l"/>
                <a:tab pos="9228138" algn="l"/>
                <a:tab pos="10142538" algn="l"/>
              </a:tabLst>
              <a:defRPr/>
            </a:pPr>
            <a:r>
              <a:rPr lang="en-US" altLang="ko-KR" sz="11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SLES11 SP1 (</a:t>
            </a:r>
            <a:r>
              <a:rPr lang="en-US" altLang="ko-KR" sz="1100" spc="-60" dirty="0" err="1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OpenAIS</a:t>
            </a:r>
            <a:r>
              <a:rPr lang="en-US" altLang="ko-KR" sz="11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to Corosync)</a:t>
            </a:r>
            <a:endParaRPr lang="en-US" altLang="ko-KR" sz="11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indent="-88900">
              <a:buClr>
                <a:srgbClr val="000000">
                  <a:lumMod val="75000"/>
                  <a:lumOff val="25000"/>
                </a:srgbClr>
              </a:buClr>
              <a:buFont typeface="Wingdings" pitchFamily="2" charset="2"/>
              <a:buChar char="§"/>
              <a:tabLst>
                <a:tab pos="84138" algn="l"/>
                <a:tab pos="998538" algn="l"/>
                <a:tab pos="1912938" algn="l"/>
                <a:tab pos="2827338" algn="l"/>
                <a:tab pos="3741738" algn="l"/>
                <a:tab pos="4656138" algn="l"/>
                <a:tab pos="5570538" algn="l"/>
                <a:tab pos="6484938" algn="l"/>
                <a:tab pos="7399338" algn="l"/>
                <a:tab pos="8313738" algn="l"/>
                <a:tab pos="9228138" algn="l"/>
                <a:tab pos="10142538" algn="l"/>
              </a:tabLst>
              <a:defRPr/>
            </a:pP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2010, Heartbeat project reached version 3</a:t>
            </a:r>
          </a:p>
          <a:p>
            <a:pPr indent="-88900">
              <a:spcBef>
                <a:spcPts val="0"/>
              </a:spcBef>
              <a:buClr>
                <a:srgbClr val="000000">
                  <a:lumMod val="75000"/>
                  <a:lumOff val="25000"/>
                </a:srgbClr>
              </a:buClr>
              <a:buFont typeface="Wingdings" pitchFamily="2" charset="2"/>
              <a:buChar char="§"/>
              <a:tabLst>
                <a:tab pos="84138" algn="l"/>
                <a:tab pos="998538" algn="l"/>
                <a:tab pos="1912938" algn="l"/>
                <a:tab pos="2827338" algn="l"/>
                <a:tab pos="3741738" algn="l"/>
                <a:tab pos="4656138" algn="l"/>
                <a:tab pos="5570538" algn="l"/>
                <a:tab pos="6484938" algn="l"/>
                <a:tab pos="7399338" algn="l"/>
                <a:tab pos="8313738" algn="l"/>
                <a:tab pos="9228138" algn="l"/>
                <a:tab pos="10142538" algn="l"/>
              </a:tabLst>
              <a:defRPr/>
            </a:pP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2013, RHEL6.5 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버전부터 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Pacemaker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지원</a:t>
            </a:r>
            <a:endParaRPr lang="en-US" altLang="ko-KR" sz="11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7277500" y="4925434"/>
            <a:ext cx="538163" cy="246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1999s</a:t>
            </a:r>
            <a:endParaRPr lang="ko-KR" alt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5003406" y="4912734"/>
            <a:ext cx="5389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2002s</a:t>
            </a:r>
            <a:endParaRPr lang="ko-KR" alt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2411813" y="4912734"/>
            <a:ext cx="539750" cy="246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2004s</a:t>
            </a:r>
            <a:endParaRPr lang="ko-KR" alt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6077350" y="3160543"/>
            <a:ext cx="538163" cy="246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2008s</a:t>
            </a:r>
            <a:endParaRPr lang="ko-KR" alt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5494738" y="1542115"/>
            <a:ext cx="677862" cy="246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2010s ~</a:t>
            </a:r>
            <a:endParaRPr lang="ko-KR" alt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1080513" y="1161476"/>
            <a:ext cx="6174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~ </a:t>
            </a:r>
            <a:r>
              <a:rPr lang="ko-KR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현재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2362600" y="3198269"/>
            <a:ext cx="538163" cy="246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2006s</a:t>
            </a:r>
            <a:endParaRPr lang="ko-KR" alt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4437970" y="234908"/>
            <a:ext cx="417443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kumimoji="1" lang="en-US" altLang="ko-KR" sz="1050" spc="-6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1. Pacemaker’s Story - The Open Source, High Availability Cluster </a:t>
            </a:r>
          </a:p>
        </p:txBody>
      </p:sp>
      <p:sp>
        <p:nvSpPr>
          <p:cNvPr id="35" name="타원 34"/>
          <p:cNvSpPr/>
          <p:nvPr/>
        </p:nvSpPr>
        <p:spPr>
          <a:xfrm>
            <a:off x="4708925" y="4739293"/>
            <a:ext cx="288925" cy="303213"/>
          </a:xfrm>
          <a:prstGeom prst="ellipse">
            <a:avLst/>
          </a:prstGeom>
          <a:solidFill>
            <a:schemeClr val="bg1"/>
          </a:solidFill>
          <a:ln w="47625">
            <a:solidFill>
              <a:schemeClr val="tx1">
                <a:lumMod val="75000"/>
                <a:lumOff val="25000"/>
              </a:schemeClr>
            </a:solidFill>
          </a:ln>
        </p:spPr>
        <p:txBody>
          <a:bodyPr lIns="0" tIns="0" rIns="0" bIns="0" anchor="ctr">
            <a:spAutoFit/>
          </a:bodyPr>
          <a:lstStyle/>
          <a:p>
            <a:pPr algn="ctr" latinLnBrk="0">
              <a:defRPr/>
            </a:pPr>
            <a:endParaRPr lang="ko-KR" altLang="en-US" sz="1400" spc="-60" dirty="0">
              <a:solidFill>
                <a:srgbClr val="000000">
                  <a:lumMod val="65000"/>
                  <a:lumOff val="35000"/>
                </a:srgbClr>
              </a:solidFill>
              <a:latin typeface="맑은 고딕"/>
            </a:endParaRPr>
          </a:p>
        </p:txBody>
      </p:sp>
      <p:pic>
        <p:nvPicPr>
          <p:cNvPr id="45" name="그림 7"/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716" y="3757188"/>
            <a:ext cx="598997" cy="93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그림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27" y="2543838"/>
            <a:ext cx="1040254" cy="11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AutoShape 20"/>
          <p:cNvSpPr>
            <a:spLocks noChangeArrowheads="1"/>
          </p:cNvSpPr>
          <p:nvPr/>
        </p:nvSpPr>
        <p:spPr bwMode="auto">
          <a:xfrm>
            <a:off x="1553768" y="3411670"/>
            <a:ext cx="3267075" cy="1156427"/>
          </a:xfrm>
          <a:prstGeom prst="roundRect">
            <a:avLst>
              <a:gd name="adj" fmla="val 7472"/>
            </a:avLst>
          </a:prstGeom>
          <a:solidFill>
            <a:schemeClr val="bg1"/>
          </a:solidFill>
          <a:ln w="648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bg1">
                <a:lumMod val="75000"/>
              </a:schemeClr>
            </a:outerShdw>
          </a:effectLst>
        </p:spPr>
        <p:txBody>
          <a:bodyPr lIns="54000" tIns="25200" rIns="0" bIns="25200"/>
          <a:lstStyle/>
          <a:p>
            <a:pPr marL="88900" indent="-88900">
              <a:spcBef>
                <a:spcPts val="100"/>
              </a:spcBef>
              <a:spcAft>
                <a:spcPts val="100"/>
              </a:spcAft>
              <a:buClr>
                <a:srgbClr val="000000">
                  <a:lumMod val="75000"/>
                  <a:lumOff val="25000"/>
                </a:srgbClr>
              </a:buClr>
              <a:buFont typeface="Wingdings" pitchFamily="2" charset="2"/>
              <a:buChar char="§"/>
              <a:tabLst>
                <a:tab pos="84138" algn="l"/>
                <a:tab pos="998538" algn="l"/>
                <a:tab pos="1912938" algn="l"/>
                <a:tab pos="2827338" algn="l"/>
                <a:tab pos="3741738" algn="l"/>
                <a:tab pos="4656138" algn="l"/>
                <a:tab pos="5570538" algn="l"/>
                <a:tab pos="6484938" algn="l"/>
                <a:tab pos="7399338" algn="l"/>
                <a:tab pos="8313738" algn="l"/>
                <a:tab pos="9228138" algn="l"/>
                <a:tab pos="10142538" algn="l"/>
              </a:tabLst>
              <a:defRPr/>
            </a:pP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2004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년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, SUSE, Oracle,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파트너쉽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OCFS2 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공개</a:t>
            </a:r>
            <a:endParaRPr lang="en-US" altLang="ko-KR" sz="11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88900" indent="-88900">
              <a:spcBef>
                <a:spcPts val="100"/>
              </a:spcBef>
              <a:spcAft>
                <a:spcPts val="100"/>
              </a:spcAft>
              <a:buClr>
                <a:srgbClr val="000000">
                  <a:lumMod val="75000"/>
                  <a:lumOff val="25000"/>
                </a:srgbClr>
              </a:buClr>
              <a:buFont typeface="Wingdings" pitchFamily="2" charset="2"/>
              <a:buChar char="§"/>
              <a:tabLst>
                <a:tab pos="84138" algn="l"/>
                <a:tab pos="998538" algn="l"/>
                <a:tab pos="1912938" algn="l"/>
                <a:tab pos="2827338" algn="l"/>
                <a:tab pos="3741738" algn="l"/>
                <a:tab pos="4656138" algn="l"/>
                <a:tab pos="5570538" algn="l"/>
                <a:tab pos="6484938" algn="l"/>
                <a:tab pos="7399338" algn="l"/>
                <a:tab pos="8313738" algn="l"/>
                <a:tab pos="9228138" algn="l"/>
                <a:tab pos="10142538" algn="l"/>
              </a:tabLst>
              <a:defRPr/>
            </a:pP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2004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년 프라하에서 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SUSE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와 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Red Hat 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개발자들이 함께 참석한 클러스터 </a:t>
            </a:r>
            <a:r>
              <a:rPr lang="ko-KR" altLang="en-US" sz="1100" b="1" spc="-60" dirty="0" err="1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서밋이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 개최</a:t>
            </a:r>
            <a:endParaRPr lang="en-US" altLang="ko-KR" sz="11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88900" indent="-88900" fontAlgn="auto" latinLnBrk="0">
              <a:spcBef>
                <a:spcPts val="100"/>
              </a:spcBef>
              <a:spcAft>
                <a:spcPts val="100"/>
              </a:spcAft>
              <a:buClr>
                <a:srgbClr val="000000">
                  <a:lumMod val="75000"/>
                  <a:lumOff val="25000"/>
                </a:srgbClr>
              </a:buClr>
              <a:buFont typeface="Wingdings" pitchFamily="2" charset="2"/>
              <a:buChar char="§"/>
              <a:tabLst>
                <a:tab pos="84138" algn="l"/>
                <a:tab pos="998538" algn="l"/>
                <a:tab pos="1912938" algn="l"/>
                <a:tab pos="2827338" algn="l"/>
                <a:tab pos="3741738" algn="l"/>
                <a:tab pos="4656138" algn="l"/>
                <a:tab pos="5570538" algn="l"/>
                <a:tab pos="6484938" algn="l"/>
                <a:tab pos="7399338" algn="l"/>
                <a:tab pos="8313738" algn="l"/>
                <a:tab pos="9228138" algn="l"/>
                <a:tab pos="10142538" algn="l"/>
              </a:tabLst>
              <a:defRPr/>
            </a:pP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2005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년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, Heartbeat 2.0, CRM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기능을 포함한 첫번째 공개 버전 릴리즈</a:t>
            </a:r>
            <a:endParaRPr lang="en-US" altLang="ko-KR" sz="11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gradFill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+mn-ea"/>
            </a:endParaRPr>
          </a:p>
          <a:p>
            <a:pPr marL="88900" indent="-88900">
              <a:spcBef>
                <a:spcPts val="100"/>
              </a:spcBef>
              <a:spcAft>
                <a:spcPts val="100"/>
              </a:spcAft>
              <a:buClr>
                <a:srgbClr val="000000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tabLst>
                <a:tab pos="84138" algn="l"/>
                <a:tab pos="998538" algn="l"/>
                <a:tab pos="1912938" algn="l"/>
                <a:tab pos="2827338" algn="l"/>
                <a:tab pos="3741738" algn="l"/>
                <a:tab pos="4656138" algn="l"/>
                <a:tab pos="5570538" algn="l"/>
                <a:tab pos="6484938" algn="l"/>
                <a:tab pos="7399338" algn="l"/>
                <a:tab pos="8313738" algn="l"/>
                <a:tab pos="9228138" algn="l"/>
                <a:tab pos="10142538" algn="l"/>
              </a:tabLst>
              <a:defRPr/>
            </a:pP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2005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년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, RedHat’s cman+rgmanager(RHCS)</a:t>
            </a:r>
          </a:p>
        </p:txBody>
      </p:sp>
      <p:sp>
        <p:nvSpPr>
          <p:cNvPr id="37" name="AutoShape 20"/>
          <p:cNvSpPr>
            <a:spLocks noChangeArrowheads="1"/>
          </p:cNvSpPr>
          <p:nvPr/>
        </p:nvSpPr>
        <p:spPr bwMode="auto">
          <a:xfrm>
            <a:off x="445332" y="5128259"/>
            <a:ext cx="2579688" cy="1182253"/>
          </a:xfrm>
          <a:prstGeom prst="roundRect">
            <a:avLst>
              <a:gd name="adj" fmla="val 7472"/>
            </a:avLst>
          </a:prstGeom>
          <a:solidFill>
            <a:schemeClr val="bg1"/>
          </a:solidFill>
          <a:ln w="648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bg1">
                <a:lumMod val="75000"/>
              </a:schemeClr>
            </a:outerShdw>
          </a:effectLst>
        </p:spPr>
        <p:txBody>
          <a:bodyPr lIns="54000" tIns="25200" rIns="0" bIns="25200"/>
          <a:lstStyle/>
          <a:p>
            <a:pPr marL="93663" indent="-88900">
              <a:spcBef>
                <a:spcPts val="300"/>
              </a:spcBef>
              <a:buClr>
                <a:srgbClr val="000000">
                  <a:lumMod val="75000"/>
                  <a:lumOff val="25000"/>
                </a:srgbClr>
              </a:buClr>
              <a:buFont typeface="Wingdings" pitchFamily="2" charset="2"/>
              <a:buChar char="§"/>
              <a:tabLst>
                <a:tab pos="84138" algn="l"/>
                <a:tab pos="998538" algn="l"/>
                <a:tab pos="1912938" algn="l"/>
                <a:tab pos="2827338" algn="l"/>
                <a:tab pos="3741738" algn="l"/>
                <a:tab pos="4656138" algn="l"/>
                <a:tab pos="5570538" algn="l"/>
                <a:tab pos="6484938" algn="l"/>
                <a:tab pos="7399338" algn="l"/>
                <a:tab pos="8313738" algn="l"/>
                <a:tab pos="9228138" algn="l"/>
                <a:tab pos="10142538" algn="l"/>
              </a:tabLst>
              <a:defRPr/>
            </a:pP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2003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년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, Heartbeat 1.0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 초기 버전</a:t>
            </a:r>
            <a:endParaRPr lang="en-US" altLang="ko-KR" sz="1100" b="1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solidFill>
                <a:srgbClr val="FF0000"/>
              </a:solidFill>
              <a:latin typeface="+mn-ea"/>
            </a:endParaRPr>
          </a:p>
          <a:p>
            <a:pPr marL="179388" indent="-88900">
              <a:buClr>
                <a:srgbClr val="000000">
                  <a:lumMod val="75000"/>
                  <a:lumOff val="25000"/>
                </a:srgbClr>
              </a:buClr>
              <a:buFontTx/>
              <a:buChar char="-"/>
              <a:tabLst>
                <a:tab pos="84138" algn="l"/>
                <a:tab pos="998538" algn="l"/>
                <a:tab pos="1912938" algn="l"/>
                <a:tab pos="2827338" algn="l"/>
                <a:tab pos="3741738" algn="l"/>
                <a:tab pos="4656138" algn="l"/>
                <a:tab pos="5570538" algn="l"/>
                <a:tab pos="6484938" algn="l"/>
                <a:tab pos="7399338" algn="l"/>
                <a:tab pos="8313738" algn="l"/>
                <a:tab pos="9228138" algn="l"/>
                <a:tab pos="10142538" algn="l"/>
              </a:tabLst>
              <a:defRPr/>
            </a:pPr>
            <a:r>
              <a:rPr lang="ko-KR" altLang="en-US" sz="11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최대 </a:t>
            </a:r>
            <a:r>
              <a:rPr lang="en-US" altLang="ko-KR" sz="11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</a:t>
            </a:r>
            <a:r>
              <a:rPr lang="ko-KR" altLang="en-US" sz="11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개 노드만 지원</a:t>
            </a:r>
            <a:endParaRPr lang="en-US" altLang="ko-KR" sz="1100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9388" indent="-88900">
              <a:buClr>
                <a:srgbClr val="000000">
                  <a:lumMod val="75000"/>
                  <a:lumOff val="25000"/>
                </a:srgbClr>
              </a:buClr>
              <a:buFontTx/>
              <a:buChar char="-"/>
              <a:tabLst>
                <a:tab pos="84138" algn="l"/>
                <a:tab pos="998538" algn="l"/>
                <a:tab pos="1912938" algn="l"/>
                <a:tab pos="2827338" algn="l"/>
                <a:tab pos="3741738" algn="l"/>
                <a:tab pos="4656138" algn="l"/>
                <a:tab pos="5570538" algn="l"/>
                <a:tab pos="6484938" algn="l"/>
                <a:tab pos="7399338" algn="l"/>
                <a:tab pos="8313738" algn="l"/>
                <a:tab pos="9228138" algn="l"/>
                <a:tab pos="10142538" algn="l"/>
              </a:tabLst>
              <a:defRPr/>
            </a:pPr>
            <a:r>
              <a:rPr lang="ko-KR" altLang="en-US" sz="11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아주 단순한 구조의 그룹 리소스 모델</a:t>
            </a:r>
            <a:endParaRPr lang="en-US" altLang="ko-KR" sz="1100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9388" indent="-88900">
              <a:buClr>
                <a:srgbClr val="000000">
                  <a:lumMod val="75000"/>
                  <a:lumOff val="25000"/>
                </a:srgbClr>
              </a:buClr>
              <a:buFontTx/>
              <a:buChar char="-"/>
              <a:tabLst>
                <a:tab pos="84138" algn="l"/>
                <a:tab pos="998538" algn="l"/>
                <a:tab pos="1912938" algn="l"/>
                <a:tab pos="2827338" algn="l"/>
                <a:tab pos="3741738" algn="l"/>
                <a:tab pos="4656138" algn="l"/>
                <a:tab pos="5570538" algn="l"/>
                <a:tab pos="6484938" algn="l"/>
                <a:tab pos="7399338" algn="l"/>
                <a:tab pos="8313738" algn="l"/>
                <a:tab pos="9228138" algn="l"/>
                <a:tab pos="10142538" algn="l"/>
              </a:tabLst>
              <a:defRPr/>
            </a:pPr>
            <a:r>
              <a:rPr lang="ko-KR" altLang="en-US" sz="1100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리소스 레벨의 장애 발생 감지 및 복구</a:t>
            </a:r>
            <a:endParaRPr lang="en-US" altLang="ko-KR" sz="1100" spc="-6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93663" indent="-93663">
              <a:buClr>
                <a:srgbClr val="000000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tabLst>
                <a:tab pos="93663" algn="l"/>
                <a:tab pos="998538" algn="l"/>
                <a:tab pos="1912938" algn="l"/>
                <a:tab pos="2827338" algn="l"/>
                <a:tab pos="3741738" algn="l"/>
                <a:tab pos="4656138" algn="l"/>
                <a:tab pos="5570538" algn="l"/>
                <a:tab pos="6484938" algn="l"/>
                <a:tab pos="7399338" algn="l"/>
                <a:tab pos="8313738" algn="l"/>
                <a:tab pos="9228138" algn="l"/>
                <a:tab pos="10142538" algn="l"/>
              </a:tabLst>
              <a:defRPr/>
            </a:pP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‘Heartbeat’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리소스 관리자의 한계에 의해 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"</a:t>
            </a:r>
            <a:r>
              <a:rPr lang="en-US" altLang="ko-KR" sz="1100" b="1" spc="-60" dirty="0" err="1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crm</a:t>
            </a:r>
            <a:r>
              <a:rPr lang="en-US" altLang="ko-KR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"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새로운 </a:t>
            </a:r>
            <a:r>
              <a:rPr lang="ko-KR" altLang="en-US" sz="1100" b="1" spc="-6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ea"/>
              </a:rPr>
              <a:t>프로젝트를 구상</a:t>
            </a:r>
          </a:p>
        </p:txBody>
      </p:sp>
      <p:sp>
        <p:nvSpPr>
          <p:cNvPr id="16" name="원호 15"/>
          <p:cNvSpPr/>
          <p:nvPr/>
        </p:nvSpPr>
        <p:spPr>
          <a:xfrm>
            <a:off x="663579" y="3134682"/>
            <a:ext cx="2016125" cy="1749058"/>
          </a:xfrm>
          <a:prstGeom prst="arc">
            <a:avLst>
              <a:gd name="adj1" fmla="val 5423161"/>
              <a:gd name="adj2" fmla="val 16362685"/>
            </a:avLst>
          </a:prstGeom>
          <a:ln w="1143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F3A0E5-111A-98B1-A405-01E8DF1B332B}"/>
              </a:ext>
            </a:extLst>
          </p:cNvPr>
          <p:cNvSpPr txBox="1"/>
          <p:nvPr/>
        </p:nvSpPr>
        <p:spPr>
          <a:xfrm>
            <a:off x="505225" y="6506681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800" dirty="0">
                <a:hlinkClick r:id="rId5"/>
              </a:rPr>
              <a:t>https://github.com/ClusterLabs/pacemaker/releases?page=1</a:t>
            </a:r>
            <a:endParaRPr lang="en-US" altLang="ko-KR" sz="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C58433-5688-D40B-1671-5A8E1C632695}"/>
              </a:ext>
            </a:extLst>
          </p:cNvPr>
          <p:cNvSpPr txBox="1"/>
          <p:nvPr/>
        </p:nvSpPr>
        <p:spPr>
          <a:xfrm>
            <a:off x="505225" y="6350137"/>
            <a:ext cx="41614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800" dirty="0">
                <a:hlinkClick r:id="rId6"/>
              </a:rPr>
              <a:t>https://alteeve.ca/w/High-Availability_Clustering_in_the_Open_Source_Ecosystem</a:t>
            </a:r>
            <a:endParaRPr lang="en-US" altLang="ko-KR" sz="800" dirty="0"/>
          </a:p>
        </p:txBody>
      </p:sp>
      <p:pic>
        <p:nvPicPr>
          <p:cNvPr id="8" name="그림 2">
            <a:extLst>
              <a:ext uri="{FF2B5EF4-FFF2-40B4-BE49-F238E27FC236}">
                <a16:creationId xmlns:a16="http://schemas.microsoft.com/office/drawing/2014/main" id="{05DAC543-F059-C167-9765-8CD0E0F2604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210" y="1258170"/>
            <a:ext cx="265784" cy="67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022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idx="1"/>
          </p:nvPr>
        </p:nvSpPr>
        <p:spPr>
          <a:xfrm>
            <a:off x="716803" y="1095100"/>
            <a:ext cx="7698237" cy="2492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altLang="ko-KR" sz="1800" spc="-60" dirty="0">
                <a:solidFill>
                  <a:srgbClr val="FF0000"/>
                </a:solidFill>
              </a:rPr>
              <a:t>Novell - Red Hat </a:t>
            </a:r>
            <a:r>
              <a:rPr lang="ko-KR" altLang="en-US" sz="1800" spc="-60" dirty="0">
                <a:solidFill>
                  <a:srgbClr val="FF0000"/>
                </a:solidFill>
              </a:rPr>
              <a:t>등 </a:t>
            </a:r>
            <a:r>
              <a:rPr lang="en-US" altLang="ko-KR" sz="1800" spc="-60" dirty="0">
                <a:solidFill>
                  <a:srgbClr val="FF0000"/>
                </a:solidFill>
              </a:rPr>
              <a:t>Vendor </a:t>
            </a:r>
            <a:r>
              <a:rPr lang="ko-KR" altLang="en-US" sz="1800" spc="-60" dirty="0">
                <a:solidFill>
                  <a:srgbClr val="FF0000"/>
                </a:solidFill>
              </a:rPr>
              <a:t>주도</a:t>
            </a:r>
            <a:r>
              <a:rPr lang="ko-KR" altLang="en-US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의 프로젝트 중심으로 개발을 진행</a:t>
            </a: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716802" y="660712"/>
            <a:ext cx="7694413" cy="3600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ko-KR" altLang="en-US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오픈소스 </a:t>
            </a:r>
            <a:r>
              <a:rPr lang="en-US" altLang="ko-KR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Project Progress - Last day</a:t>
            </a:r>
            <a:endParaRPr lang="ko-KR" altLang="en-US" sz="2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250801" y="716113"/>
            <a:ext cx="432767" cy="249299"/>
          </a:xfrm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800" i="1" dirty="0">
                <a:solidFill>
                  <a:srgbClr val="FF0000"/>
                </a:solidFill>
              </a:rPr>
              <a:t>04</a:t>
            </a:r>
            <a:endParaRPr lang="ko-KR" altLang="en-US" sz="1800" i="1" dirty="0">
              <a:solidFill>
                <a:srgbClr val="FF0000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705225" y="2552315"/>
            <a:ext cx="2303463" cy="3882425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Linux-HA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1203325" y="2552315"/>
            <a:ext cx="2309813" cy="388242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b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맑은 고딕"/>
                <a:ea typeface="맑은 고딕" panose="020B0503020000020004" pitchFamily="50" charset="-127"/>
              </a:rPr>
              <a:t>SUSE</a:t>
            </a:r>
            <a:endParaRPr kumimoji="1" lang="ko-KR" altLang="en-US" b="1" kern="0" dirty="0">
              <a:solidFill>
                <a:prstClr val="black">
                  <a:lumMod val="85000"/>
                  <a:lumOff val="15000"/>
                </a:prstClr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203950" y="2552315"/>
            <a:ext cx="2303463" cy="3882426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kern="0" dirty="0">
              <a:solidFill>
                <a:prstClr val="black">
                  <a:lumMod val="85000"/>
                  <a:lumOff val="15000"/>
                </a:prstClr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Red Hat</a:t>
            </a:r>
            <a:endParaRPr kumimoji="1" lang="ko-KR" altLang="en-US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423988" y="2715407"/>
            <a:ext cx="1893887" cy="351115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dist="38100" dir="5400000" sx="97000" sy="97000" algn="t" rotWithShape="0">
              <a:prstClr val="black">
                <a:alpha val="34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Hwak (GUI)</a:t>
            </a:r>
            <a:endParaRPr kumimoji="1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7485529" y="2715407"/>
            <a:ext cx="805984" cy="357000"/>
          </a:xfrm>
          <a:prstGeom prst="rect">
            <a:avLst/>
          </a:prstGeom>
          <a:solidFill>
            <a:srgbClr val="8064A2">
              <a:lumMod val="60000"/>
              <a:lumOff val="40000"/>
            </a:srgbClr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dist="38100" dir="5400000" sx="97000" sy="97000" algn="t" rotWithShape="0">
              <a:prstClr val="black">
                <a:alpha val="34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luci</a:t>
            </a:r>
            <a:endParaRPr kumimoji="1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직사각형 19"/>
          <p:cNvSpPr/>
          <p:nvPr/>
        </p:nvSpPr>
        <p:spPr>
          <a:xfrm rot="16200000">
            <a:off x="360667" y="2849927"/>
            <a:ext cx="975704" cy="3804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36000" tIns="36000" rIns="36000" bIns="3600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b="1" kern="0" dirty="0">
                <a:solidFill>
                  <a:schemeClr val="bg1"/>
                </a:solidFill>
              </a:rPr>
              <a:t>Resources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b="1" kern="0" dirty="0">
                <a:solidFill>
                  <a:schemeClr val="bg1"/>
                </a:solidFill>
              </a:rPr>
              <a:t>Layer</a:t>
            </a:r>
            <a:endParaRPr kumimoji="1" lang="ko-KR" altLang="en-US" sz="1000" b="1" kern="0" dirty="0">
              <a:solidFill>
                <a:schemeClr val="bg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 rot="16200000">
            <a:off x="182189" y="4125188"/>
            <a:ext cx="1332664" cy="38048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lIns="36000" tIns="36000" rIns="36000" bIns="36000"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Resource Allocation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Layer</a:t>
            </a:r>
            <a:endParaRPr kumimoji="1" lang="ko-KR" altLang="en-US" sz="1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2" name="직사각형 21"/>
          <p:cNvSpPr/>
          <p:nvPr/>
        </p:nvSpPr>
        <p:spPr>
          <a:xfrm rot="16200000">
            <a:off x="183309" y="5579291"/>
            <a:ext cx="1330420" cy="3804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36000" tIns="36000" rIns="36000" bIns="3600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b="1" kern="0" dirty="0">
                <a:solidFill>
                  <a:schemeClr val="bg1"/>
                </a:solidFill>
              </a:rPr>
              <a:t>Messaging /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b="1" kern="0" dirty="0">
                <a:solidFill>
                  <a:schemeClr val="bg1"/>
                </a:solidFill>
              </a:rPr>
              <a:t>Infrastructure Layer</a:t>
            </a:r>
            <a:endParaRPr kumimoji="1" lang="ko-KR" altLang="en-US" sz="1000" b="1" kern="0" dirty="0">
              <a:solidFill>
                <a:schemeClr val="bg1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6454775" y="3221540"/>
            <a:ext cx="896284" cy="363537"/>
          </a:xfrm>
          <a:prstGeom prst="rect">
            <a:avLst/>
          </a:prstGeom>
          <a:solidFill>
            <a:srgbClr val="8064A2">
              <a:lumMod val="60000"/>
              <a:lumOff val="40000"/>
            </a:srgbClr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dist="38100" dir="5400000" sx="97000" sy="97000" algn="t" rotWithShape="0">
              <a:prstClr val="black">
                <a:alpha val="34000"/>
              </a:prstClr>
            </a:outerShdw>
          </a:effectLst>
        </p:spPr>
        <p:txBody>
          <a:bodyPr lIns="72000" tIns="0" rIns="72000" bIns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PCS (CLI)</a:t>
            </a:r>
            <a:endParaRPr kumimoji="1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228585" y="2097706"/>
            <a:ext cx="1008063" cy="373063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Novell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Developer</a:t>
            </a:r>
            <a:endParaRPr kumimoji="1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7515260" y="2115494"/>
            <a:ext cx="1009650" cy="360363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Red Hat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Developer</a:t>
            </a:r>
            <a:endParaRPr kumimoji="1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0" name="Picture 9"/>
          <p:cNvPicPr>
            <a:picLocks noChangeAspect="1" noChangeArrowheads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4" b="5841"/>
          <a:stretch>
            <a:fillRect/>
          </a:stretch>
        </p:blipFill>
        <p:spPr bwMode="auto">
          <a:xfrm>
            <a:off x="2015842" y="1659343"/>
            <a:ext cx="707472" cy="811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grayscl/>
                    <a:biLevel thresh="50000"/>
                  </a:blip>
                  <a:srcRect t="12854" b="584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" name="직사각형 31"/>
          <p:cNvSpPr/>
          <p:nvPr/>
        </p:nvSpPr>
        <p:spPr>
          <a:xfrm>
            <a:off x="3954463" y="2715407"/>
            <a:ext cx="1806575" cy="86967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dist="38100" dir="5400000" sx="97000" sy="97000" algn="t" rotWithShape="0">
              <a:prstClr val="black">
                <a:alpha val="34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Pacemaker-mgmt</a:t>
            </a:r>
            <a:endParaRPr kumimoji="1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423988" y="3221540"/>
            <a:ext cx="1893887" cy="360362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dist="38100" dir="5400000" sx="97000" sy="97000" algn="t" rotWithShape="0">
              <a:prstClr val="black">
                <a:alpha val="34000"/>
              </a:prstClr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맑은 고딕"/>
                <a:ea typeface="맑은 고딕" panose="020B0503020000020004" pitchFamily="50" charset="-127"/>
              </a:rPr>
              <a:t>crmsh (CLI)</a:t>
            </a:r>
            <a:endParaRPr kumimoji="1" lang="ko-KR" altLang="en-US" sz="1400" kern="0" dirty="0">
              <a:solidFill>
                <a:prstClr val="black">
                  <a:lumMod val="85000"/>
                  <a:lumOff val="15000"/>
                </a:prstClr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423986" y="5506614"/>
            <a:ext cx="3234644" cy="453466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dist="38100" dir="5400000" sx="97000" sy="97000" algn="t" rotWithShape="0">
              <a:prstClr val="black">
                <a:alpha val="34000"/>
              </a:prstClr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맑은 고딕"/>
                <a:ea typeface="맑은 고딕" panose="020B0503020000020004" pitchFamily="50" charset="-127"/>
              </a:rPr>
              <a:t>Heartbeat</a:t>
            </a:r>
            <a:endParaRPr kumimoji="1" lang="ko-KR" altLang="en-US" sz="1400" kern="0" dirty="0">
              <a:solidFill>
                <a:prstClr val="black">
                  <a:lumMod val="85000"/>
                  <a:lumOff val="15000"/>
                </a:prstClr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6997323" y="5506614"/>
            <a:ext cx="1287840" cy="453465"/>
          </a:xfrm>
          <a:prstGeom prst="rect">
            <a:avLst/>
          </a:prstGeom>
          <a:solidFill>
            <a:srgbClr val="8064A2">
              <a:lumMod val="60000"/>
              <a:lumOff val="40000"/>
            </a:srgbClr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dist="38100" dir="5400000" sx="97000" sy="97000" algn="t" rotWithShape="0">
              <a:prstClr val="black">
                <a:alpha val="34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맑은 고딕"/>
                <a:ea typeface="맑은 고딕" panose="020B0503020000020004" pitchFamily="50" charset="-127"/>
              </a:rPr>
              <a:t>cman</a:t>
            </a:r>
            <a:endParaRPr kumimoji="1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6454775" y="4914343"/>
            <a:ext cx="1836738" cy="447565"/>
          </a:xfrm>
          <a:prstGeom prst="rect">
            <a:avLst/>
          </a:prstGeom>
          <a:solidFill>
            <a:srgbClr val="8064A2">
              <a:lumMod val="60000"/>
              <a:lumOff val="40000"/>
            </a:srgbClr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dist="38100" dir="5400000" sx="97000" sy="97000" algn="t" rotWithShape="0">
              <a:prstClr val="black">
                <a:alpha val="34000"/>
              </a:prstClr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맑은 고딕"/>
                <a:ea typeface="맑은 고딕" panose="020B0503020000020004" pitchFamily="50" charset="-127"/>
              </a:rPr>
              <a:t>rgmanager</a:t>
            </a:r>
            <a:endParaRPr kumimoji="1" lang="ko-KR" altLang="en-US" sz="1400" kern="0" dirty="0">
              <a:solidFill>
                <a:prstClr val="black">
                  <a:lumMod val="85000"/>
                  <a:lumOff val="15000"/>
                </a:prstClr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6454775" y="2715407"/>
            <a:ext cx="896284" cy="357000"/>
          </a:xfrm>
          <a:prstGeom prst="rect">
            <a:avLst/>
          </a:prstGeom>
          <a:solidFill>
            <a:srgbClr val="8064A2">
              <a:lumMod val="60000"/>
              <a:lumOff val="40000"/>
            </a:srgbClr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dist="38100" dir="5400000" sx="97000" sy="97000" algn="t" rotWithShape="0">
              <a:prstClr val="black">
                <a:alpha val="34000"/>
              </a:prstClr>
            </a:outerShdw>
          </a:effectLst>
        </p:spPr>
        <p:txBody>
          <a:bodyPr lIns="72000" tIns="0" rIns="72000" bIns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PCS (CLI)</a:t>
            </a:r>
            <a:endParaRPr kumimoji="1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7485529" y="3221540"/>
            <a:ext cx="805984" cy="363538"/>
          </a:xfrm>
          <a:prstGeom prst="rect">
            <a:avLst/>
          </a:prstGeom>
          <a:solidFill>
            <a:srgbClr val="8064A2">
              <a:lumMod val="60000"/>
              <a:lumOff val="40000"/>
            </a:srgbClr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dist="38100" dir="5400000" sx="97000" sy="97000" algn="t" rotWithShape="0">
              <a:prstClr val="black">
                <a:alpha val="34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ricci</a:t>
            </a:r>
            <a:endParaRPr kumimoji="1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4437970" y="234908"/>
            <a:ext cx="417443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kumimoji="1" lang="en-US" altLang="ko-KR" sz="1050" spc="-6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1. Pacemaker’s Story - The Open Source, High Availability Cluster </a:t>
            </a:r>
          </a:p>
        </p:txBody>
      </p:sp>
      <p:sp>
        <p:nvSpPr>
          <p:cNvPr id="41" name="직사각형 40"/>
          <p:cNvSpPr/>
          <p:nvPr/>
        </p:nvSpPr>
        <p:spPr>
          <a:xfrm>
            <a:off x="1423988" y="4914343"/>
            <a:ext cx="4337050" cy="447565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dist="38100" dir="5400000" sx="97000" sy="97000" algn="t" rotWithShape="0">
              <a:prstClr val="black">
                <a:alpha val="34000"/>
              </a:prstClr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맑은 고딕"/>
                <a:ea typeface="맑은 고딕" panose="020B0503020000020004" pitchFamily="50" charset="-127"/>
              </a:rPr>
              <a:t>Pacemaker</a:t>
            </a:r>
            <a:endParaRPr kumimoji="1" lang="ko-KR" altLang="en-US" sz="1400" kern="0" dirty="0">
              <a:solidFill>
                <a:prstClr val="black">
                  <a:lumMod val="85000"/>
                  <a:lumOff val="15000"/>
                </a:prstClr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1423987" y="4321008"/>
            <a:ext cx="6861175" cy="447565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dist="38100" dir="5400000" sx="97000" sy="97000" algn="t" rotWithShape="0">
              <a:prstClr val="black">
                <a:alpha val="34000"/>
              </a:prstClr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맑은 고딕"/>
                <a:ea typeface="맑은 고딕" panose="020B0503020000020004" pitchFamily="50" charset="-127"/>
              </a:rPr>
              <a:t>fence-agents</a:t>
            </a:r>
            <a:endParaRPr kumimoji="1" lang="ko-KR" altLang="en-US" sz="1400" kern="0" dirty="0">
              <a:solidFill>
                <a:prstClr val="black">
                  <a:lumMod val="85000"/>
                  <a:lumOff val="15000"/>
                </a:prstClr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3127513" y="3727673"/>
            <a:ext cx="3617845" cy="447565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dist="38100" dir="5400000" sx="97000" sy="97000" algn="t" rotWithShape="0">
              <a:prstClr val="black">
                <a:alpha val="34000"/>
              </a:prstClr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맑은 고딕"/>
                <a:ea typeface="맑은 고딕" panose="020B0503020000020004" pitchFamily="50" charset="-127"/>
              </a:rPr>
              <a:t>resource-agents</a:t>
            </a:r>
            <a:endParaRPr kumimoji="1" lang="ko-KR" altLang="en-US" sz="1400" kern="0" dirty="0">
              <a:solidFill>
                <a:prstClr val="black">
                  <a:lumMod val="85000"/>
                  <a:lumOff val="15000"/>
                </a:prstClr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6745358" y="3727673"/>
            <a:ext cx="1539804" cy="447565"/>
          </a:xfrm>
          <a:prstGeom prst="rect">
            <a:avLst/>
          </a:prstGeom>
          <a:solidFill>
            <a:srgbClr val="8064A2">
              <a:lumMod val="60000"/>
              <a:lumOff val="40000"/>
            </a:srgbClr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dist="38100" dir="5400000" sx="97000" sy="97000" algn="t" rotWithShape="0">
              <a:prstClr val="black">
                <a:alpha val="34000"/>
              </a:prstClr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맑은 고딕"/>
                <a:ea typeface="맑은 고딕" panose="020B0503020000020004" pitchFamily="50" charset="-127"/>
              </a:rPr>
              <a:t>resource-agents</a:t>
            </a:r>
            <a:endParaRPr kumimoji="1" lang="ko-KR" altLang="en-US" sz="1400" kern="0" dirty="0">
              <a:solidFill>
                <a:prstClr val="black">
                  <a:lumMod val="85000"/>
                  <a:lumOff val="15000"/>
                </a:prstClr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1423988" y="3727673"/>
            <a:ext cx="1704145" cy="447565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dist="38100" dir="5400000" sx="97000" sy="97000" algn="t" rotWithShape="0">
              <a:prstClr val="black">
                <a:alpha val="34000"/>
              </a:prstClr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맑은 고딕"/>
                <a:ea typeface="맑은 고딕" panose="020B0503020000020004" pitchFamily="50" charset="-127"/>
              </a:rPr>
              <a:t>resource-agents</a:t>
            </a:r>
            <a:endParaRPr kumimoji="1" lang="ko-KR" altLang="en-US" sz="1400" kern="0" dirty="0">
              <a:solidFill>
                <a:prstClr val="black">
                  <a:lumMod val="85000"/>
                  <a:lumOff val="15000"/>
                </a:prstClr>
              </a:solidFill>
              <a:latin typeface="맑은 고딕"/>
              <a:ea typeface="맑은 고딕" panose="020B0503020000020004" pitchFamily="50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8205" y="6023059"/>
            <a:ext cx="253540" cy="440427"/>
          </a:xfrm>
          <a:prstGeom prst="rect">
            <a:avLst/>
          </a:prstGeom>
        </p:spPr>
      </p:pic>
      <p:sp>
        <p:nvSpPr>
          <p:cNvPr id="11" name="왼쪽/오른쪽 화살표 10"/>
          <p:cNvSpPr/>
          <p:nvPr/>
        </p:nvSpPr>
        <p:spPr>
          <a:xfrm>
            <a:off x="2882337" y="1903744"/>
            <a:ext cx="1423987" cy="215986"/>
          </a:xfrm>
          <a:prstGeom prst="left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5" name="왼쪽/오른쪽 화살표 44"/>
          <p:cNvSpPr/>
          <p:nvPr/>
        </p:nvSpPr>
        <p:spPr>
          <a:xfrm>
            <a:off x="5451476" y="1903744"/>
            <a:ext cx="1423987" cy="215986"/>
          </a:xfrm>
          <a:prstGeom prst="left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48" name="Picture 9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4" b="5841"/>
          <a:stretch>
            <a:fillRect/>
          </a:stretch>
        </p:blipFill>
        <p:spPr bwMode="auto">
          <a:xfrm>
            <a:off x="4500838" y="1659343"/>
            <a:ext cx="707472" cy="811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grayscl/>
                    <a:biLevel thresh="50000"/>
                  </a:blip>
                  <a:srcRect t="12854" b="584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" name="Picture 9"/>
          <p:cNvPicPr>
            <a:picLocks noChangeAspect="1" noChangeArrowheads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4" b="5841"/>
          <a:stretch>
            <a:fillRect/>
          </a:stretch>
        </p:blipFill>
        <p:spPr bwMode="auto">
          <a:xfrm>
            <a:off x="6997323" y="1659343"/>
            <a:ext cx="707472" cy="811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grayscl/>
                    <a:biLevel thresh="50000"/>
                  </a:blip>
                  <a:srcRect t="12854" b="584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직사각형 15"/>
          <p:cNvSpPr/>
          <p:nvPr/>
        </p:nvSpPr>
        <p:spPr>
          <a:xfrm>
            <a:off x="2358231" y="2064845"/>
            <a:ext cx="148899" cy="1907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385" y="2055537"/>
            <a:ext cx="403691" cy="370420"/>
          </a:xfrm>
          <a:prstGeom prst="rect">
            <a:avLst/>
          </a:prstGeom>
        </p:spPr>
      </p:pic>
      <p:sp>
        <p:nvSpPr>
          <p:cNvPr id="26" name="직사각형 25"/>
          <p:cNvSpPr/>
          <p:nvPr/>
        </p:nvSpPr>
        <p:spPr>
          <a:xfrm>
            <a:off x="4448946" y="2201698"/>
            <a:ext cx="813593" cy="31292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Community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Developer</a:t>
            </a:r>
            <a:endParaRPr kumimoji="1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4658631" y="5506614"/>
            <a:ext cx="2338691" cy="453466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dist="38100" dir="5400000" sx="97000" sy="97000" algn="t" rotWithShape="0">
              <a:prstClr val="black">
                <a:alpha val="34000"/>
              </a:prstClr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맑은 고딕"/>
                <a:ea typeface="맑은 고딕" panose="020B0503020000020004" pitchFamily="50" charset="-127"/>
              </a:rPr>
              <a:t>OpenAIS</a:t>
            </a:r>
            <a:endParaRPr kumimoji="1" lang="ko-KR" altLang="en-US" sz="1400" kern="0" dirty="0">
              <a:solidFill>
                <a:prstClr val="black">
                  <a:lumMod val="85000"/>
                  <a:lumOff val="15000"/>
                </a:prstClr>
              </a:solidFill>
              <a:latin typeface="맑은 고딕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B8DCCC0-7709-3F00-17B6-9E1D8BDAD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6645" y="1478917"/>
            <a:ext cx="428827" cy="42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42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16804" y="663464"/>
            <a:ext cx="7694413" cy="3600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ko-KR" altLang="en-US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오픈소스 </a:t>
            </a:r>
            <a:r>
              <a:rPr lang="en-US" altLang="ko-KR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Project Progress - Today</a:t>
            </a:r>
            <a:endParaRPr lang="ko-KR" altLang="en-US" sz="2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250801" y="716113"/>
            <a:ext cx="432767" cy="249299"/>
          </a:xfrm>
        </p:spPr>
        <p:txBody>
          <a:bodyPr/>
          <a:lstStyle/>
          <a:p>
            <a:r>
              <a:rPr lang="en-US" altLang="ko-KR" sz="1800" i="1" dirty="0">
                <a:solidFill>
                  <a:srgbClr val="FF0000"/>
                </a:solidFill>
              </a:rPr>
              <a:t>05</a:t>
            </a:r>
            <a:endParaRPr lang="ko-KR" altLang="en-US" sz="1800" i="1" dirty="0">
              <a:solidFill>
                <a:srgbClr val="FF0000"/>
              </a:solidFill>
            </a:endParaRPr>
          </a:p>
        </p:txBody>
      </p:sp>
      <p:sp>
        <p:nvSpPr>
          <p:cNvPr id="5" name="텍스트 개체 틀 2"/>
          <p:cNvSpPr>
            <a:spLocks noGrp="1"/>
          </p:cNvSpPr>
          <p:nvPr>
            <p:ph type="body" idx="1"/>
          </p:nvPr>
        </p:nvSpPr>
        <p:spPr>
          <a:xfrm>
            <a:off x="716804" y="1095101"/>
            <a:ext cx="7895601" cy="249299"/>
          </a:xfrm>
          <a:noFill/>
          <a:ln w="63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  <a:bevelB w="0" h="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ko-KR" altLang="en-US" sz="1800" spc="-60" dirty="0">
                <a:gradFill>
                  <a:gsLst>
                    <a:gs pos="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</a:rPr>
              <a:t>커뮤니티 개발 주도로 </a:t>
            </a:r>
            <a:r>
              <a:rPr lang="ko-KR" altLang="en-US" sz="1800" spc="-60" dirty="0">
                <a:solidFill>
                  <a:srgbClr val="FF0000"/>
                </a:solidFill>
              </a:rPr>
              <a:t>앞으로도 지속 가능한 오픈소스 프로젝트</a:t>
            </a:r>
            <a:endParaRPr lang="en-US" altLang="ko-KR" sz="1800" spc="-60" dirty="0">
              <a:solidFill>
                <a:srgbClr val="FF0000"/>
              </a:solidFill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3705225" y="2552315"/>
            <a:ext cx="2303463" cy="3882425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ClusterLabs</a:t>
            </a:r>
          </a:p>
        </p:txBody>
      </p:sp>
      <p:sp>
        <p:nvSpPr>
          <p:cNvPr id="51" name="직사각형 50"/>
          <p:cNvSpPr/>
          <p:nvPr/>
        </p:nvSpPr>
        <p:spPr>
          <a:xfrm>
            <a:off x="1203325" y="2552315"/>
            <a:ext cx="2309813" cy="388242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b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맑은 고딕"/>
                <a:ea typeface="맑은 고딕" panose="020B0503020000020004" pitchFamily="50" charset="-127"/>
              </a:rPr>
              <a:t>SUSE</a:t>
            </a:r>
            <a:endParaRPr kumimoji="1" lang="ko-KR" altLang="en-US" b="1" kern="0" dirty="0">
              <a:solidFill>
                <a:prstClr val="black">
                  <a:lumMod val="85000"/>
                  <a:lumOff val="15000"/>
                </a:prstClr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6203950" y="2552315"/>
            <a:ext cx="2303463" cy="3882426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 w="127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kern="0" dirty="0">
              <a:solidFill>
                <a:prstClr val="black">
                  <a:lumMod val="85000"/>
                  <a:lumOff val="15000"/>
                </a:prstClr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Red Hat</a:t>
            </a:r>
            <a:endParaRPr kumimoji="1" lang="ko-KR" altLang="en-US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1423988" y="2715408"/>
            <a:ext cx="1893887" cy="36036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dist="38100" dir="5400000" sx="97000" sy="97000" algn="t" rotWithShape="0">
              <a:prstClr val="black">
                <a:alpha val="34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Hwak (GUI)</a:t>
            </a:r>
            <a:endParaRPr kumimoji="1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1423987" y="3221540"/>
            <a:ext cx="5390083" cy="363537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dist="38100" dir="5400000" sx="97000" sy="97000" algn="t" rotWithShape="0">
              <a:prstClr val="black">
                <a:alpha val="34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crmsh (CLI)</a:t>
            </a:r>
            <a:endParaRPr kumimoji="1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1" name="직사각형 60"/>
          <p:cNvSpPr/>
          <p:nvPr/>
        </p:nvSpPr>
        <p:spPr>
          <a:xfrm>
            <a:off x="1423987" y="5507679"/>
            <a:ext cx="6861175" cy="447565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dist="38100" dir="5400000" sx="97000" sy="97000" algn="t" rotWithShape="0">
              <a:prstClr val="black">
                <a:alpha val="34000"/>
              </a:prstClr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맑은 고딕"/>
                <a:ea typeface="맑은 고딕" panose="020B0503020000020004" pitchFamily="50" charset="-127"/>
              </a:rPr>
              <a:t>Corosync</a:t>
            </a:r>
            <a:endParaRPr kumimoji="1" lang="ko-KR" altLang="en-US" sz="1400" kern="0" dirty="0">
              <a:solidFill>
                <a:prstClr val="black">
                  <a:lumMod val="85000"/>
                  <a:lumOff val="15000"/>
                </a:prstClr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69" name="직사각형 68"/>
          <p:cNvSpPr/>
          <p:nvPr/>
        </p:nvSpPr>
        <p:spPr>
          <a:xfrm>
            <a:off x="6454774" y="2715407"/>
            <a:ext cx="1830388" cy="356999"/>
          </a:xfrm>
          <a:prstGeom prst="rect">
            <a:avLst/>
          </a:prstGeom>
          <a:solidFill>
            <a:srgbClr val="8064A2">
              <a:lumMod val="60000"/>
              <a:lumOff val="40000"/>
            </a:srgbClr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dist="38100" dir="5400000" sx="97000" sy="97000" algn="t" rotWithShape="0">
              <a:prstClr val="black">
                <a:alpha val="34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PCSD (GUI)</a:t>
            </a:r>
            <a:endParaRPr kumimoji="1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9" name="직사각형 78"/>
          <p:cNvSpPr/>
          <p:nvPr/>
        </p:nvSpPr>
        <p:spPr>
          <a:xfrm rot="16200000">
            <a:off x="360667" y="2849927"/>
            <a:ext cx="975704" cy="3804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36000" tIns="36000" rIns="36000" bIns="3600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b="1" kern="0" dirty="0">
                <a:solidFill>
                  <a:schemeClr val="bg1"/>
                </a:solidFill>
              </a:rPr>
              <a:t>Resources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b="1" kern="0" dirty="0">
                <a:solidFill>
                  <a:schemeClr val="bg1"/>
                </a:solidFill>
              </a:rPr>
              <a:t>Layer</a:t>
            </a:r>
            <a:endParaRPr kumimoji="1" lang="ko-KR" altLang="en-US" sz="1000" b="1" kern="0" dirty="0">
              <a:solidFill>
                <a:schemeClr val="bg1"/>
              </a:solidFill>
            </a:endParaRPr>
          </a:p>
        </p:txBody>
      </p:sp>
      <p:sp>
        <p:nvSpPr>
          <p:cNvPr id="80" name="직사각형 79"/>
          <p:cNvSpPr/>
          <p:nvPr/>
        </p:nvSpPr>
        <p:spPr>
          <a:xfrm rot="16200000">
            <a:off x="182189" y="4125188"/>
            <a:ext cx="1332664" cy="38048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lIns="36000" tIns="36000" rIns="36000" bIns="36000"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Resource Allocation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Layer</a:t>
            </a:r>
            <a:endParaRPr kumimoji="1" lang="ko-KR" altLang="en-US" sz="1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1" name="직사각형 80"/>
          <p:cNvSpPr/>
          <p:nvPr/>
        </p:nvSpPr>
        <p:spPr>
          <a:xfrm rot="16200000">
            <a:off x="183309" y="5579291"/>
            <a:ext cx="1330420" cy="3804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36000" tIns="36000" rIns="36000" bIns="3600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b="1" kern="0" dirty="0">
                <a:solidFill>
                  <a:schemeClr val="bg1"/>
                </a:solidFill>
              </a:rPr>
              <a:t>Messaging /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b="1" kern="0" dirty="0">
                <a:solidFill>
                  <a:schemeClr val="bg1"/>
                </a:solidFill>
              </a:rPr>
              <a:t>Infrastructure Layer</a:t>
            </a:r>
            <a:endParaRPr kumimoji="1" lang="ko-KR" altLang="en-US" sz="1000" b="1" kern="0" dirty="0">
              <a:solidFill>
                <a:schemeClr val="bg1"/>
              </a:solidFill>
            </a:endParaRPr>
          </a:p>
        </p:txBody>
      </p:sp>
      <p:sp>
        <p:nvSpPr>
          <p:cNvPr id="82" name="직사각형 81"/>
          <p:cNvSpPr/>
          <p:nvPr/>
        </p:nvSpPr>
        <p:spPr>
          <a:xfrm>
            <a:off x="6814071" y="3221541"/>
            <a:ext cx="1471091" cy="363537"/>
          </a:xfrm>
          <a:prstGeom prst="rect">
            <a:avLst/>
          </a:prstGeom>
          <a:solidFill>
            <a:srgbClr val="8064A2">
              <a:lumMod val="60000"/>
              <a:lumOff val="40000"/>
            </a:srgbClr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dist="38100" dir="5400000" sx="97000" sy="97000" algn="t" rotWithShape="0">
              <a:prstClr val="black">
                <a:alpha val="34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PCS (CLI)</a:t>
            </a:r>
            <a:endParaRPr kumimoji="1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3" name="오른쪽으로 구부러진 화살표 82"/>
          <p:cNvSpPr/>
          <p:nvPr/>
        </p:nvSpPr>
        <p:spPr>
          <a:xfrm>
            <a:off x="3109913" y="1846594"/>
            <a:ext cx="455612" cy="371475"/>
          </a:xfrm>
          <a:prstGeom prst="curvedRightArrow">
            <a:avLst>
              <a:gd name="adj1" fmla="val 25000"/>
              <a:gd name="adj2" fmla="val 50000"/>
              <a:gd name="adj3" fmla="val 61238"/>
            </a:avLst>
          </a:prstGeom>
          <a:solidFill>
            <a:schemeClr val="accent2">
              <a:lumMod val="40000"/>
              <a:lumOff val="60000"/>
            </a:schemeClr>
          </a:solidFill>
          <a:ln w="190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4" name="왼쪽으로 구부러진 화살표 83"/>
          <p:cNvSpPr/>
          <p:nvPr/>
        </p:nvSpPr>
        <p:spPr>
          <a:xfrm flipV="1">
            <a:off x="3692525" y="1816431"/>
            <a:ext cx="447675" cy="374650"/>
          </a:xfrm>
          <a:prstGeom prst="curvedLeftArrow">
            <a:avLst>
              <a:gd name="adj1" fmla="val 25000"/>
              <a:gd name="adj2" fmla="val 50000"/>
              <a:gd name="adj3" fmla="val 46547"/>
            </a:avLst>
          </a:prstGeom>
          <a:solidFill>
            <a:schemeClr val="accent4">
              <a:lumMod val="60000"/>
              <a:lumOff val="40000"/>
            </a:schemeClr>
          </a:solidFill>
          <a:ln w="190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3451225" y="1619581"/>
            <a:ext cx="688975" cy="230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9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Upstream</a:t>
            </a:r>
            <a:endParaRPr kumimoji="1" lang="ko-KR" altLang="en-US" sz="9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6" name="오른쪽으로 구부러진 화살표 85"/>
          <p:cNvSpPr/>
          <p:nvPr/>
        </p:nvSpPr>
        <p:spPr>
          <a:xfrm>
            <a:off x="5584825" y="1846594"/>
            <a:ext cx="455613" cy="371475"/>
          </a:xfrm>
          <a:prstGeom prst="curvedRightArrow">
            <a:avLst>
              <a:gd name="adj1" fmla="val 25000"/>
              <a:gd name="adj2" fmla="val 50000"/>
              <a:gd name="adj3" fmla="val 61238"/>
            </a:avLst>
          </a:prstGeom>
          <a:solidFill>
            <a:schemeClr val="accent2">
              <a:lumMod val="60000"/>
              <a:lumOff val="40000"/>
            </a:schemeClr>
          </a:solidFill>
          <a:ln w="190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7" name="왼쪽으로 구부러진 화살표 86"/>
          <p:cNvSpPr/>
          <p:nvPr/>
        </p:nvSpPr>
        <p:spPr>
          <a:xfrm flipV="1">
            <a:off x="6167438" y="1816431"/>
            <a:ext cx="449262" cy="374650"/>
          </a:xfrm>
          <a:prstGeom prst="curvedLeftArrow">
            <a:avLst>
              <a:gd name="adj1" fmla="val 25000"/>
              <a:gd name="adj2" fmla="val 50000"/>
              <a:gd name="adj3" fmla="val 46547"/>
            </a:avLst>
          </a:prstGeom>
          <a:solidFill>
            <a:schemeClr val="accent4">
              <a:lumMod val="60000"/>
              <a:lumOff val="40000"/>
            </a:schemeClr>
          </a:solidFill>
          <a:ln w="190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8" name="직사각형 87"/>
          <p:cNvSpPr/>
          <p:nvPr/>
        </p:nvSpPr>
        <p:spPr>
          <a:xfrm>
            <a:off x="5972175" y="1619581"/>
            <a:ext cx="84189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900" kern="0" dirty="0">
                <a:solidFill>
                  <a:prstClr val="black"/>
                </a:solidFill>
              </a:rPr>
              <a:t>Downstream</a:t>
            </a:r>
            <a:endParaRPr kumimoji="1" lang="ko-KR" altLang="en-US" sz="9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9" name="직사각형 88"/>
          <p:cNvSpPr/>
          <p:nvPr/>
        </p:nvSpPr>
        <p:spPr>
          <a:xfrm>
            <a:off x="5580063" y="2183144"/>
            <a:ext cx="687387" cy="231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9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rPr>
              <a:t>Upstream</a:t>
            </a:r>
            <a:endParaRPr kumimoji="1" lang="ko-KR" altLang="en-US" sz="9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3132138" y="2183144"/>
            <a:ext cx="84189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900" kern="0" dirty="0">
                <a:solidFill>
                  <a:prstClr val="black"/>
                </a:solidFill>
              </a:rPr>
              <a:t>Downstream</a:t>
            </a:r>
            <a:endParaRPr kumimoji="1" lang="ko-KR" altLang="en-US" sz="900" kern="0">
              <a:solidFill>
                <a:prstClr val="black"/>
              </a:solidFill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4140200" y="234908"/>
            <a:ext cx="447220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kumimoji="1" lang="en-US" altLang="ko-KR" sz="1050" spc="-6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1. Pacemaker’s Story - The Open Source, High Availability Cluster 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1423987" y="4914343"/>
            <a:ext cx="6861175" cy="447565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dist="38100" dir="5400000" sx="97000" sy="97000" algn="t" rotWithShape="0">
              <a:prstClr val="black">
                <a:alpha val="34000"/>
              </a:prstClr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맑은 고딕"/>
                <a:ea typeface="맑은 고딕" panose="020B0503020000020004" pitchFamily="50" charset="-127"/>
              </a:rPr>
              <a:t>Pacemaker</a:t>
            </a:r>
            <a:endParaRPr kumimoji="1" lang="ko-KR" altLang="en-US" sz="1400" kern="0" dirty="0">
              <a:solidFill>
                <a:prstClr val="black">
                  <a:lumMod val="85000"/>
                  <a:lumOff val="15000"/>
                </a:prstClr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1423987" y="4321008"/>
            <a:ext cx="6861175" cy="447565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dist="38100" dir="5400000" sx="97000" sy="97000" algn="t" rotWithShape="0">
              <a:prstClr val="black">
                <a:alpha val="34000"/>
              </a:prstClr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맑은 고딕"/>
                <a:ea typeface="맑은 고딕" panose="020B0503020000020004" pitchFamily="50" charset="-127"/>
              </a:rPr>
              <a:t>fence-agents</a:t>
            </a:r>
            <a:endParaRPr kumimoji="1" lang="ko-KR" altLang="en-US" sz="1400" kern="0" dirty="0">
              <a:solidFill>
                <a:prstClr val="black">
                  <a:lumMod val="85000"/>
                  <a:lumOff val="15000"/>
                </a:prstClr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1423987" y="3727673"/>
            <a:ext cx="6861175" cy="447565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dist="38100" dir="5400000" sx="97000" sy="97000" algn="t" rotWithShape="0">
              <a:prstClr val="black">
                <a:alpha val="34000"/>
              </a:prstClr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맑은 고딕"/>
                <a:ea typeface="맑은 고딕" panose="020B0503020000020004" pitchFamily="50" charset="-127"/>
              </a:rPr>
              <a:t>resource-agents</a:t>
            </a:r>
            <a:endParaRPr kumimoji="1" lang="ko-KR" altLang="en-US" sz="1400" kern="0" dirty="0">
              <a:solidFill>
                <a:prstClr val="black">
                  <a:lumMod val="85000"/>
                  <a:lumOff val="15000"/>
                </a:prstClr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1228585" y="2097706"/>
            <a:ext cx="1008063" cy="373063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Novell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Developer</a:t>
            </a:r>
            <a:endParaRPr kumimoji="1" lang="ko-KR" altLang="en-US" sz="110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7515260" y="2115494"/>
            <a:ext cx="1009650" cy="360363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Red Hat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Developer</a:t>
            </a:r>
            <a:endParaRPr kumimoji="1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2" name="Picture 9"/>
          <p:cNvPicPr>
            <a:picLocks noChangeAspect="1" noChangeArrowheads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4" b="5841"/>
          <a:stretch>
            <a:fillRect/>
          </a:stretch>
        </p:blipFill>
        <p:spPr bwMode="auto">
          <a:xfrm>
            <a:off x="2015842" y="1659343"/>
            <a:ext cx="707472" cy="811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grayscl/>
                    <a:biLevel thresh="50000"/>
                  </a:blip>
                  <a:srcRect t="12854" b="584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" name="Picture 9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4" b="5841"/>
          <a:stretch>
            <a:fillRect/>
          </a:stretch>
        </p:blipFill>
        <p:spPr bwMode="auto">
          <a:xfrm>
            <a:off x="4500838" y="1659343"/>
            <a:ext cx="707472" cy="811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grayscl/>
                    <a:biLevel thresh="50000"/>
                  </a:blip>
                  <a:srcRect t="12854" b="584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" name="Picture 9"/>
          <p:cNvPicPr>
            <a:picLocks noChangeAspect="1" noChangeArrowheads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4" b="5841"/>
          <a:stretch>
            <a:fillRect/>
          </a:stretch>
        </p:blipFill>
        <p:spPr bwMode="auto">
          <a:xfrm>
            <a:off x="6997323" y="1659343"/>
            <a:ext cx="707472" cy="811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grayscl/>
                    <a:biLevel thresh="50000"/>
                  </a:blip>
                  <a:srcRect t="12854" b="584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" name="그림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645" y="1478917"/>
            <a:ext cx="428827" cy="428827"/>
          </a:xfrm>
          <a:prstGeom prst="rect">
            <a:avLst/>
          </a:prstGeom>
        </p:spPr>
      </p:pic>
      <p:sp>
        <p:nvSpPr>
          <p:cNvPr id="48" name="직사각형 47"/>
          <p:cNvSpPr/>
          <p:nvPr/>
        </p:nvSpPr>
        <p:spPr>
          <a:xfrm>
            <a:off x="2358231" y="2064845"/>
            <a:ext cx="148899" cy="1907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385" y="2055537"/>
            <a:ext cx="403691" cy="370420"/>
          </a:xfrm>
          <a:prstGeom prst="rect">
            <a:avLst/>
          </a:prstGeom>
        </p:spPr>
      </p:pic>
      <p:sp>
        <p:nvSpPr>
          <p:cNvPr id="53" name="직사각형 52"/>
          <p:cNvSpPr/>
          <p:nvPr/>
        </p:nvSpPr>
        <p:spPr>
          <a:xfrm>
            <a:off x="4448946" y="2201698"/>
            <a:ext cx="813593" cy="31292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Community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Developer</a:t>
            </a:r>
            <a:endParaRPr kumimoji="1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3907630" y="2715408"/>
            <a:ext cx="1893887" cy="360363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dist="38100" dir="5400000" sx="97000" sy="97000" algn="t" rotWithShape="0">
              <a:prstClr val="black">
                <a:alpha val="34000"/>
              </a:prstClr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맑은 고딕"/>
                <a:ea typeface="맑은 고딕" panose="020B0503020000020004" pitchFamily="50" charset="-127"/>
              </a:rPr>
              <a:t>LCMC (GUI)</a:t>
            </a:r>
            <a:endParaRPr kumimoji="1" lang="ko-KR" altLang="en-US" sz="1400" kern="0" dirty="0">
              <a:solidFill>
                <a:prstClr val="black">
                  <a:lumMod val="85000"/>
                  <a:lumOff val="15000"/>
                </a:prstClr>
              </a:solidFill>
              <a:latin typeface="맑은 고딕"/>
              <a:ea typeface="맑은 고딕" panose="020B0503020000020004" pitchFamily="50" charset="-127"/>
            </a:endParaRPr>
          </a:p>
        </p:txBody>
      </p:sp>
      <p:pic>
        <p:nvPicPr>
          <p:cNvPr id="43" name="Picture 8" descr="http://zeldor.biz/wp-content/uploads/2010/12/pacemaker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217" y="6101015"/>
            <a:ext cx="885558" cy="42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845331"/>
      </p:ext>
    </p:extLst>
  </p:cSld>
  <p:clrMapOvr>
    <a:masterClrMapping/>
  </p:clrMapOvr>
</p:sld>
</file>

<file path=ppt/theme/theme1.xml><?xml version="1.0" encoding="utf-8"?>
<a:theme xmlns:a="http://schemas.openxmlformats.org/drawingml/2006/main" name="커버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lnSpc>
            <a:spcPct val="130000"/>
          </a:lnSpc>
          <a:defRPr sz="900" spc="-6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16688</TotalTime>
  <Words>3531</Words>
  <Application>Microsoft Office PowerPoint</Application>
  <PresentationFormat>화면 슬라이드 쇼(4:3)</PresentationFormat>
  <Paragraphs>882</Paragraphs>
  <Slides>33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39" baseType="lpstr">
      <vt:lpstr>굴림</vt:lpstr>
      <vt:lpstr>맑은 고딕</vt:lpstr>
      <vt:lpstr>Arial</vt:lpstr>
      <vt:lpstr>Calibri</vt:lpstr>
      <vt:lpstr>Wingdings</vt:lpstr>
      <vt:lpstr>커버</vt:lpstr>
      <vt:lpstr>PowerPoint 프레젠테이션</vt:lpstr>
      <vt:lpstr>WHOAMI</vt:lpstr>
      <vt:lpstr>Pacemaker Project is…</vt:lpstr>
      <vt:lpstr>In this Session </vt:lpstr>
      <vt:lpstr>오픈소스 Pacemaker 소개</vt:lpstr>
      <vt:lpstr>오픈소스 Pacemaker 특징</vt:lpstr>
      <vt:lpstr>HA Clustering in the OpenSource Ecosystem</vt:lpstr>
      <vt:lpstr>오픈소스 Project Progress - Last day</vt:lpstr>
      <vt:lpstr>오픈소스 Project Progress - Today</vt:lpstr>
      <vt:lpstr>Pacemaker - High level architecture</vt:lpstr>
      <vt:lpstr>Pacemaker - Architecture Component</vt:lpstr>
      <vt:lpstr>Quick Overview of Components - CRMd</vt:lpstr>
      <vt:lpstr>Quick Overview of Components - CIB</vt:lpstr>
      <vt:lpstr>Quick Overview of Components - PEngine</vt:lpstr>
      <vt:lpstr>Quick Overview of Components - LRMd</vt:lpstr>
      <vt:lpstr>Quick Overview of Components - RAs</vt:lpstr>
      <vt:lpstr>Quick Overview of Components - STONITHD </vt:lpstr>
      <vt:lpstr>What is fencing?</vt:lpstr>
      <vt:lpstr>Quick Overview of Components - Corosync</vt:lpstr>
      <vt:lpstr>Quick Overview of Components - User Interface</vt:lpstr>
      <vt:lpstr>Cluster Filesystem on shared disk</vt:lpstr>
      <vt:lpstr>해외 적용 사례 - NTT</vt:lpstr>
      <vt:lpstr>KT 적용 사례(1/2) – 표준 Clustering SW</vt:lpstr>
      <vt:lpstr>KT 검토 사례(2/2) – Zabbix AP/DB 이중화 </vt:lpstr>
      <vt:lpstr>Create HA Cluster</vt:lpstr>
      <vt:lpstr>Configure HA-LVM</vt:lpstr>
      <vt:lpstr>Detail : Configuration</vt:lpstr>
      <vt:lpstr>Situations Where This Procedure May Be Useful</vt:lpstr>
      <vt:lpstr>General Future - Kronosnet(KNET)</vt:lpstr>
      <vt:lpstr>General Future - Kronosnet(KNET)</vt:lpstr>
      <vt:lpstr>General Future - Pacemaker 2.0</vt:lpstr>
      <vt:lpstr>At the end of….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apple</dc:creator>
  <cp:lastModifiedBy>박 기태</cp:lastModifiedBy>
  <cp:revision>400</cp:revision>
  <dcterms:created xsi:type="dcterms:W3CDTF">2017-10-18T08:17:16Z</dcterms:created>
  <dcterms:modified xsi:type="dcterms:W3CDTF">2023-07-03T03:04:57Z</dcterms:modified>
</cp:coreProperties>
</file>