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95" r:id="rId4"/>
    <p:sldId id="294" r:id="rId5"/>
    <p:sldId id="293" r:id="rId6"/>
    <p:sldId id="276" r:id="rId7"/>
    <p:sldId id="277" r:id="rId8"/>
    <p:sldId id="278" r:id="rId9"/>
    <p:sldId id="281" r:id="rId10"/>
    <p:sldId id="282" r:id="rId11"/>
    <p:sldId id="286" r:id="rId12"/>
    <p:sldId id="287" r:id="rId13"/>
    <p:sldId id="283" r:id="rId14"/>
    <p:sldId id="285" r:id="rId15"/>
    <p:sldId id="266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1F4B383-1855-43F4-AF62-9BE0BCAAE27A}">
          <p14:sldIdLst>
            <p14:sldId id="260"/>
            <p14:sldId id="257"/>
          </p14:sldIdLst>
        </p14:section>
        <p14:section name="EDSFF Storage System" id="{8A641151-BB11-449D-A076-9CACEF708C0E}">
          <p14:sldIdLst>
            <p14:sldId id="295"/>
            <p14:sldId id="294"/>
          </p14:sldIdLst>
        </p14:section>
        <p14:section name="PBSSD" id="{5FADC7BB-D735-4494-86B5-A1398FE061BB}">
          <p14:sldIdLst>
            <p14:sldId id="293"/>
            <p14:sldId id="276"/>
            <p14:sldId id="277"/>
            <p14:sldId id="278"/>
          </p14:sldIdLst>
        </p14:section>
        <p14:section name="PM Solutions" id="{5A7C0AAE-5A50-4645-BC5B-A3C2C465384B}">
          <p14:sldIdLst>
            <p14:sldId id="281"/>
            <p14:sldId id="282"/>
            <p14:sldId id="286"/>
            <p14:sldId id="287"/>
            <p14:sldId id="283"/>
            <p14:sldId id="285"/>
            <p14:sldId id="266"/>
          </p14:sldIdLst>
        </p14:section>
        <p14:section name="Back up" id="{ED61A00D-BB64-45D2-B7EC-3A727056E9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정수/Jungsoo Kim" initials="김K" lastIdx="2" clrIdx="0">
    <p:extLst>
      <p:ext uri="{19B8F6BF-5375-455C-9EA6-DF929625EA0E}">
        <p15:presenceInfo xmlns:p15="http://schemas.microsoft.com/office/powerpoint/2012/main" userId="S-1-5-21-316528069-2937973543-3578848228-457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898989"/>
    <a:srgbClr val="B9BCC6"/>
    <a:srgbClr val="EBF0FF"/>
    <a:srgbClr val="F2F7FB"/>
    <a:srgbClr val="F1F1F2"/>
    <a:srgbClr val="F3F8FB"/>
    <a:srgbClr val="F8FBFD"/>
    <a:srgbClr val="D8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0E23A-5995-4294-BA0F-5320205AB3A8}" v="5" dt="2023-07-02T10:36:0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2" autoAdjust="0"/>
    <p:restoredTop sz="81803" autoAdjust="0"/>
  </p:normalViewPr>
  <p:slideViewPr>
    <p:cSldViewPr snapToGrid="0">
      <p:cViewPr varScale="1">
        <p:scale>
          <a:sx n="119" d="100"/>
          <a:sy n="119" d="100"/>
        </p:scale>
        <p:origin x="1216" y="72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-176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70E9-6A56-4642-B87B-D6AD640A9145}" type="datetimeFigureOut">
              <a:rPr lang="ko-KR" altLang="en-US" smtClean="0"/>
              <a:t>2023-07-02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CA97-DE1B-4830-A895-4570FD020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265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C6DE-EB4C-448F-AC90-B77D37473B86}" type="datetimeFigureOut">
              <a:rPr lang="ko-KR" altLang="en-US" smtClean="0"/>
              <a:t>2023-07-02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00CD-5158-45D3-B67B-0D7E18EC3A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280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r.kioxia.com/ko-kr/business/ssd/solution/edsff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강유진</a:t>
            </a:r>
            <a:r>
              <a:rPr lang="en-US" altLang="ko-KR" dirty="0"/>
              <a:t>)</a:t>
            </a:r>
          </a:p>
          <a:p>
            <a:br>
              <a:rPr lang="en-US" altLang="ko-KR" dirty="0"/>
            </a:br>
            <a:r>
              <a:rPr lang="ko-KR" altLang="en-US" dirty="0"/>
              <a:t>안녕하세요</a:t>
            </a:r>
            <a:r>
              <a:rPr lang="en-US" altLang="ko-KR" baseline="0" dirty="0"/>
              <a:t>? </a:t>
            </a:r>
            <a:r>
              <a:rPr lang="ko-KR" altLang="en-US" baseline="0" dirty="0"/>
              <a:t>오늘 발표를 맡은 삼성전자에서 스토리지 시스템 개발하고 있는 강유진입니다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오늘 발표 주제는 </a:t>
            </a:r>
            <a:r>
              <a:rPr lang="en-US" altLang="ko-KR" baseline="0" dirty="0"/>
              <a:t>PBSSD, </a:t>
            </a:r>
            <a:r>
              <a:rPr lang="ko-KR" altLang="en-US" baseline="0" dirty="0"/>
              <a:t>스토리지 서브시스템 그리고 파워 매니지먼트 솔루션이며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제가 앞부분에 먼저 </a:t>
            </a:r>
            <a:r>
              <a:rPr lang="en-US" altLang="ko-KR" baseline="0" dirty="0"/>
              <a:t>PBSSD</a:t>
            </a:r>
            <a:r>
              <a:rPr lang="ko-KR" altLang="en-US" baseline="0" dirty="0"/>
              <a:t>에 대해 설명하고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이어서 </a:t>
            </a:r>
            <a:r>
              <a:rPr lang="ko-KR" altLang="en-US" baseline="0" dirty="0" err="1"/>
              <a:t>정보돈님이</a:t>
            </a:r>
            <a:r>
              <a:rPr lang="ko-KR" altLang="en-US" baseline="0" dirty="0"/>
              <a:t> 파워 매니지먼트에 대해 설명하도록 하겠습니다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28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 장에서는 스토리지 시스템에서 어떤 </a:t>
            </a:r>
            <a:r>
              <a:rPr lang="en-US" altLang="ko-KR" dirty="0"/>
              <a:t>H/W Component</a:t>
            </a:r>
            <a:r>
              <a:rPr lang="ko-KR" altLang="en-US" dirty="0"/>
              <a:t>가 시스템 파워의 핵심인지 살펴보도록 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PBSSD Type1 </a:t>
            </a:r>
            <a:r>
              <a:rPr lang="ko-KR" altLang="en-US" dirty="0"/>
              <a:t>서버에 대해 주요 </a:t>
            </a:r>
            <a:r>
              <a:rPr lang="en-US" altLang="ko-KR" dirty="0"/>
              <a:t>H/W Component</a:t>
            </a:r>
            <a:r>
              <a:rPr lang="ko-KR" altLang="en-US" dirty="0"/>
              <a:t>별 </a:t>
            </a:r>
            <a:r>
              <a:rPr lang="en-US" altLang="ko-KR" dirty="0"/>
              <a:t>Power</a:t>
            </a:r>
            <a:r>
              <a:rPr lang="ko-KR" altLang="en-US" dirty="0"/>
              <a:t>를 분절화해보면 다음과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오른쪽 위 표를 보시면 </a:t>
            </a:r>
            <a:r>
              <a:rPr lang="en-US" altLang="ko-KR" dirty="0"/>
              <a:t>CPU/Memory/SSD/OCP NIC/FAN</a:t>
            </a:r>
            <a:r>
              <a:rPr lang="ko-KR" altLang="en-US" dirty="0"/>
              <a:t>에 대한 </a:t>
            </a:r>
            <a:r>
              <a:rPr lang="en-US" altLang="ko-KR" dirty="0"/>
              <a:t>TDP Power</a:t>
            </a:r>
            <a:r>
              <a:rPr lang="ko-KR" altLang="en-US" dirty="0"/>
              <a:t>와 개수 그리고 </a:t>
            </a:r>
            <a:r>
              <a:rPr lang="en-US" altLang="ko-KR" dirty="0"/>
              <a:t>Total Power</a:t>
            </a:r>
            <a:r>
              <a:rPr lang="ko-KR" altLang="en-US" dirty="0"/>
              <a:t>를 나타낸 것입니다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물론 같은 시스템이더라도 사용하는 모델이나 수량이 다를 수 있다는 점 참고하시면 될 것 같고</a:t>
            </a:r>
            <a:r>
              <a:rPr lang="en-US" altLang="ko-KR" dirty="0"/>
              <a:t>, )</a:t>
            </a:r>
            <a:r>
              <a:rPr lang="ko-KR" altLang="en-US" dirty="0"/>
              <a:t>여기서 주요하게 볼 수치는 바로 </a:t>
            </a:r>
            <a:r>
              <a:rPr lang="en-US" altLang="ko-KR" dirty="0"/>
              <a:t>SSD </a:t>
            </a:r>
            <a:r>
              <a:rPr lang="ko-KR" altLang="en-US" dirty="0"/>
              <a:t>쪽 파워입니다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Max power 25W</a:t>
            </a:r>
            <a:r>
              <a:rPr lang="ko-KR" altLang="en-US" dirty="0"/>
              <a:t>에 대해 총 </a:t>
            </a:r>
            <a:r>
              <a:rPr lang="en-US" altLang="ko-KR" dirty="0"/>
              <a:t>32</a:t>
            </a:r>
            <a:r>
              <a:rPr lang="ko-KR" altLang="en-US" dirty="0"/>
              <a:t>대의 </a:t>
            </a:r>
            <a:r>
              <a:rPr lang="en-US" altLang="ko-KR" dirty="0"/>
              <a:t>SSD</a:t>
            </a:r>
            <a:r>
              <a:rPr lang="ko-KR" altLang="en-US" dirty="0"/>
              <a:t>는 최대 </a:t>
            </a:r>
            <a:r>
              <a:rPr lang="en-US" altLang="ko-KR" dirty="0"/>
              <a:t>800W</a:t>
            </a:r>
            <a:r>
              <a:rPr lang="ko-KR" altLang="en-US" dirty="0"/>
              <a:t>의 </a:t>
            </a:r>
            <a:r>
              <a:rPr lang="en-US" altLang="ko-KR" dirty="0"/>
              <a:t>Power Budget</a:t>
            </a:r>
            <a:r>
              <a:rPr lang="ko-KR" altLang="en-US" dirty="0"/>
              <a:t>을 가지게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아래 그래프를 보시면</a:t>
            </a:r>
            <a:r>
              <a:rPr lang="en-US" altLang="ko-KR" dirty="0"/>
              <a:t>, </a:t>
            </a:r>
            <a:r>
              <a:rPr lang="ko-KR" altLang="en-US" dirty="0"/>
              <a:t>하늘색 영역이 </a:t>
            </a:r>
            <a:r>
              <a:rPr lang="en-US" altLang="ko-KR" dirty="0"/>
              <a:t>SSD</a:t>
            </a:r>
            <a:r>
              <a:rPr lang="ko-KR" altLang="en-US" dirty="0"/>
              <a:t>에 대한 </a:t>
            </a:r>
            <a:r>
              <a:rPr lang="en-US" altLang="ko-KR" dirty="0"/>
              <a:t>max power budget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전체 대비 가장 큰 </a:t>
            </a:r>
            <a:r>
              <a:rPr lang="ko-KR" altLang="en-US" dirty="0" err="1"/>
              <a:t>포션을</a:t>
            </a:r>
            <a:r>
              <a:rPr lang="ko-KR" altLang="en-US" dirty="0"/>
              <a:t> 차지하고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스토리지 시스템에서 </a:t>
            </a:r>
            <a:r>
              <a:rPr lang="en-US" altLang="ko-KR" dirty="0"/>
              <a:t>SSD Power</a:t>
            </a:r>
            <a:r>
              <a:rPr lang="ko-KR" altLang="en-US" dirty="0"/>
              <a:t>를 </a:t>
            </a:r>
            <a:r>
              <a:rPr lang="en-US" altLang="ko-KR" dirty="0"/>
              <a:t>Capping</a:t>
            </a:r>
            <a:r>
              <a:rPr lang="ko-KR" altLang="en-US" dirty="0"/>
              <a:t>한다면</a:t>
            </a:r>
            <a:r>
              <a:rPr lang="en-US" altLang="ko-KR" dirty="0"/>
              <a:t>, </a:t>
            </a:r>
            <a:r>
              <a:rPr lang="ko-KR" altLang="en-US" dirty="0"/>
              <a:t>시스템 전체 </a:t>
            </a:r>
            <a:r>
              <a:rPr lang="en-US" altLang="ko-KR" dirty="0"/>
              <a:t>Power</a:t>
            </a:r>
            <a:r>
              <a:rPr lang="ko-KR" altLang="en-US" dirty="0"/>
              <a:t>와 성능을 </a:t>
            </a:r>
            <a:r>
              <a:rPr lang="en-US" altLang="ko-KR" dirty="0"/>
              <a:t>Budgeting</a:t>
            </a:r>
            <a:r>
              <a:rPr lang="ko-KR" altLang="en-US" dirty="0"/>
              <a:t>할 수 있는 효과를 낼 수 있을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저희는 </a:t>
            </a:r>
            <a:r>
              <a:rPr lang="en-US" altLang="ko-KR" dirty="0"/>
              <a:t>SSD</a:t>
            </a:r>
            <a:r>
              <a:rPr lang="ko-KR" altLang="en-US" dirty="0"/>
              <a:t>를 통해 </a:t>
            </a:r>
            <a:r>
              <a:rPr lang="en-US" altLang="ko-KR" dirty="0"/>
              <a:t>System power</a:t>
            </a:r>
            <a:r>
              <a:rPr lang="ko-KR" altLang="en-US" dirty="0"/>
              <a:t>를 </a:t>
            </a:r>
            <a:r>
              <a:rPr lang="en-US" altLang="ko-KR" dirty="0"/>
              <a:t>management</a:t>
            </a:r>
            <a:r>
              <a:rPr lang="ko-KR" altLang="en-US" dirty="0"/>
              <a:t>하려는 것이고</a:t>
            </a:r>
            <a:r>
              <a:rPr lang="en-US" altLang="ko-KR" dirty="0"/>
              <a:t>, </a:t>
            </a:r>
            <a:r>
              <a:rPr lang="ko-KR" altLang="en-US" dirty="0"/>
              <a:t>다음장에서는 그럼 어떻게 </a:t>
            </a:r>
            <a:r>
              <a:rPr lang="en-US" altLang="ko-KR" dirty="0"/>
              <a:t>SSD</a:t>
            </a:r>
            <a:r>
              <a:rPr lang="ko-KR" altLang="en-US" dirty="0"/>
              <a:t>로 </a:t>
            </a:r>
            <a:r>
              <a:rPr lang="en-US" altLang="ko-KR" dirty="0"/>
              <a:t>power</a:t>
            </a:r>
            <a:r>
              <a:rPr lang="ko-KR" altLang="en-US" dirty="0"/>
              <a:t>를 </a:t>
            </a:r>
            <a:r>
              <a:rPr lang="en-US" altLang="ko-KR" dirty="0"/>
              <a:t>capping</a:t>
            </a:r>
            <a:r>
              <a:rPr lang="ko-KR" altLang="en-US" dirty="0"/>
              <a:t>할지에 대해 설명하겠습니다</a:t>
            </a:r>
            <a:r>
              <a:rPr lang="en-US" altLang="ko-KR" dirty="0"/>
              <a:t>.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6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NVMe</a:t>
            </a:r>
            <a:r>
              <a:rPr lang="en-US" altLang="ko-KR" dirty="0"/>
              <a:t> Spec</a:t>
            </a:r>
            <a:r>
              <a:rPr lang="ko-KR" altLang="en-US" dirty="0"/>
              <a:t>에 보시면 개별 </a:t>
            </a:r>
            <a:r>
              <a:rPr lang="en-US" altLang="ko-KR" dirty="0"/>
              <a:t>SSD</a:t>
            </a:r>
            <a:r>
              <a:rPr lang="ko-KR" altLang="en-US" dirty="0"/>
              <a:t>에 대한 </a:t>
            </a:r>
            <a:r>
              <a:rPr lang="en-US" altLang="ko-KR" dirty="0"/>
              <a:t>Power Management </a:t>
            </a:r>
            <a:r>
              <a:rPr lang="ko-KR" altLang="en-US" dirty="0"/>
              <a:t>관련 스펙이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노란색으로 밑줄 친 내용을 한 번 살펴보면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“</a:t>
            </a:r>
            <a:r>
              <a:rPr lang="ko-KR" altLang="en-US" dirty="0"/>
              <a:t>데이터 센터에서는 </a:t>
            </a:r>
            <a:r>
              <a:rPr lang="en-US" altLang="ko-KR" dirty="0"/>
              <a:t>SSD Power</a:t>
            </a:r>
            <a:r>
              <a:rPr lang="ko-KR" altLang="en-US" dirty="0"/>
              <a:t>를 </a:t>
            </a:r>
            <a:r>
              <a:rPr lang="ko-KR" altLang="en-US" dirty="0" err="1"/>
              <a:t>특정정</a:t>
            </a:r>
            <a:r>
              <a:rPr lang="ko-KR" altLang="en-US" dirty="0"/>
              <a:t> </a:t>
            </a:r>
            <a:r>
              <a:rPr lang="en-US" altLang="ko-KR" dirty="0"/>
              <a:t>TDP</a:t>
            </a:r>
            <a:r>
              <a:rPr lang="ko-KR" altLang="en-US" dirty="0"/>
              <a:t>로 </a:t>
            </a:r>
            <a:r>
              <a:rPr lang="en-US" altLang="ko-KR" dirty="0"/>
              <a:t>Throttling</a:t>
            </a:r>
            <a:r>
              <a:rPr lang="ko-KR" altLang="en-US" dirty="0"/>
              <a:t>시켜 플랫폼의 </a:t>
            </a:r>
            <a:r>
              <a:rPr lang="en-US" altLang="ko-KR" dirty="0"/>
              <a:t>thermal </a:t>
            </a:r>
            <a:r>
              <a:rPr lang="ko-KR" altLang="en-US" dirty="0"/>
              <a:t>그리고 전체 </a:t>
            </a:r>
            <a:r>
              <a:rPr lang="en-US" altLang="ko-KR" dirty="0"/>
              <a:t>power</a:t>
            </a:r>
            <a:r>
              <a:rPr lang="ko-KR" altLang="en-US" dirty="0"/>
              <a:t>를 관리할 수 있으며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SSD</a:t>
            </a:r>
            <a:r>
              <a:rPr lang="ko-KR" altLang="en-US" dirty="0"/>
              <a:t>의 </a:t>
            </a:r>
            <a:r>
              <a:rPr lang="en-US" altLang="ko-KR" dirty="0"/>
              <a:t>Max Power</a:t>
            </a:r>
            <a:r>
              <a:rPr lang="ko-KR" altLang="en-US" dirty="0"/>
              <a:t>를 줄여서</a:t>
            </a:r>
            <a:r>
              <a:rPr lang="en-US" altLang="ko-KR" dirty="0"/>
              <a:t>, </a:t>
            </a:r>
            <a:r>
              <a:rPr lang="ko-KR" altLang="en-US" dirty="0"/>
              <a:t>물론 성능은 떨어지겠지만</a:t>
            </a:r>
            <a:r>
              <a:rPr lang="en-US" altLang="ko-KR" dirty="0"/>
              <a:t>, </a:t>
            </a:r>
            <a:r>
              <a:rPr lang="ko-KR" altLang="en-US" dirty="0"/>
              <a:t>특정 </a:t>
            </a:r>
            <a:r>
              <a:rPr lang="en-US" altLang="ko-KR" dirty="0"/>
              <a:t>workload</a:t>
            </a:r>
            <a:r>
              <a:rPr lang="ko-KR" altLang="en-US" dirty="0"/>
              <a:t>의 맞게 튜닝하여 </a:t>
            </a:r>
            <a:r>
              <a:rPr lang="en-US" altLang="ko-KR" dirty="0"/>
              <a:t>data center</a:t>
            </a:r>
            <a:r>
              <a:rPr lang="ko-KR" altLang="en-US" dirty="0"/>
              <a:t>에서의 최적의 </a:t>
            </a:r>
            <a:r>
              <a:rPr lang="en-US" altLang="ko-KR" dirty="0"/>
              <a:t>TCO</a:t>
            </a:r>
            <a:r>
              <a:rPr lang="ko-KR" altLang="en-US" dirty="0"/>
              <a:t>를 확보할 수 있다</a:t>
            </a:r>
            <a:r>
              <a:rPr lang="en-US" altLang="ko-KR" dirty="0"/>
              <a:t>.”</a:t>
            </a:r>
          </a:p>
          <a:p>
            <a:r>
              <a:rPr lang="ko-KR" altLang="en-US" dirty="0" err="1"/>
              <a:t>라고</a:t>
            </a:r>
            <a:r>
              <a:rPr lang="ko-KR" altLang="en-US" dirty="0"/>
              <a:t> 설명되어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아래 자료들은 위 설명처럼 </a:t>
            </a:r>
            <a:r>
              <a:rPr lang="en-US" altLang="ko-KR" dirty="0" err="1"/>
              <a:t>NVMe</a:t>
            </a:r>
            <a:r>
              <a:rPr lang="en-US" altLang="ko-KR" dirty="0"/>
              <a:t> 1</a:t>
            </a:r>
            <a:r>
              <a:rPr lang="ko-KR" altLang="en-US" dirty="0"/>
              <a:t>대해 대한 </a:t>
            </a:r>
            <a:r>
              <a:rPr lang="en-US" altLang="ko-KR" dirty="0"/>
              <a:t>Max Power </a:t>
            </a:r>
            <a:r>
              <a:rPr lang="ko-KR" altLang="en-US" dirty="0"/>
              <a:t>스펙과 실제로 이를 조절했을 때의 </a:t>
            </a:r>
            <a:r>
              <a:rPr lang="en-US" altLang="ko-KR" dirty="0"/>
              <a:t>SSD</a:t>
            </a:r>
            <a:r>
              <a:rPr lang="ko-KR" altLang="en-US" dirty="0"/>
              <a:t>의 실시간 </a:t>
            </a:r>
            <a:r>
              <a:rPr lang="en-US" altLang="ko-KR" dirty="0"/>
              <a:t>Power </a:t>
            </a:r>
            <a:r>
              <a:rPr lang="ko-KR" altLang="en-US" dirty="0"/>
              <a:t>평균 소모량에 대한 그래프입니다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왼쪽을 보시면</a:t>
            </a:r>
            <a:r>
              <a:rPr lang="en-US" altLang="ko-KR" dirty="0"/>
              <a:t>, </a:t>
            </a:r>
            <a:r>
              <a:rPr lang="en-US" altLang="ko-KR" dirty="0" err="1"/>
              <a:t>NVMe</a:t>
            </a:r>
            <a:r>
              <a:rPr lang="en-US" altLang="ko-KR" dirty="0"/>
              <a:t> </a:t>
            </a:r>
            <a:r>
              <a:rPr lang="ko-KR" altLang="en-US" dirty="0"/>
              <a:t>제품 종류마다 다르겠지만</a:t>
            </a:r>
            <a:r>
              <a:rPr lang="en-US" altLang="ko-KR" dirty="0"/>
              <a:t>, </a:t>
            </a:r>
            <a:r>
              <a:rPr lang="en-US" altLang="ko-KR" dirty="0" err="1"/>
              <a:t>nvme</a:t>
            </a:r>
            <a:r>
              <a:rPr lang="en-US" altLang="ko-KR" dirty="0"/>
              <a:t> id-ctrl </a:t>
            </a:r>
            <a:r>
              <a:rPr lang="ko-KR" altLang="en-US" dirty="0"/>
              <a:t>명령어를 통해 현 제품의 경우 </a:t>
            </a:r>
            <a:r>
              <a:rPr lang="en-US" altLang="ko-KR" dirty="0"/>
              <a:t>5</a:t>
            </a:r>
            <a:r>
              <a:rPr lang="ko-KR" altLang="en-US" dirty="0"/>
              <a:t>개의 </a:t>
            </a:r>
            <a:r>
              <a:rPr lang="en-US" altLang="ko-KR" dirty="0"/>
              <a:t>Power State</a:t>
            </a:r>
            <a:r>
              <a:rPr lang="ko-KR" altLang="en-US" dirty="0"/>
              <a:t>를 가지며</a:t>
            </a:r>
            <a:r>
              <a:rPr lang="en-US" altLang="ko-KR" dirty="0"/>
              <a:t>, </a:t>
            </a:r>
            <a:r>
              <a:rPr lang="ko-KR" altLang="en-US" dirty="0"/>
              <a:t>각 </a:t>
            </a:r>
            <a:r>
              <a:rPr lang="en-US" altLang="ko-KR" dirty="0"/>
              <a:t>State</a:t>
            </a:r>
            <a:r>
              <a:rPr lang="ko-KR" altLang="en-US" dirty="0"/>
              <a:t>마다 </a:t>
            </a:r>
            <a:r>
              <a:rPr lang="en-US" altLang="ko-KR" dirty="0"/>
              <a:t>max power</a:t>
            </a:r>
            <a:r>
              <a:rPr lang="ko-KR" altLang="en-US" dirty="0"/>
              <a:t>의 값이</a:t>
            </a:r>
          </a:p>
          <a:p>
            <a:r>
              <a:rPr lang="en-US" altLang="ko-KR" dirty="0"/>
              <a:t>9w/ 14w/ 18w/ 21w/ 25w</a:t>
            </a:r>
            <a:r>
              <a:rPr lang="ko-KR" altLang="en-US" dirty="0"/>
              <a:t>라는 것을 확인할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오른쪽 그래프에서 빨간색 선은 실시간 </a:t>
            </a:r>
            <a:r>
              <a:rPr lang="en-US" altLang="ko-KR" dirty="0"/>
              <a:t>power </a:t>
            </a:r>
            <a:r>
              <a:rPr lang="ko-KR" altLang="en-US" dirty="0"/>
              <a:t>소모량이고</a:t>
            </a:r>
            <a:r>
              <a:rPr lang="en-US" altLang="ko-KR" dirty="0"/>
              <a:t>, </a:t>
            </a:r>
            <a:r>
              <a:rPr lang="ko-KR" altLang="en-US" dirty="0"/>
              <a:t>각 </a:t>
            </a:r>
            <a:r>
              <a:rPr lang="en-US" altLang="ko-KR" dirty="0"/>
              <a:t>power state</a:t>
            </a:r>
            <a:r>
              <a:rPr lang="ko-KR" altLang="en-US" dirty="0"/>
              <a:t>별 </a:t>
            </a:r>
            <a:r>
              <a:rPr lang="en-US" altLang="ko-KR" dirty="0"/>
              <a:t>max power </a:t>
            </a:r>
            <a:r>
              <a:rPr lang="ko-KR" altLang="en-US" dirty="0"/>
              <a:t>내에서 </a:t>
            </a:r>
            <a:r>
              <a:rPr lang="en-US" altLang="ko-KR" dirty="0"/>
              <a:t>power</a:t>
            </a:r>
            <a:r>
              <a:rPr lang="ko-KR" altLang="en-US" dirty="0"/>
              <a:t>가 소모됨을 확인할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18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 장에서는 앞에서 살펴본 </a:t>
            </a:r>
            <a:r>
              <a:rPr lang="en-US" altLang="ko-KR" dirty="0"/>
              <a:t>SSD Power Management </a:t>
            </a:r>
            <a:r>
              <a:rPr lang="ko-KR" altLang="en-US" dirty="0"/>
              <a:t>기능을 </a:t>
            </a:r>
            <a:r>
              <a:rPr lang="en-US" altLang="ko-KR" dirty="0"/>
              <a:t>PBSSD Type1 </a:t>
            </a:r>
            <a:r>
              <a:rPr lang="ko-KR" altLang="en-US" dirty="0"/>
              <a:t>서버에 적용시켰을 때</a:t>
            </a:r>
            <a:r>
              <a:rPr lang="en-US" altLang="ko-KR" dirty="0"/>
              <a:t>, </a:t>
            </a:r>
            <a:r>
              <a:rPr lang="ko-KR" altLang="en-US" dirty="0"/>
              <a:t>얼마나 시스템 </a:t>
            </a:r>
            <a:r>
              <a:rPr lang="en-US" altLang="ko-KR" dirty="0"/>
              <a:t>Power</a:t>
            </a:r>
            <a:r>
              <a:rPr lang="ko-KR" altLang="en-US" dirty="0"/>
              <a:t>를 </a:t>
            </a:r>
            <a:r>
              <a:rPr lang="en-US" altLang="ko-KR" dirty="0"/>
              <a:t>Budgeting</a:t>
            </a:r>
            <a:r>
              <a:rPr lang="ko-KR" altLang="en-US" dirty="0"/>
              <a:t>할 수 있을지 살펴보겠습니다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 그림을 보시면 사용자는 </a:t>
            </a:r>
            <a:r>
              <a:rPr lang="en-US" altLang="ko-KR" dirty="0" err="1"/>
              <a:t>NVMe</a:t>
            </a:r>
            <a:r>
              <a:rPr lang="en-US" altLang="ko-KR" dirty="0"/>
              <a:t> </a:t>
            </a:r>
            <a:r>
              <a:rPr lang="ko-KR" altLang="en-US" dirty="0"/>
              <a:t>또는 </a:t>
            </a:r>
            <a:r>
              <a:rPr lang="en-US" altLang="ko-KR" dirty="0" err="1"/>
              <a:t>NVMe</a:t>
            </a:r>
            <a:r>
              <a:rPr lang="en-US" altLang="ko-KR" dirty="0"/>
              <a:t>-MI</a:t>
            </a:r>
            <a:r>
              <a:rPr lang="ko-KR" altLang="en-US" dirty="0"/>
              <a:t>라는 </a:t>
            </a:r>
            <a:r>
              <a:rPr lang="en-US" altLang="ko-KR" dirty="0"/>
              <a:t>Management Interface </a:t>
            </a:r>
            <a:r>
              <a:rPr lang="ko-KR" altLang="en-US" dirty="0"/>
              <a:t>커맨드를 통해 특정 </a:t>
            </a:r>
            <a:r>
              <a:rPr lang="en-US" altLang="ko-KR" dirty="0"/>
              <a:t>SSD</a:t>
            </a:r>
            <a:r>
              <a:rPr lang="ko-KR" altLang="en-US" dirty="0"/>
              <a:t>의 </a:t>
            </a:r>
            <a:r>
              <a:rPr lang="en-US" altLang="ko-KR" dirty="0"/>
              <a:t>max power</a:t>
            </a:r>
            <a:r>
              <a:rPr lang="ko-KR" altLang="en-US" dirty="0"/>
              <a:t>를 설정할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그러면 가운데 보시는 것과 같이 총 </a:t>
            </a:r>
            <a:r>
              <a:rPr lang="en-US" altLang="ko-KR" dirty="0"/>
              <a:t>32</a:t>
            </a:r>
            <a:r>
              <a:rPr lang="ko-KR" altLang="en-US" dirty="0"/>
              <a:t>대의 </a:t>
            </a:r>
            <a:r>
              <a:rPr lang="en-US" altLang="ko-KR" dirty="0"/>
              <a:t>SSD</a:t>
            </a:r>
            <a:r>
              <a:rPr lang="ko-KR" altLang="en-US" dirty="0"/>
              <a:t>에 대해 각각 </a:t>
            </a:r>
            <a:r>
              <a:rPr lang="en-US" altLang="ko-KR" dirty="0"/>
              <a:t>9W</a:t>
            </a:r>
            <a:r>
              <a:rPr lang="ko-KR" altLang="en-US" dirty="0"/>
              <a:t>부터 </a:t>
            </a:r>
            <a:r>
              <a:rPr lang="en-US" altLang="ko-KR" dirty="0"/>
              <a:t>25W</a:t>
            </a:r>
            <a:r>
              <a:rPr lang="ko-KR" altLang="en-US" dirty="0"/>
              <a:t>까지 </a:t>
            </a:r>
            <a:r>
              <a:rPr lang="en-US" altLang="ko-KR" dirty="0"/>
              <a:t>Power</a:t>
            </a:r>
            <a:r>
              <a:rPr lang="ko-KR" altLang="en-US" dirty="0"/>
              <a:t>를 </a:t>
            </a:r>
            <a:r>
              <a:rPr lang="en-US" altLang="ko-KR" dirty="0"/>
              <a:t>capping</a:t>
            </a:r>
            <a:r>
              <a:rPr lang="ko-KR" altLang="en-US" dirty="0"/>
              <a:t>할 수 있게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젤 오른쪽 그래프는 이 전 장에서 살펴본 </a:t>
            </a:r>
            <a:r>
              <a:rPr lang="en-US" altLang="ko-KR" dirty="0"/>
              <a:t>SSD Max power</a:t>
            </a:r>
            <a:r>
              <a:rPr lang="ko-KR" altLang="en-US" dirty="0"/>
              <a:t>를 </a:t>
            </a:r>
            <a:r>
              <a:rPr lang="en-US" altLang="ko-KR" dirty="0"/>
              <a:t>25W</a:t>
            </a:r>
            <a:r>
              <a:rPr lang="ko-KR" altLang="en-US" dirty="0"/>
              <a:t>로 두었을 때의 시스템 파워를 </a:t>
            </a:r>
            <a:r>
              <a:rPr lang="en-US" altLang="ko-KR" dirty="0"/>
              <a:t>budgeting</a:t>
            </a:r>
            <a:r>
              <a:rPr lang="ko-KR" altLang="en-US" dirty="0"/>
              <a:t>한 그래프이며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32</a:t>
            </a:r>
            <a:r>
              <a:rPr lang="ko-KR" altLang="en-US" dirty="0"/>
              <a:t>대 </a:t>
            </a:r>
            <a:r>
              <a:rPr lang="en-US" altLang="ko-KR" dirty="0"/>
              <a:t>SSD</a:t>
            </a:r>
            <a:r>
              <a:rPr lang="ko-KR" altLang="en-US" dirty="0"/>
              <a:t>에 대해 </a:t>
            </a:r>
            <a:r>
              <a:rPr lang="en-US" altLang="ko-KR" dirty="0"/>
              <a:t>SSD Power Management </a:t>
            </a:r>
            <a:r>
              <a:rPr lang="ko-KR" altLang="en-US" dirty="0"/>
              <a:t>기능을 활용한다면</a:t>
            </a:r>
            <a:r>
              <a:rPr lang="en-US" altLang="ko-KR" dirty="0"/>
              <a:t>, PBSSD Type1 </a:t>
            </a:r>
            <a:r>
              <a:rPr lang="ko-KR" altLang="en-US" dirty="0"/>
              <a:t>서버 기준 최소 </a:t>
            </a:r>
            <a:r>
              <a:rPr lang="en-US" altLang="ko-KR" dirty="0"/>
              <a:t>288W</a:t>
            </a:r>
            <a:r>
              <a:rPr lang="ko-KR" altLang="en-US" dirty="0"/>
              <a:t>부터 </a:t>
            </a:r>
            <a:r>
              <a:rPr lang="en-US" altLang="ko-KR" dirty="0"/>
              <a:t>800W</a:t>
            </a:r>
            <a:r>
              <a:rPr lang="ko-KR" altLang="en-US" dirty="0"/>
              <a:t>까지 </a:t>
            </a:r>
          </a:p>
          <a:p>
            <a:r>
              <a:rPr lang="ko-KR" altLang="en-US" dirty="0"/>
              <a:t>시스템의 파워와 성능을 원하는 수치 내에서 </a:t>
            </a:r>
            <a:r>
              <a:rPr lang="en-US" altLang="ko-KR" dirty="0"/>
              <a:t>budgeting</a:t>
            </a:r>
            <a:r>
              <a:rPr lang="ko-KR" altLang="en-US" dirty="0"/>
              <a:t>할 수 있게 됩니다</a:t>
            </a:r>
            <a:r>
              <a:rPr lang="en-US" altLang="ko-KR" dirty="0"/>
              <a:t>. 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95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 장에서는 </a:t>
            </a:r>
            <a:r>
              <a:rPr lang="en-US" altLang="ko-KR" dirty="0"/>
              <a:t>SSD Power Management </a:t>
            </a:r>
            <a:r>
              <a:rPr lang="ko-KR" altLang="en-US" dirty="0"/>
              <a:t>기능을 </a:t>
            </a:r>
            <a:r>
              <a:rPr lang="en-US" altLang="ko-KR" dirty="0"/>
              <a:t>System level</a:t>
            </a:r>
            <a:r>
              <a:rPr lang="ko-KR" altLang="en-US" dirty="0"/>
              <a:t>에서 어떻게 서비스 할 것인지</a:t>
            </a:r>
            <a:r>
              <a:rPr lang="ko-KR" altLang="en-US" baseline="0" dirty="0"/>
              <a:t> </a:t>
            </a:r>
            <a:r>
              <a:rPr lang="ko-KR" altLang="en-US" dirty="0"/>
              <a:t>설명하도록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 설명 드렸듯이</a:t>
            </a:r>
            <a:r>
              <a:rPr lang="en-US" altLang="ko-KR" dirty="0"/>
              <a:t>, </a:t>
            </a:r>
            <a:r>
              <a:rPr lang="en-US" altLang="ko-KR" dirty="0" err="1"/>
              <a:t>NVMe</a:t>
            </a:r>
            <a:r>
              <a:rPr lang="ko-KR" altLang="en-US" dirty="0"/>
              <a:t>의 </a:t>
            </a:r>
            <a:r>
              <a:rPr lang="en-US" altLang="ko-KR" dirty="0"/>
              <a:t>Power</a:t>
            </a:r>
            <a:r>
              <a:rPr lang="ko-KR" altLang="en-US" dirty="0"/>
              <a:t>를 </a:t>
            </a:r>
            <a:r>
              <a:rPr lang="en-US" altLang="ko-KR" dirty="0"/>
              <a:t>Capping</a:t>
            </a:r>
            <a:r>
              <a:rPr lang="ko-KR" altLang="en-US" dirty="0"/>
              <a:t>할 수 있는 방법은 두가지 입니다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NVMe</a:t>
            </a:r>
            <a:r>
              <a:rPr lang="en-US" altLang="ko-KR" dirty="0"/>
              <a:t> </a:t>
            </a:r>
            <a:r>
              <a:rPr lang="ko-KR" altLang="en-US" dirty="0"/>
              <a:t>커맨드를 활용한 </a:t>
            </a:r>
            <a:r>
              <a:rPr lang="en-US" altLang="ko-KR" dirty="0"/>
              <a:t>In-Band</a:t>
            </a:r>
            <a:r>
              <a:rPr lang="ko-KR" altLang="en-US" dirty="0"/>
              <a:t>방식이 있으며</a:t>
            </a:r>
            <a:r>
              <a:rPr lang="en-US" altLang="ko-KR" dirty="0"/>
              <a:t>, </a:t>
            </a:r>
            <a:r>
              <a:rPr lang="en-US" altLang="ko-KR" dirty="0" err="1"/>
              <a:t>NVMe</a:t>
            </a:r>
            <a:r>
              <a:rPr lang="en-US" altLang="ko-KR" dirty="0"/>
              <a:t>-MI, </a:t>
            </a:r>
            <a:r>
              <a:rPr lang="ko-KR" altLang="en-US" dirty="0"/>
              <a:t>매니지먼트 인터페이스를 활용한 </a:t>
            </a:r>
            <a:r>
              <a:rPr lang="en-US" altLang="ko-KR" dirty="0"/>
              <a:t>Out-Of-Band </a:t>
            </a:r>
            <a:r>
              <a:rPr lang="ko-KR" altLang="en-US" dirty="0"/>
              <a:t>방식이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아래 그림을 보시면</a:t>
            </a:r>
            <a:r>
              <a:rPr lang="en-US" altLang="ko-KR" dirty="0"/>
              <a:t>, </a:t>
            </a:r>
            <a:r>
              <a:rPr lang="en-US" altLang="ko-KR" dirty="0" err="1"/>
              <a:t>Inband</a:t>
            </a:r>
            <a:r>
              <a:rPr lang="ko-KR" altLang="en-US" dirty="0"/>
              <a:t>방식은 </a:t>
            </a:r>
            <a:r>
              <a:rPr lang="en-US" altLang="ko-KR" dirty="0"/>
              <a:t>Host OS </a:t>
            </a:r>
            <a:r>
              <a:rPr lang="ko-KR" altLang="en-US" dirty="0"/>
              <a:t>예를 들어 </a:t>
            </a:r>
            <a:r>
              <a:rPr lang="en-US" altLang="ko-KR" dirty="0"/>
              <a:t>Linux</a:t>
            </a:r>
            <a:r>
              <a:rPr lang="ko-KR" altLang="en-US" dirty="0"/>
              <a:t>환경에서 </a:t>
            </a:r>
            <a:r>
              <a:rPr lang="en-US" altLang="ko-KR" dirty="0" err="1"/>
              <a:t>NVMe</a:t>
            </a:r>
            <a:r>
              <a:rPr lang="en-US" altLang="ko-KR" dirty="0"/>
              <a:t> </a:t>
            </a:r>
            <a:r>
              <a:rPr lang="ko-KR" altLang="en-US" dirty="0"/>
              <a:t>커맨드를 </a:t>
            </a:r>
            <a:r>
              <a:rPr lang="en-US" altLang="ko-KR" dirty="0" err="1"/>
              <a:t>PCIe</a:t>
            </a:r>
            <a:r>
              <a:rPr lang="en-US" altLang="ko-KR" dirty="0"/>
              <a:t> </a:t>
            </a:r>
            <a:r>
              <a:rPr lang="ko-KR" altLang="en-US" dirty="0"/>
              <a:t>거쳐서 명령을 내리는 방식이고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Out-Of-Band</a:t>
            </a:r>
            <a:r>
              <a:rPr lang="ko-KR" altLang="en-US" dirty="0"/>
              <a:t>방식은 </a:t>
            </a:r>
            <a:r>
              <a:rPr lang="en-US" altLang="ko-KR" dirty="0"/>
              <a:t>BMC OS, </a:t>
            </a:r>
            <a:r>
              <a:rPr lang="ko-KR" altLang="en-US" dirty="0"/>
              <a:t>서버 내 보드 매니지먼트 컨트롤러를 거쳐서 </a:t>
            </a:r>
            <a:r>
              <a:rPr lang="en-US" altLang="ko-KR" dirty="0"/>
              <a:t>SMBUS </a:t>
            </a:r>
            <a:r>
              <a:rPr lang="ko-KR" altLang="en-US" dirty="0"/>
              <a:t>그리고 </a:t>
            </a:r>
            <a:r>
              <a:rPr lang="en-US" altLang="ko-KR" dirty="0"/>
              <a:t>I2C(</a:t>
            </a:r>
            <a:r>
              <a:rPr lang="ko-KR" altLang="en-US" dirty="0"/>
              <a:t>아이스퀘어씨</a:t>
            </a:r>
            <a:r>
              <a:rPr lang="en-US" altLang="ko-KR" dirty="0"/>
              <a:t>)</a:t>
            </a:r>
            <a:r>
              <a:rPr lang="ko-KR" altLang="en-US" dirty="0"/>
              <a:t>를 통해 명령을 내리는 방식입니다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저희가 사용하고자 하는 방식은 </a:t>
            </a:r>
            <a:r>
              <a:rPr lang="en-US" altLang="ko-KR" dirty="0"/>
              <a:t>BMC OS </a:t>
            </a:r>
            <a:r>
              <a:rPr lang="ko-KR" altLang="en-US" dirty="0"/>
              <a:t>내에서 즉 </a:t>
            </a:r>
            <a:r>
              <a:rPr lang="en-US" altLang="ko-KR" dirty="0"/>
              <a:t>Out-Of-Band </a:t>
            </a:r>
            <a:r>
              <a:rPr lang="ko-KR" altLang="en-US" dirty="0"/>
              <a:t>방식을 활용하여 </a:t>
            </a:r>
            <a:r>
              <a:rPr lang="en-US" altLang="ko-KR" dirty="0" err="1"/>
              <a:t>NVMe</a:t>
            </a:r>
            <a:r>
              <a:rPr lang="ko-KR" altLang="en-US" dirty="0"/>
              <a:t>의 </a:t>
            </a:r>
            <a:r>
              <a:rPr lang="en-US" altLang="ko-KR" dirty="0"/>
              <a:t>Power</a:t>
            </a:r>
            <a:r>
              <a:rPr lang="ko-KR" altLang="en-US" dirty="0"/>
              <a:t>를 컨트롤하는 솔루션입니다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Host, In-band </a:t>
            </a:r>
            <a:r>
              <a:rPr lang="ko-KR" altLang="en-US" dirty="0"/>
              <a:t>방식이 아닌 </a:t>
            </a:r>
            <a:r>
              <a:rPr lang="en-US" altLang="ko-KR" dirty="0"/>
              <a:t>OOB</a:t>
            </a:r>
            <a:r>
              <a:rPr lang="ko-KR" altLang="en-US" dirty="0"/>
              <a:t>로 </a:t>
            </a:r>
            <a:r>
              <a:rPr lang="en-US" altLang="ko-KR" dirty="0"/>
              <a:t>BMC </a:t>
            </a:r>
            <a:r>
              <a:rPr lang="ko-KR" altLang="en-US" dirty="0"/>
              <a:t>내에서 파워매니지먼트 솔루션을 구현하는 이유는 여러가지 있겠지만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일단은 </a:t>
            </a:r>
            <a:r>
              <a:rPr lang="en-US" altLang="ko-KR" dirty="0"/>
              <a:t>Host OS </a:t>
            </a:r>
            <a:r>
              <a:rPr lang="ko-KR" altLang="en-US" dirty="0"/>
              <a:t>그리고 </a:t>
            </a:r>
            <a:r>
              <a:rPr lang="en-US" altLang="ko-KR" dirty="0"/>
              <a:t>Storage Product </a:t>
            </a:r>
            <a:r>
              <a:rPr lang="ko-KR" altLang="en-US" dirty="0"/>
              <a:t>즉 </a:t>
            </a:r>
            <a:r>
              <a:rPr lang="en-US" altLang="ko-KR" dirty="0"/>
              <a:t>Application</a:t>
            </a:r>
            <a:r>
              <a:rPr lang="ko-KR" altLang="en-US" dirty="0"/>
              <a:t>과의 </a:t>
            </a:r>
            <a:r>
              <a:rPr lang="ko-KR" altLang="en-US" dirty="0" err="1"/>
              <a:t>디팬던시를</a:t>
            </a:r>
            <a:r>
              <a:rPr lang="ko-KR" altLang="en-US" dirty="0"/>
              <a:t> 피하기 위함이라고 보시면 될 것 같습니다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오른쪽은 현재 개발에 대한 간단한 </a:t>
            </a:r>
            <a:r>
              <a:rPr lang="en-US" altLang="ko-KR" dirty="0"/>
              <a:t>status</a:t>
            </a:r>
            <a:r>
              <a:rPr lang="ko-KR" altLang="en-US" dirty="0"/>
              <a:t>를 나타낸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 </a:t>
            </a:r>
            <a:r>
              <a:rPr lang="ko-KR" altLang="en-US" dirty="0" err="1"/>
              <a:t>설명드린</a:t>
            </a:r>
            <a:r>
              <a:rPr lang="ko-KR" altLang="en-US" dirty="0"/>
              <a:t> </a:t>
            </a:r>
            <a:r>
              <a:rPr lang="en-US" altLang="ko-KR" dirty="0" err="1"/>
              <a:t>Nvme</a:t>
            </a:r>
            <a:r>
              <a:rPr lang="en-US" altLang="ko-KR" dirty="0"/>
              <a:t> Power Management </a:t>
            </a:r>
            <a:r>
              <a:rPr lang="ko-KR" altLang="en-US" dirty="0"/>
              <a:t>기능들을 </a:t>
            </a:r>
            <a:r>
              <a:rPr lang="en-US" altLang="ko-KR" dirty="0" err="1"/>
              <a:t>OpenBMC</a:t>
            </a:r>
            <a:r>
              <a:rPr lang="ko-KR" altLang="en-US" dirty="0"/>
              <a:t>라는 </a:t>
            </a:r>
            <a:r>
              <a:rPr lang="en-US" altLang="ko-KR" dirty="0"/>
              <a:t>BMC OS</a:t>
            </a:r>
            <a:r>
              <a:rPr lang="ko-KR" altLang="en-US" dirty="0"/>
              <a:t>에서 잘 서비스할 수 있는 솔루션을 개발하고 있으며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IPMI </a:t>
            </a:r>
            <a:r>
              <a:rPr lang="ko-KR" altLang="en-US" dirty="0"/>
              <a:t>또는 </a:t>
            </a:r>
            <a:r>
              <a:rPr lang="en-US" altLang="ko-KR" dirty="0"/>
              <a:t>BMC Web-UI</a:t>
            </a:r>
            <a:r>
              <a:rPr lang="ko-KR" altLang="en-US" dirty="0"/>
              <a:t>를 통한 </a:t>
            </a:r>
            <a:r>
              <a:rPr lang="en-US" altLang="ko-KR" dirty="0"/>
              <a:t>Static Power Capping feature</a:t>
            </a:r>
            <a:r>
              <a:rPr lang="ko-KR" altLang="en-US" dirty="0"/>
              <a:t>를 먼저 개발하는 중에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초기 단계이기 때문에 </a:t>
            </a:r>
            <a:r>
              <a:rPr lang="en-US" altLang="ko-KR" dirty="0"/>
              <a:t>BMC </a:t>
            </a:r>
            <a:r>
              <a:rPr lang="ko-KR" altLang="en-US" dirty="0" err="1"/>
              <a:t>내에서에</a:t>
            </a:r>
            <a:r>
              <a:rPr lang="ko-KR" altLang="en-US" dirty="0"/>
              <a:t> 개발에 대한 얘기는 많이 다루지 못하겠지만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아마 내년에 기회가 된다면 </a:t>
            </a:r>
            <a:r>
              <a:rPr lang="en-US" altLang="ko-KR" dirty="0"/>
              <a:t>BMC</a:t>
            </a:r>
            <a:r>
              <a:rPr lang="ko-KR" altLang="en-US" dirty="0"/>
              <a:t>를 통한 스토리지 시스템 </a:t>
            </a:r>
            <a:r>
              <a:rPr lang="en-US" altLang="ko-KR" dirty="0"/>
              <a:t>Power Management</a:t>
            </a:r>
            <a:r>
              <a:rPr lang="ko-KR" altLang="en-US" dirty="0"/>
              <a:t>에 대해 따로 발표할 수 있지 않을까 생각이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46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발표는 여기까지 이며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dirty="0"/>
              <a:t>마지막 정리하도록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이번 발표에서는 먼저 </a:t>
            </a:r>
            <a:r>
              <a:rPr lang="en-US" altLang="ko-KR" dirty="0"/>
              <a:t>EDSFF Storage</a:t>
            </a:r>
            <a:r>
              <a:rPr lang="en-US" altLang="ko-KR" baseline="0" dirty="0"/>
              <a:t> System</a:t>
            </a:r>
            <a:r>
              <a:rPr lang="ko-KR" altLang="en-US" baseline="0" dirty="0"/>
              <a:t>에 대한 </a:t>
            </a:r>
            <a:r>
              <a:rPr lang="en-US" altLang="ko-KR" baseline="0" dirty="0"/>
              <a:t>background</a:t>
            </a:r>
            <a:r>
              <a:rPr lang="ko-KR" altLang="en-US" baseline="0" dirty="0"/>
              <a:t>와 지금까지 개발해왔던 서버들에 대한 </a:t>
            </a:r>
            <a:r>
              <a:rPr lang="en-US" altLang="ko-KR" baseline="0" dirty="0"/>
              <a:t>history</a:t>
            </a:r>
            <a:r>
              <a:rPr lang="ko-KR" altLang="en-US" baseline="0" dirty="0"/>
              <a:t>에 대해 설명 드렸고</a:t>
            </a:r>
            <a:r>
              <a:rPr lang="en-US" altLang="ko-KR" baseline="0" dirty="0"/>
              <a:t>,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두번째로 </a:t>
            </a:r>
            <a:r>
              <a:rPr lang="en-US" altLang="ko-KR" baseline="0" dirty="0"/>
              <a:t>PBSSD, Petabyte scale storage system</a:t>
            </a:r>
            <a:r>
              <a:rPr lang="ko-KR" altLang="en-US" baseline="0" dirty="0"/>
              <a:t>에 대한 소개 그리고 각 </a:t>
            </a:r>
            <a:r>
              <a:rPr lang="en-US" altLang="ko-KR" baseline="0" dirty="0"/>
              <a:t>Type</a:t>
            </a:r>
            <a:r>
              <a:rPr lang="ko-KR" altLang="en-US" baseline="0" dirty="0"/>
              <a:t>별 구성과 특징에 대해 살펴 보았습니다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마지막으로 </a:t>
            </a:r>
            <a:r>
              <a:rPr lang="en-US" altLang="ko-KR" baseline="0" dirty="0" err="1"/>
              <a:t>NVMe</a:t>
            </a:r>
            <a:r>
              <a:rPr lang="ko-KR" altLang="en-US" baseline="0" dirty="0"/>
              <a:t> 기능을 통한 시스템 레벨에서의 파워 매니지먼트 솔루션에 대해 다뤄보았으며</a:t>
            </a:r>
            <a:r>
              <a:rPr lang="en-US" altLang="ko-KR" baseline="0" dirty="0"/>
              <a:t>, 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저희는 앞으로도 차세대 스토리지 솔루션 기술에 대한 고민을 계속 해나갈 것이며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지속적으로 </a:t>
            </a:r>
            <a:r>
              <a:rPr lang="en-US" altLang="ko-KR" baseline="0" dirty="0"/>
              <a:t>OCP </a:t>
            </a:r>
            <a:r>
              <a:rPr lang="ko-KR" altLang="en-US" baseline="0" dirty="0"/>
              <a:t>오픈소스 커뮤니티를 통해 내용을 공유해 나갈 예정입니다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감사합니다</a:t>
            </a:r>
            <a:r>
              <a:rPr lang="en-US" altLang="ko-KR" baseline="0" dirty="0"/>
              <a:t>.</a:t>
            </a:r>
            <a:r>
              <a:rPr lang="ko-KR" altLang="en-US" baseline="0" dirty="0"/>
              <a:t> 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03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강유진</a:t>
            </a:r>
            <a:r>
              <a:rPr lang="en-US" altLang="ko-KR" dirty="0"/>
              <a:t>)</a:t>
            </a:r>
          </a:p>
          <a:p>
            <a:br>
              <a:rPr lang="en-US" altLang="ko-KR" dirty="0"/>
            </a:br>
            <a:r>
              <a:rPr lang="ko-KR" altLang="en-US" dirty="0"/>
              <a:t>발표는 다음 순서로 진행하겠습니다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첫번째로 지금까지 저희가 개발해온 </a:t>
            </a:r>
            <a:r>
              <a:rPr lang="en-US" altLang="ko-KR" dirty="0"/>
              <a:t>EDSFF</a:t>
            </a:r>
            <a:r>
              <a:rPr lang="ko-KR" altLang="en-US" dirty="0"/>
              <a:t>기반의 스토리지 시스템들을 가볍게 설명하고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두번째로 올해 개발하고 있는 </a:t>
            </a:r>
            <a:r>
              <a:rPr lang="en-US" altLang="ko-KR" dirty="0"/>
              <a:t>PBSSD</a:t>
            </a:r>
            <a:r>
              <a:rPr lang="ko-KR" altLang="en-US" dirty="0"/>
              <a:t>라는 </a:t>
            </a:r>
            <a:r>
              <a:rPr lang="en-US" altLang="ko-KR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PetaByte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이상의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 </a:t>
            </a:r>
            <a:r>
              <a:rPr lang="ko-KR" alt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</a:t>
            </a:r>
            <a:r>
              <a:rPr lang="ko-KR" altLang="ko-KR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용량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스토리지 서브시스템을 소개하겠습니다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저희가 개발하고 있는 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Management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솔루션에 대해 공유 드리겠습니다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27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강유진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dirty="0"/>
              <a:t>저희가 개발해온 </a:t>
            </a:r>
            <a:r>
              <a:rPr lang="en-US" altLang="ko-KR" dirty="0"/>
              <a:t>EDSFF </a:t>
            </a:r>
            <a:r>
              <a:rPr lang="ko-KR" altLang="en-US" dirty="0"/>
              <a:t>기반의 스토리지 시스템</a:t>
            </a:r>
            <a:r>
              <a:rPr lang="ko-KR" altLang="en-US" baseline="0" dirty="0"/>
              <a:t> 설명하기 앞서 </a:t>
            </a:r>
            <a:r>
              <a:rPr lang="en-US" altLang="ko-KR" baseline="0" dirty="0"/>
              <a:t>EDSFF</a:t>
            </a:r>
            <a:r>
              <a:rPr lang="ko-KR" altLang="en-US" baseline="0" dirty="0"/>
              <a:t>에 대해 생소하신 분들이 있을 것 같아 간략하게 설명 해드리겠습니다</a:t>
            </a:r>
            <a:r>
              <a:rPr lang="en-US" altLang="ko-KR" baseline="0" dirty="0"/>
              <a:t>. </a:t>
            </a:r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EDSFF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and Datacenter Storage Form Factor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줄인 말로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차세대 서버 및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스토리지를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위한 새로운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SSD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팩터입니다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 </a:t>
            </a:r>
            <a:endParaRPr lang="ko-KR" altLang="en-US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많이들 알고 계신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U.2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폼팩터는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하드디스크에서 파생된 설계 표준이라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Thermal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개선에 디자인적으로 제한이 있으며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디바이스의 용량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성능 그리고 파워 등 여러 방면으로 스케일링에 한계점이 존재합니다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EDSFF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E1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 사용해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1U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E3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 사용해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2U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서버를 구성할 수 있으며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Long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타입과 같은 다양한 사이즈를 제공하여 용량 최적화가 가능합니다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파워는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최대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70W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PCIe Lane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lane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 지원합니다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다양한 종류의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폼팩터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파워 옵션 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 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커넥터를 제공하여 데이터센터의 필요에 맞게 다양한 시스템을 디자인할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 있어 디자인의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높일 수 있습니다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EDSFF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 이러한 기존 </a:t>
            </a: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폼팩터가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가지고 있는 한계를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개선시킬 수 있어 저희는 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EDSFF 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기반의 스토리지 시스템을 개발하였습니다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1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ko-KR" altLang="en-US" dirty="0"/>
              <a:t>저희가 개발해온 </a:t>
            </a:r>
            <a:r>
              <a:rPr lang="en-US" altLang="ko-KR" dirty="0"/>
              <a:t>EDSFF</a:t>
            </a:r>
            <a:r>
              <a:rPr lang="ko-KR" altLang="en-US" dirty="0"/>
              <a:t>기반의 스토리지 시스템에 대해 설명하도록 하겠습니다</a:t>
            </a:r>
            <a:r>
              <a:rPr lang="en-US" altLang="ko-KR" dirty="0"/>
              <a:t>.</a:t>
            </a:r>
            <a:endParaRPr lang="en-US" altLang="ko-KR" sz="9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앞서 소개 드린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EDSFF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폼팩터와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최신 기술들을 담아 낼 새로운 시스템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개발 필요를 느꼈고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파트너들과 협력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개발을 시작했습니다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Storage System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이름은 포세이돈이며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EDSFF/</a:t>
            </a:r>
            <a:r>
              <a:rPr lang="en-US" altLang="ko-KR" sz="9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NVMe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에코시스템 확장을 위해 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OCP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만족하는 레퍼런스 시스템을 개발하였습니다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간략히 서버에 대해 </a:t>
            </a:r>
            <a:r>
              <a:rPr lang="ko-KR" altLang="en-US" sz="9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설명드리면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왼쪽의 이미지는 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Poseidon V1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 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EDSFF E1.S Reference System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ko-KR" altLang="en-US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인스퍼와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공동 개발하여 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제품화 성공하였고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2022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OCP Contribution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완료하였습니다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오른쪽 이미지는 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Poseidon V2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EDSFF E3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레퍼런스 시스템으로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최신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PCIe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Gen5 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기반이며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2U 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높이에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19-inch </a:t>
            </a:r>
            <a:r>
              <a:rPr lang="ko-KR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크기의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서버로 올해 개발 완료되었습니다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14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포세이돈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 후 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Storage </a:t>
            </a:r>
            <a:r>
              <a:rPr lang="en-US" altLang="ko-KR" sz="1600" b="0" i="0" dirty="0">
                <a:solidFill>
                  <a:srgbClr val="1C1C1C"/>
                </a:solidFill>
                <a:effectLst/>
                <a:latin typeface="Noto Sans KR"/>
              </a:rPr>
              <a:t>AI </a:t>
            </a:r>
            <a:r>
              <a:rPr lang="ko-KR" altLang="en-US" sz="1600" b="0" i="0" dirty="0">
                <a:solidFill>
                  <a:srgbClr val="1C1C1C"/>
                </a:solidFill>
                <a:effectLst/>
                <a:latin typeface="Noto Sans KR"/>
              </a:rPr>
              <a:t>시대가 본격적으로 개막했기 때문이다</a:t>
            </a:r>
            <a:r>
              <a:rPr lang="en-US" altLang="ko-KR" sz="1600" b="0" i="0" dirty="0">
                <a:solidFill>
                  <a:srgbClr val="1C1C1C"/>
                </a:solidFill>
                <a:effectLst/>
                <a:latin typeface="Noto Sans KR"/>
              </a:rPr>
              <a:t>. </a:t>
            </a:r>
            <a:r>
              <a:rPr lang="ko-KR" altLang="en-US" sz="1600" b="0" i="0" dirty="0">
                <a:solidFill>
                  <a:srgbClr val="1C1C1C"/>
                </a:solidFill>
                <a:effectLst/>
                <a:latin typeface="Noto Sans KR"/>
              </a:rPr>
              <a:t>최근 </a:t>
            </a:r>
            <a:r>
              <a:rPr lang="ko-KR" altLang="en-US" sz="1600" b="0" i="0" dirty="0" err="1">
                <a:solidFill>
                  <a:srgbClr val="1C1C1C"/>
                </a:solidFill>
                <a:effectLst/>
                <a:latin typeface="Noto Sans KR"/>
              </a:rPr>
              <a:t>챗</a:t>
            </a:r>
            <a:r>
              <a:rPr lang="ko-KR" altLang="en-US" sz="1600" b="0" i="0" dirty="0">
                <a:solidFill>
                  <a:srgbClr val="1C1C1C"/>
                </a:solidFill>
                <a:effectLst/>
                <a:latin typeface="Noto Sans KR"/>
              </a:rPr>
              <a:t> </a:t>
            </a:r>
            <a:r>
              <a:rPr lang="en-US" altLang="ko-KR" sz="1600" b="0" i="0" dirty="0">
                <a:solidFill>
                  <a:srgbClr val="1C1C1C"/>
                </a:solidFill>
                <a:effectLst/>
                <a:latin typeface="Noto Sans KR"/>
              </a:rPr>
              <a:t>GPT</a:t>
            </a:r>
            <a:r>
              <a:rPr lang="ko-KR" altLang="en-US" sz="1600" b="0" i="0" dirty="0">
                <a:solidFill>
                  <a:srgbClr val="1C1C1C"/>
                </a:solidFill>
                <a:effectLst/>
                <a:latin typeface="Noto Sans KR"/>
              </a:rPr>
              <a:t>의 등장으로 생성형 </a:t>
            </a:r>
            <a:r>
              <a:rPr lang="en-US" altLang="ko-KR" sz="1600" b="0" i="0" dirty="0">
                <a:solidFill>
                  <a:srgbClr val="1C1C1C"/>
                </a:solidFill>
                <a:effectLst/>
                <a:latin typeface="Noto Sans KR"/>
              </a:rPr>
              <a:t>AI</a:t>
            </a:r>
            <a:r>
              <a:rPr lang="ko-KR" altLang="en-US" sz="1600" b="0" i="0" dirty="0">
                <a:solidFill>
                  <a:srgbClr val="1C1C1C"/>
                </a:solidFill>
                <a:effectLst/>
                <a:latin typeface="Noto Sans KR"/>
              </a:rPr>
              <a:t>가 주목받으면서 방대한 양의 데이터를 빠르게 기억하며 처리할 수 있는</a:t>
            </a:r>
            <a:br>
              <a:rPr lang="ko-KR" altLang="en-US" sz="1600" dirty="0"/>
            </a:br>
            <a:br>
              <a:rPr lang="ko-KR" altLang="en-US" sz="1600" dirty="0"/>
            </a:b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고집적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고성능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SSD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필요성이 </a:t>
            </a:r>
            <a:r>
              <a:rPr lang="ko-KR" altLang="en-US" sz="8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커질것이라고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생각하여 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PBSSD 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개발을 시작하게 되었습니다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PBSSD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Petabyte Scale SSD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약자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이며 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SMC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ko-KR" alt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공동개발중입니다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메모리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스토리지 디바이스와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결합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PBSSD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스토지리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디바이스의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집적도가 올라감에 따라 하나의 시스템에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이상의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 </a:t>
            </a:r>
            <a:r>
              <a:rPr lang="ko-KR" alt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</a:t>
            </a:r>
            <a:r>
              <a:rPr lang="ko-KR" altLang="ko-KR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용량을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제공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수 있습니다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데이터센터가 하나의 컴퓨터로 되어가면서 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PBSSD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시스템은 데이터센터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SSD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같이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컴포넌트로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쓰이게 될 것입니다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endParaRPr lang="en-US" altLang="ko-KR" sz="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800" i="0" dirty="0">
                <a:latin typeface="Arial" panose="020B0604020202020204" pitchFamily="34" charset="0"/>
                <a:cs typeface="Arial" panose="020B0604020202020204" pitchFamily="34" charset="0"/>
              </a:rPr>
              <a:t>PBSSD</a:t>
            </a:r>
            <a:r>
              <a:rPr lang="ko-KR" altLang="en-US" sz="800" i="0" dirty="0">
                <a:latin typeface="Arial" panose="020B0604020202020204" pitchFamily="34" charset="0"/>
                <a:cs typeface="Arial" panose="020B0604020202020204" pitchFamily="34" charset="0"/>
              </a:rPr>
              <a:t>에서 대해 좀더 </a:t>
            </a:r>
            <a:r>
              <a:rPr lang="ko-KR" altLang="en-US" sz="800" i="0" dirty="0" err="1">
                <a:latin typeface="Arial" panose="020B0604020202020204" pitchFamily="34" charset="0"/>
                <a:cs typeface="Arial" panose="020B0604020202020204" pitchFamily="34" charset="0"/>
              </a:rPr>
              <a:t>설명드리면</a:t>
            </a:r>
            <a:r>
              <a:rPr lang="en-US" altLang="ko-KR" sz="8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800" i="0" dirty="0">
                <a:latin typeface="Arial" panose="020B0604020202020204" pitchFamily="34" charset="0"/>
                <a:cs typeface="Arial" panose="020B0604020202020204" pitchFamily="34" charset="0"/>
              </a:rPr>
              <a:t>왼쪽 아래그림을 보시면 </a:t>
            </a:r>
            <a:endParaRPr lang="en-US" altLang="ko-KR" sz="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800" i="0" dirty="0">
                <a:latin typeface="Arial" panose="020B0604020202020204" pitchFamily="34" charset="0"/>
                <a:cs typeface="Arial" panose="020B0604020202020204" pitchFamily="34" charset="0"/>
              </a:rPr>
              <a:t>PBSSD</a:t>
            </a:r>
            <a:r>
              <a:rPr lang="ko-KR" altLang="en-US" sz="800" i="0" dirty="0">
                <a:latin typeface="Arial" panose="020B0604020202020204" pitchFamily="34" charset="0"/>
                <a:cs typeface="Arial" panose="020B0604020202020204" pitchFamily="34" charset="0"/>
              </a:rPr>
              <a:t>는 </a:t>
            </a:r>
            <a:r>
              <a:rPr lang="ko-KR" altLang="en-US" sz="800" i="0" dirty="0" err="1">
                <a:latin typeface="Arial" panose="020B0604020202020204" pitchFamily="34" charset="0"/>
                <a:cs typeface="Arial" panose="020B0604020202020204" pitchFamily="34" charset="0"/>
              </a:rPr>
              <a:t>페타이상의</a:t>
            </a:r>
            <a:r>
              <a:rPr lang="ko-KR" altLang="en-US" sz="800" i="0" dirty="0">
                <a:latin typeface="Arial" panose="020B0604020202020204" pitchFamily="34" charset="0"/>
                <a:cs typeface="Arial" panose="020B0604020202020204" pitchFamily="34" charset="0"/>
              </a:rPr>
              <a:t> 초고용량 </a:t>
            </a:r>
            <a:r>
              <a:rPr lang="ko-KR" altLang="en-US" sz="800" i="0" dirty="0" err="1">
                <a:latin typeface="Arial" panose="020B0604020202020204" pitchFamily="34" charset="0"/>
                <a:cs typeface="Arial" panose="020B0604020202020204" pitchFamily="34" charset="0"/>
              </a:rPr>
              <a:t>스토리지시스템이며</a:t>
            </a:r>
            <a:r>
              <a:rPr lang="en-US" altLang="ko-KR" sz="800" i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atinLnBrk="1"/>
            <a:endParaRPr lang="en-US" altLang="ko-KR" sz="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i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NVMe-oF</a:t>
            </a:r>
            <a:r>
              <a:rPr lang="en-US" altLang="ko-KR" sz="800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(NVME</a:t>
            </a:r>
            <a:r>
              <a:rPr lang="en-US" altLang="ko-KR" sz="800" i="0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Fabric) </a:t>
            </a:r>
            <a:r>
              <a:rPr lang="ko-KR" altLang="en-US" sz="800" i="0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적용하여 </a:t>
            </a:r>
            <a:r>
              <a:rPr lang="en-US" altLang="ko-KR" sz="800" i="0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400Gbe(</a:t>
            </a:r>
            <a:r>
              <a:rPr lang="ko-KR" altLang="en-US" sz="800" i="0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기가빗이더넷</a:t>
            </a:r>
            <a:r>
              <a:rPr lang="en-US" altLang="ko-KR" sz="800" i="0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800" i="0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까지 보장하는 고성능 스토리 </a:t>
            </a:r>
            <a:r>
              <a:rPr lang="ko-KR" altLang="en-US" sz="800" i="0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박스며</a:t>
            </a:r>
            <a:r>
              <a:rPr lang="en-US" altLang="ko-KR" sz="800" i="0" kern="120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800" i="0" kern="120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스토리지 시스템</a:t>
            </a:r>
            <a:r>
              <a:rPr lang="ko-KR" altLang="en-US" sz="800" i="0" kern="1200" baseline="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 운용에 용이하게 </a:t>
            </a:r>
            <a:r>
              <a:rPr lang="en-US" altLang="ko-KR" sz="8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800" i="0" kern="120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NAND health monitoring, Auto failure recovery</a:t>
            </a:r>
            <a:r>
              <a:rPr lang="ko-KR" altLang="en-US" sz="800" i="0" kern="1200" baseline="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 지원할 예정입니다</a:t>
            </a:r>
            <a:r>
              <a:rPr lang="en-US" altLang="ko-KR" sz="800" i="0" kern="1200" baseline="0" dirty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기술을 통해 보다 안정적으로 데이터를 보호하고 효율적으로 저장할 수 있는 </a:t>
            </a:r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Safe security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기능들을 제공하여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고객들이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스토리지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리소스를 더 효과적으로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 할 수 있을 것으로 예상 됩니다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차별화 포인트로 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TCO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낮추고</a:t>
            </a:r>
            <a:r>
              <a:rPr lang="en-US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전력 소비를 줄이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 위한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 management solution 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같은 </a:t>
            </a:r>
            <a:r>
              <a:rPr lang="ko-KR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기술들을</a:t>
            </a:r>
            <a:r>
              <a:rPr lang="ko-KR" alt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접목시켜 높은 경쟁력을 가질 수 있는 스토리지 서브 시스템을 만들려고 합니다</a:t>
            </a:r>
            <a:r>
              <a:rPr lang="en-US" altLang="ko-K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67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강유진</a:t>
            </a:r>
            <a:r>
              <a:rPr lang="en-US" altLang="ko-KR"/>
              <a:t>) </a:t>
            </a:r>
            <a:r>
              <a:rPr lang="en-US" altLang="ko-KR" b="1"/>
              <a:t>3</a:t>
            </a:r>
            <a:r>
              <a:rPr lang="ko-KR" altLang="en-US" b="1"/>
              <a:t>분</a:t>
            </a:r>
            <a:endParaRPr lang="en-US" altLang="ko-KR" dirty="0"/>
          </a:p>
          <a:p>
            <a:r>
              <a:rPr lang="ko-KR" altLang="en-US" dirty="0"/>
              <a:t>이번 장에서는 </a:t>
            </a:r>
            <a:r>
              <a:rPr lang="en-US" altLang="ko-KR" dirty="0"/>
              <a:t>PBSSD</a:t>
            </a:r>
            <a:r>
              <a:rPr lang="en-US" altLang="ko-KR" baseline="0" dirty="0"/>
              <a:t> </a:t>
            </a:r>
            <a:r>
              <a:rPr lang="ko-KR" altLang="en-US" baseline="0" dirty="0"/>
              <a:t>시스템 내부 구성에 대해 살펴보겠습니다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왼쪽 그림을 보시면</a:t>
            </a:r>
            <a:r>
              <a:rPr lang="en-US" altLang="ko-KR" baseline="0" dirty="0"/>
              <a:t>, </a:t>
            </a:r>
            <a:r>
              <a:rPr lang="ko-KR" altLang="en-US" baseline="0" dirty="0"/>
              <a:t>먼저 </a:t>
            </a:r>
            <a:r>
              <a:rPr lang="en-US" altLang="ko-KR" baseline="0" dirty="0"/>
              <a:t>PBSSD</a:t>
            </a:r>
            <a:r>
              <a:rPr lang="ko-KR" altLang="en-US" baseline="0" dirty="0"/>
              <a:t>는 </a:t>
            </a:r>
            <a:r>
              <a:rPr lang="en-US" altLang="ko-KR" baseline="0" dirty="0"/>
              <a:t>Gen5 CPU</a:t>
            </a:r>
            <a:r>
              <a:rPr lang="ko-KR" altLang="en-US" baseline="0" dirty="0"/>
              <a:t>로 </a:t>
            </a:r>
            <a:r>
              <a:rPr lang="en-US" altLang="ko-KR" baseline="0" dirty="0"/>
              <a:t>AMD </a:t>
            </a:r>
            <a:r>
              <a:rPr lang="ko-KR" altLang="en-US" baseline="0" dirty="0" err="1"/>
              <a:t>에픽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제노아</a:t>
            </a:r>
            <a:r>
              <a:rPr lang="ko-KR" altLang="en-US" baseline="0" dirty="0"/>
              <a:t> 소켓 한 개를 사용했습니다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스토리지 시스템 설계에 있어</a:t>
            </a:r>
            <a:r>
              <a:rPr lang="en-US" altLang="ko-KR" baseline="0" dirty="0"/>
              <a:t> </a:t>
            </a:r>
            <a:r>
              <a:rPr lang="ko-KR" altLang="en-US" baseline="0" dirty="0"/>
              <a:t>다수의 </a:t>
            </a:r>
            <a:r>
              <a:rPr lang="en-US" altLang="ko-KR" baseline="0" dirty="0"/>
              <a:t>SSD</a:t>
            </a:r>
            <a:r>
              <a:rPr lang="ko-KR" altLang="en-US" baseline="0" dirty="0"/>
              <a:t>를 지원할 수 있는 </a:t>
            </a:r>
            <a:r>
              <a:rPr lang="en-US" altLang="ko-KR" baseline="0" dirty="0" err="1"/>
              <a:t>PCIe</a:t>
            </a:r>
            <a:r>
              <a:rPr lang="en-US" altLang="ko-KR" baseline="0" dirty="0"/>
              <a:t> IO</a:t>
            </a:r>
            <a:r>
              <a:rPr lang="ko-KR" altLang="en-US" baseline="0" dirty="0"/>
              <a:t> 레인의 수가 중요한데</a:t>
            </a:r>
            <a:r>
              <a:rPr lang="en-US" altLang="ko-KR" baseline="0" dirty="0"/>
              <a:t>, Genoa CPU</a:t>
            </a:r>
            <a:r>
              <a:rPr lang="ko-KR" altLang="en-US" baseline="0" dirty="0"/>
              <a:t>의 경우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싱글 소켓만으로도 </a:t>
            </a:r>
            <a:r>
              <a:rPr lang="en-US" altLang="ko-KR" baseline="0" dirty="0"/>
              <a:t>128</a:t>
            </a:r>
            <a:r>
              <a:rPr lang="ko-KR" altLang="en-US" baseline="0" dirty="0"/>
              <a:t>개의 </a:t>
            </a:r>
            <a:r>
              <a:rPr lang="en-US" altLang="ko-KR" baseline="0" dirty="0" err="1"/>
              <a:t>PCIe</a:t>
            </a:r>
            <a:r>
              <a:rPr lang="en-US" altLang="ko-KR" baseline="0" dirty="0"/>
              <a:t> Gen5 IO </a:t>
            </a:r>
            <a:r>
              <a:rPr lang="ko-KR" altLang="en-US" baseline="0" dirty="0"/>
              <a:t>레인을 제공합니다</a:t>
            </a:r>
            <a:r>
              <a:rPr lang="en-US" altLang="ko-KR" baseline="0" dirty="0"/>
              <a:t>.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r>
              <a:rPr lang="en-US" altLang="ko-KR" dirty="0"/>
              <a:t>PBSSD</a:t>
            </a:r>
            <a:r>
              <a:rPr lang="ko-KR" altLang="en-US" dirty="0"/>
              <a:t>는 </a:t>
            </a:r>
            <a:r>
              <a:rPr lang="en-US" altLang="ko-KR" dirty="0" err="1"/>
              <a:t>NVMe-oF</a:t>
            </a:r>
            <a:r>
              <a:rPr lang="en-US" altLang="ko-KR" dirty="0"/>
              <a:t>(</a:t>
            </a:r>
            <a:r>
              <a:rPr lang="en-US" altLang="ko-KR" dirty="0" err="1"/>
              <a:t>NVMe</a:t>
            </a:r>
            <a:r>
              <a:rPr lang="en-US" altLang="ko-KR" dirty="0"/>
              <a:t> </a:t>
            </a:r>
            <a:r>
              <a:rPr lang="ko-KR" altLang="en-US" dirty="0"/>
              <a:t>오버 패브릭</a:t>
            </a:r>
            <a:r>
              <a:rPr lang="en-US" altLang="ko-KR" dirty="0"/>
              <a:t>)</a:t>
            </a:r>
            <a:r>
              <a:rPr lang="ko-KR" altLang="en-US" dirty="0"/>
              <a:t>을 사용하는 </a:t>
            </a:r>
            <a:r>
              <a:rPr lang="en-US" altLang="ko-KR" dirty="0"/>
              <a:t>Network</a:t>
            </a:r>
            <a:r>
              <a:rPr lang="en-US" altLang="ko-KR" baseline="0" dirty="0"/>
              <a:t> </a:t>
            </a:r>
            <a:r>
              <a:rPr lang="en-US" altLang="ko-KR" dirty="0"/>
              <a:t>Shared Storage</a:t>
            </a:r>
            <a:r>
              <a:rPr lang="ko-KR" altLang="en-US" dirty="0"/>
              <a:t>이기 때문에</a:t>
            </a:r>
            <a:r>
              <a:rPr lang="ko-KR" altLang="en-US" baseline="0" dirty="0"/>
              <a:t> </a:t>
            </a:r>
            <a:r>
              <a:rPr lang="en-US" altLang="ko-KR" baseline="0" dirty="0"/>
              <a:t>Network IO </a:t>
            </a:r>
            <a:r>
              <a:rPr lang="ko-KR" altLang="en-US" baseline="0" dirty="0"/>
              <a:t>또한 중요합니다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따라서 스토리지 </a:t>
            </a:r>
            <a:r>
              <a:rPr lang="en-US" altLang="ko-KR" baseline="0" dirty="0"/>
              <a:t>IO</a:t>
            </a:r>
            <a:r>
              <a:rPr lang="ko-KR" altLang="en-US" baseline="0" dirty="0"/>
              <a:t>와 </a:t>
            </a:r>
            <a:r>
              <a:rPr lang="en-US" altLang="ko-KR" baseline="0" dirty="0"/>
              <a:t>Network IO</a:t>
            </a:r>
            <a:r>
              <a:rPr lang="ko-KR" altLang="en-US" baseline="0" dirty="0"/>
              <a:t>의 밸런스를 위해</a:t>
            </a:r>
            <a:endParaRPr lang="en-US" altLang="ko-KR" baseline="0" dirty="0"/>
          </a:p>
          <a:p>
            <a:r>
              <a:rPr lang="ko-KR" altLang="en-US" baseline="0" dirty="0"/>
              <a:t>그림과 같이 스토리지 쪽</a:t>
            </a:r>
            <a:r>
              <a:rPr lang="en-US" altLang="ko-KR" baseline="0" dirty="0"/>
              <a:t> </a:t>
            </a:r>
            <a:r>
              <a:rPr lang="ko-KR" altLang="en-US" baseline="0" dirty="0"/>
              <a:t>그리고 네트워크</a:t>
            </a:r>
            <a:r>
              <a:rPr lang="en-US" altLang="ko-KR" baseline="0" dirty="0"/>
              <a:t> </a:t>
            </a:r>
            <a:r>
              <a:rPr lang="ko-KR" altLang="en-US" baseline="0" dirty="0"/>
              <a:t>쪽으로 각각 </a:t>
            </a:r>
            <a:r>
              <a:rPr lang="en-US" altLang="ko-KR" baseline="0" dirty="0"/>
              <a:t>64 Lane / 64 Lane </a:t>
            </a:r>
            <a:r>
              <a:rPr lang="ko-KR" altLang="en-US" baseline="0" dirty="0"/>
              <a:t>또는 </a:t>
            </a:r>
            <a:r>
              <a:rPr lang="en-US" altLang="ko-KR" baseline="0" dirty="0"/>
              <a:t>48 Lane / 80 Lane</a:t>
            </a:r>
            <a:r>
              <a:rPr lang="ko-KR" altLang="en-US" baseline="0" dirty="0"/>
              <a:t>을 구성하였습니다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오른쪽을 보시면</a:t>
            </a:r>
            <a:r>
              <a:rPr lang="en-US" altLang="ko-KR" baseline="0" dirty="0"/>
              <a:t>, PBSSD</a:t>
            </a:r>
            <a:r>
              <a:rPr lang="ko-KR" altLang="en-US" baseline="0" dirty="0"/>
              <a:t>의 </a:t>
            </a:r>
            <a:r>
              <a:rPr lang="en-US" altLang="ko-KR" baseline="0" dirty="0"/>
              <a:t>4</a:t>
            </a:r>
            <a:r>
              <a:rPr lang="ko-KR" altLang="en-US" baseline="0" dirty="0"/>
              <a:t>가지 타입이며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각각의 구성과 특징을 설명 드리겠습니다</a:t>
            </a:r>
            <a:r>
              <a:rPr lang="en-US" altLang="ko-KR" baseline="0" dirty="0"/>
              <a:t>.</a:t>
            </a:r>
            <a:endParaRPr lang="en-US" altLang="ko-KR" b="1" baseline="0" dirty="0"/>
          </a:p>
          <a:p>
            <a:r>
              <a:rPr lang="en-US" altLang="ko-KR" b="1" baseline="0" dirty="0"/>
              <a:t>Type1</a:t>
            </a:r>
            <a:r>
              <a:rPr lang="ko-KR" altLang="en-US" baseline="0" dirty="0"/>
              <a:t>은 </a:t>
            </a:r>
            <a:r>
              <a:rPr lang="en-US" altLang="ko-KR" baseline="0" dirty="0"/>
              <a:t>Petabyte Scale Massive Storage</a:t>
            </a:r>
            <a:r>
              <a:rPr lang="ko-KR" altLang="en-US" baseline="0" dirty="0"/>
              <a:t>로 총 </a:t>
            </a:r>
            <a:r>
              <a:rPr lang="en-US" altLang="ko-KR" baseline="0" dirty="0"/>
              <a:t>32</a:t>
            </a:r>
            <a:r>
              <a:rPr lang="ko-KR" altLang="en-US" baseline="0" dirty="0"/>
              <a:t>대의 </a:t>
            </a:r>
            <a:r>
              <a:rPr lang="en-US" altLang="ko-KR" baseline="0" dirty="0"/>
              <a:t>E3.S</a:t>
            </a:r>
            <a:r>
              <a:rPr lang="ko-KR" altLang="en-US" baseline="0" dirty="0"/>
              <a:t>를 장착할 수 있는 초 </a:t>
            </a:r>
            <a:r>
              <a:rPr lang="ko-KR" altLang="en-US" baseline="0" dirty="0" err="1"/>
              <a:t>고용량</a:t>
            </a:r>
            <a:r>
              <a:rPr lang="ko-KR" altLang="en-US" baseline="0" dirty="0"/>
              <a:t> 스토리지 서버입니다</a:t>
            </a:r>
            <a:r>
              <a:rPr lang="en-US" altLang="ko-KR" baseline="0" dirty="0"/>
              <a:t>. (32TB </a:t>
            </a:r>
            <a:r>
              <a:rPr lang="ko-KR" altLang="en-US" baseline="0" dirty="0"/>
              <a:t>이상의 </a:t>
            </a:r>
            <a:r>
              <a:rPr lang="en-US" altLang="ko-KR" baseline="0" dirty="0"/>
              <a:t>SSD </a:t>
            </a:r>
            <a:r>
              <a:rPr lang="ko-KR" altLang="en-US" baseline="0" dirty="0" err="1"/>
              <a:t>장착시</a:t>
            </a:r>
            <a:r>
              <a:rPr lang="ko-KR" altLang="en-US" baseline="0" dirty="0"/>
              <a:t> 시스템에서는 총 </a:t>
            </a:r>
            <a:r>
              <a:rPr lang="en-US" altLang="ko-KR" baseline="0" dirty="0"/>
              <a:t>1 </a:t>
            </a:r>
            <a:r>
              <a:rPr lang="en-US" altLang="ko-KR" baseline="0" dirty="0" err="1"/>
              <a:t>peta</a:t>
            </a:r>
            <a:r>
              <a:rPr lang="en-US" altLang="ko-KR" baseline="0" dirty="0"/>
              <a:t> byte </a:t>
            </a:r>
            <a:r>
              <a:rPr lang="ko-KR" altLang="en-US" baseline="0" dirty="0"/>
              <a:t>이상의 용량을 가지게 됩니다</a:t>
            </a:r>
            <a:r>
              <a:rPr lang="en-US" altLang="ko-KR" baseline="0" dirty="0"/>
              <a:t>.) SSD</a:t>
            </a:r>
            <a:r>
              <a:rPr lang="ko-KR" altLang="en-US" baseline="0" dirty="0"/>
              <a:t>당 </a:t>
            </a:r>
            <a:r>
              <a:rPr lang="en-US" altLang="ko-KR" baseline="0" dirty="0" err="1"/>
              <a:t>PCIe</a:t>
            </a:r>
            <a:r>
              <a:rPr lang="en-US" altLang="ko-KR" baseline="0" dirty="0"/>
              <a:t> x2 lane</a:t>
            </a:r>
            <a:r>
              <a:rPr lang="ko-KR" altLang="en-US" baseline="0" dirty="0"/>
              <a:t>이 적용된 것이 큰 특징이며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이는 다음 장에서 자세히 </a:t>
            </a:r>
            <a:r>
              <a:rPr lang="ko-KR" altLang="en-US" baseline="0" dirty="0" err="1"/>
              <a:t>설명드리겠습니다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r>
              <a:rPr lang="en-US" altLang="ko-KR" b="1" dirty="0"/>
              <a:t>Type 2</a:t>
            </a:r>
            <a:r>
              <a:rPr lang="ko-KR" altLang="en-US" b="0" dirty="0"/>
              <a:t>는 </a:t>
            </a:r>
            <a:r>
              <a:rPr lang="en-US" altLang="ko-KR" b="0" dirty="0"/>
              <a:t>High Performance</a:t>
            </a:r>
            <a:r>
              <a:rPr lang="en-US" altLang="ko-KR" b="0" baseline="0" dirty="0"/>
              <a:t> and Density Storage</a:t>
            </a:r>
            <a:r>
              <a:rPr lang="ko-KR" altLang="en-US" b="0" baseline="0" dirty="0"/>
              <a:t>로 </a:t>
            </a:r>
            <a:r>
              <a:rPr lang="en-US" altLang="ko-KR" b="0" baseline="0" dirty="0"/>
              <a:t>24</a:t>
            </a:r>
            <a:r>
              <a:rPr lang="ko-KR" altLang="en-US" b="0" baseline="0" dirty="0"/>
              <a:t>대의 </a:t>
            </a:r>
            <a:r>
              <a:rPr lang="en-US" altLang="ko-KR" b="0" baseline="0" dirty="0"/>
              <a:t>E3.S </a:t>
            </a:r>
            <a:r>
              <a:rPr lang="ko-KR" altLang="en-US" b="0" baseline="0" dirty="0"/>
              <a:t>그리고 </a:t>
            </a:r>
            <a:r>
              <a:rPr lang="en-US" altLang="ko-KR" b="0" baseline="0" dirty="0"/>
              <a:t>8</a:t>
            </a:r>
            <a:r>
              <a:rPr lang="ko-KR" altLang="en-US" b="0" baseline="0" dirty="0"/>
              <a:t>대의 </a:t>
            </a:r>
            <a:r>
              <a:rPr lang="en-US" altLang="ko-KR" b="0" baseline="0" dirty="0"/>
              <a:t>U.2 SSD</a:t>
            </a:r>
            <a:r>
              <a:rPr lang="ko-KR" altLang="en-US" b="0" baseline="0" dirty="0"/>
              <a:t>를 장착할 수 있습니다</a:t>
            </a:r>
            <a:r>
              <a:rPr lang="en-US" altLang="ko-KR" b="0" baseline="0" dirty="0"/>
              <a:t>. E3.S</a:t>
            </a:r>
            <a:r>
              <a:rPr lang="ko-KR" altLang="en-US" b="0" baseline="0" dirty="0"/>
              <a:t>에는 </a:t>
            </a:r>
            <a:r>
              <a:rPr lang="en-US" altLang="ko-KR" b="0" baseline="0" dirty="0"/>
              <a:t>QLC </a:t>
            </a:r>
            <a:r>
              <a:rPr lang="ko-KR" altLang="en-US" b="0" baseline="0" dirty="0"/>
              <a:t>또는 </a:t>
            </a:r>
            <a:r>
              <a:rPr lang="en-US" altLang="ko-KR" b="0" baseline="0" dirty="0"/>
              <a:t>TLC SSD</a:t>
            </a:r>
            <a:r>
              <a:rPr lang="ko-KR" altLang="en-US" b="0" baseline="0" dirty="0"/>
              <a:t>를 장착하고</a:t>
            </a:r>
            <a:r>
              <a:rPr lang="en-US" altLang="ko-KR" b="0" baseline="0" dirty="0"/>
              <a:t>, U.2</a:t>
            </a:r>
            <a:r>
              <a:rPr lang="ko-KR" altLang="en-US" b="0" baseline="0" dirty="0"/>
              <a:t>에는 </a:t>
            </a:r>
            <a:r>
              <a:rPr lang="en-US" altLang="ko-KR" b="0" baseline="0" dirty="0"/>
              <a:t>TLC </a:t>
            </a:r>
            <a:r>
              <a:rPr lang="ko-KR" altLang="en-US" b="0" baseline="0" dirty="0"/>
              <a:t>또는 </a:t>
            </a:r>
            <a:r>
              <a:rPr lang="en-US" altLang="ko-KR" b="0" baseline="0" dirty="0"/>
              <a:t>SLC SSD</a:t>
            </a:r>
            <a:r>
              <a:rPr lang="ko-KR" altLang="en-US" b="0" baseline="0" dirty="0"/>
              <a:t>를 장착하여 </a:t>
            </a:r>
            <a:r>
              <a:rPr lang="en-US" altLang="ko-KR" b="0" baseline="0" dirty="0" err="1"/>
              <a:t>tiering</a:t>
            </a:r>
            <a:r>
              <a:rPr lang="en-US" altLang="ko-KR" b="0" baseline="0" dirty="0"/>
              <a:t> </a:t>
            </a:r>
            <a:r>
              <a:rPr lang="ko-KR" altLang="en-US" b="0" baseline="0" dirty="0" err="1"/>
              <a:t>아키텍쳐를</a:t>
            </a:r>
            <a:r>
              <a:rPr lang="ko-KR" altLang="en-US" b="0" baseline="0" dirty="0"/>
              <a:t> 가진 스토리지 솔루션에 적합한 스토리지 서버입니다</a:t>
            </a:r>
            <a:r>
              <a:rPr lang="en-US" altLang="ko-KR" b="0" baseline="0" dirty="0"/>
              <a:t>.</a:t>
            </a:r>
            <a:endParaRPr lang="en-US" altLang="ko-KR" dirty="0"/>
          </a:p>
          <a:p>
            <a:r>
              <a:rPr lang="en-US" altLang="ko-KR" b="1" dirty="0"/>
              <a:t>Type 3</a:t>
            </a:r>
            <a:r>
              <a:rPr lang="ko-KR" altLang="en-US" b="0" dirty="0"/>
              <a:t>는</a:t>
            </a:r>
            <a:r>
              <a:rPr lang="ko-KR" altLang="en-US" b="0" baseline="0" dirty="0"/>
              <a:t> </a:t>
            </a:r>
            <a:r>
              <a:rPr lang="en-US" altLang="ko-KR" b="0" baseline="0" dirty="0"/>
              <a:t>Ultra High Performance Storage</a:t>
            </a:r>
            <a:r>
              <a:rPr lang="ko-KR" altLang="en-US" b="0" baseline="0" dirty="0"/>
              <a:t>로 총 </a:t>
            </a:r>
            <a:r>
              <a:rPr lang="en-US" altLang="ko-KR" b="0" baseline="0" dirty="0"/>
              <a:t>16</a:t>
            </a:r>
            <a:r>
              <a:rPr lang="ko-KR" altLang="en-US" b="0" baseline="0" dirty="0"/>
              <a:t>대의 </a:t>
            </a:r>
            <a:r>
              <a:rPr lang="en-US" altLang="ko-KR" b="0" baseline="0" dirty="0"/>
              <a:t>E3.S</a:t>
            </a:r>
            <a:r>
              <a:rPr lang="ko-KR" altLang="en-US" b="0" baseline="0" dirty="0"/>
              <a:t>를 장착한 </a:t>
            </a:r>
            <a:r>
              <a:rPr lang="en-US" altLang="ko-KR" b="0" baseline="0" dirty="0"/>
              <a:t>1U</a:t>
            </a:r>
            <a:r>
              <a:rPr lang="ko-KR" altLang="en-US" b="0" baseline="0" dirty="0"/>
              <a:t> 고성능 스토리지 서버입니다</a:t>
            </a:r>
            <a:r>
              <a:rPr lang="en-US" altLang="ko-KR" b="0" baseline="0" dirty="0"/>
              <a:t>. SSD</a:t>
            </a:r>
            <a:r>
              <a:rPr lang="ko-KR" altLang="en-US" b="0" baseline="0" dirty="0"/>
              <a:t>당 </a:t>
            </a:r>
            <a:r>
              <a:rPr lang="en-US" altLang="ko-KR" b="0" baseline="0" dirty="0" err="1"/>
              <a:t>PCIe</a:t>
            </a:r>
            <a:r>
              <a:rPr lang="en-US" altLang="ko-KR" b="0" baseline="0" dirty="0"/>
              <a:t> x4 lane</a:t>
            </a:r>
            <a:r>
              <a:rPr lang="ko-KR" altLang="en-US" b="0" baseline="0" dirty="0"/>
              <a:t>이기 때문에 </a:t>
            </a:r>
            <a:r>
              <a:rPr lang="en-US" altLang="ko-KR" b="0" baseline="0" dirty="0"/>
              <a:t>type1</a:t>
            </a:r>
            <a:r>
              <a:rPr lang="ko-KR" altLang="en-US" b="0" baseline="0" dirty="0"/>
              <a:t>보다는 적은 개수의 </a:t>
            </a:r>
            <a:r>
              <a:rPr lang="en-US" altLang="ko-KR" b="0" baseline="0" dirty="0"/>
              <a:t>SSD</a:t>
            </a:r>
            <a:r>
              <a:rPr lang="ko-KR" altLang="en-US" b="0" baseline="0" dirty="0"/>
              <a:t>를 지원하지만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개별 </a:t>
            </a:r>
            <a:r>
              <a:rPr lang="en-US" altLang="ko-KR" b="0" baseline="0" dirty="0"/>
              <a:t>SSD</a:t>
            </a:r>
            <a:r>
              <a:rPr lang="ko-KR" altLang="en-US" b="0" baseline="0" dirty="0"/>
              <a:t>마다 더 좋은 성능을 제공할 수 있습니다</a:t>
            </a:r>
            <a:r>
              <a:rPr lang="en-US" altLang="ko-KR" b="0" baseline="0" dirty="0"/>
              <a:t>.</a:t>
            </a:r>
          </a:p>
          <a:p>
            <a:r>
              <a:rPr lang="en-US" altLang="ko-KR" b="1" dirty="0"/>
              <a:t>Type</a:t>
            </a:r>
            <a:r>
              <a:rPr lang="en-US" altLang="ko-KR" b="1" baseline="0" dirty="0"/>
              <a:t> 4</a:t>
            </a:r>
            <a:r>
              <a:rPr lang="ko-KR" altLang="en-US" b="0" baseline="0" dirty="0"/>
              <a:t>는 </a:t>
            </a:r>
            <a:r>
              <a:rPr lang="en-US" altLang="ko-KR" b="0" baseline="0" dirty="0"/>
              <a:t>High Performance &amp; Memory Hybrid Storage</a:t>
            </a:r>
            <a:r>
              <a:rPr lang="ko-KR" altLang="en-US" b="0" baseline="0" dirty="0"/>
              <a:t>로 </a:t>
            </a:r>
            <a:r>
              <a:rPr lang="en-US" altLang="ko-KR" b="0" baseline="0" dirty="0" err="1"/>
              <a:t>PCIe</a:t>
            </a:r>
            <a:r>
              <a:rPr lang="en-US" altLang="ko-KR" b="0" baseline="0" dirty="0"/>
              <a:t> x8 lane CXL </a:t>
            </a:r>
            <a:r>
              <a:rPr lang="ko-KR" altLang="en-US" b="0" baseline="0" dirty="0"/>
              <a:t>디바이스를 </a:t>
            </a:r>
            <a:r>
              <a:rPr lang="en-US" altLang="ko-KR" b="0" baseline="0" dirty="0"/>
              <a:t>4</a:t>
            </a:r>
            <a:r>
              <a:rPr lang="ko-KR" altLang="en-US" b="0" baseline="0" dirty="0"/>
              <a:t>대 그리고 </a:t>
            </a:r>
            <a:r>
              <a:rPr lang="en-US" altLang="ko-KR" b="0" baseline="0" dirty="0"/>
              <a:t>E3.S SSD 8</a:t>
            </a:r>
            <a:r>
              <a:rPr lang="ko-KR" altLang="en-US" b="0" baseline="0" dirty="0"/>
              <a:t>대를 장착할 수 있습니다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특히 </a:t>
            </a:r>
            <a:r>
              <a:rPr lang="en-US" altLang="ko-KR" b="0" baseline="0" dirty="0"/>
              <a:t>CXL Memory Expander </a:t>
            </a:r>
            <a:r>
              <a:rPr lang="ko-KR" altLang="en-US" b="0" baseline="0" dirty="0"/>
              <a:t>또는 </a:t>
            </a:r>
            <a:r>
              <a:rPr lang="en-US" altLang="ko-KR" b="0" baseline="0" dirty="0"/>
              <a:t>CXL Memory Semantic</a:t>
            </a:r>
            <a:r>
              <a:rPr lang="ko-KR" altLang="en-US" b="0" baseline="0" dirty="0"/>
              <a:t>과 같은 </a:t>
            </a:r>
            <a:r>
              <a:rPr lang="en-US" altLang="ko-KR" b="0" baseline="0" dirty="0"/>
              <a:t>CXL </a:t>
            </a:r>
            <a:r>
              <a:rPr lang="ko-KR" altLang="en-US" b="0" baseline="0" dirty="0"/>
              <a:t>전용 디바이스를 활용할 수 있기 때문에 </a:t>
            </a:r>
            <a:r>
              <a:rPr lang="en-US" altLang="ko-KR" b="0" baseline="0" dirty="0"/>
              <a:t>AI </a:t>
            </a:r>
            <a:r>
              <a:rPr lang="ko-KR" altLang="en-US" b="0" baseline="0" dirty="0"/>
              <a:t>및 </a:t>
            </a:r>
            <a:r>
              <a:rPr lang="en-US" altLang="ko-KR" b="0" baseline="0" dirty="0"/>
              <a:t>ML(</a:t>
            </a:r>
            <a:r>
              <a:rPr lang="ko-KR" altLang="en-US" b="0" baseline="0" dirty="0" err="1"/>
              <a:t>머신러닝</a:t>
            </a:r>
            <a:r>
              <a:rPr lang="en-US" altLang="ko-KR" b="0" baseline="0" dirty="0"/>
              <a:t>) </a:t>
            </a:r>
            <a:r>
              <a:rPr lang="ko-KR" altLang="en-US" b="0" baseline="0" dirty="0"/>
              <a:t>어플리케이션과 같은 워크로드의 요구 사항에 대응할 수 있는 스토리지 서버입니다</a:t>
            </a:r>
            <a:r>
              <a:rPr lang="en-US" altLang="ko-KR" b="0" baseline="0" dirty="0"/>
              <a:t>.</a:t>
            </a:r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80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Type</a:t>
            </a:r>
            <a:r>
              <a:rPr lang="en-US" altLang="ko-KR" baseline="0" dirty="0"/>
              <a:t> 1 </a:t>
            </a:r>
            <a:r>
              <a:rPr lang="ko-KR" altLang="en-US" baseline="0" dirty="0"/>
              <a:t>서버에 대해 자세히 살펴보도록 하겠습니다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일반적인 </a:t>
            </a:r>
            <a:r>
              <a:rPr lang="en-US" altLang="ko-KR" baseline="0" dirty="0"/>
              <a:t>SSD</a:t>
            </a:r>
            <a:r>
              <a:rPr lang="ko-KR" altLang="en-US" baseline="0" dirty="0"/>
              <a:t>의 경우</a:t>
            </a:r>
            <a:r>
              <a:rPr lang="en-US" altLang="ko-KR" baseline="0" dirty="0"/>
              <a:t>, </a:t>
            </a:r>
            <a:r>
              <a:rPr lang="en-US" altLang="ko-KR" baseline="0" dirty="0" err="1"/>
              <a:t>PCIe</a:t>
            </a:r>
            <a:r>
              <a:rPr lang="en-US" altLang="ko-KR" baseline="0" dirty="0"/>
              <a:t> x4 lane</a:t>
            </a:r>
            <a:r>
              <a:rPr lang="ko-KR" altLang="en-US" baseline="0" dirty="0"/>
              <a:t>을 사용합니다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그래서 </a:t>
            </a:r>
            <a:r>
              <a:rPr lang="en-US" altLang="ko-KR" baseline="0" dirty="0"/>
              <a:t>Gen4 SSD</a:t>
            </a:r>
            <a:r>
              <a:rPr lang="ko-KR" altLang="en-US" baseline="0" dirty="0"/>
              <a:t> 그리고 </a:t>
            </a:r>
            <a:r>
              <a:rPr lang="en-US" altLang="ko-KR" baseline="0" dirty="0"/>
              <a:t>Gen5 SSD</a:t>
            </a:r>
            <a:r>
              <a:rPr lang="ko-KR" altLang="en-US" baseline="0" dirty="0"/>
              <a:t>의 이론적인 최대 대역폭은 약 </a:t>
            </a:r>
            <a:r>
              <a:rPr lang="en-US" altLang="ko-KR" baseline="0" dirty="0"/>
              <a:t>8GB/s(</a:t>
            </a:r>
            <a:r>
              <a:rPr lang="ko-KR" altLang="en-US" baseline="0" dirty="0" err="1"/>
              <a:t>기가바잇</a:t>
            </a:r>
            <a:r>
              <a:rPr lang="ko-KR" altLang="en-US" baseline="0" dirty="0"/>
              <a:t> 퍼 세컨드</a:t>
            </a:r>
            <a:r>
              <a:rPr lang="en-US" altLang="ko-KR" baseline="0" dirty="0"/>
              <a:t>) </a:t>
            </a:r>
            <a:r>
              <a:rPr lang="ko-KR" altLang="en-US" baseline="0" dirty="0"/>
              <a:t>그리고 </a:t>
            </a:r>
            <a:r>
              <a:rPr lang="en-US" altLang="ko-KR" baseline="0" dirty="0"/>
              <a:t>16GB/s(</a:t>
            </a:r>
            <a:r>
              <a:rPr lang="ko-KR" altLang="en-US" baseline="0" dirty="0" err="1"/>
              <a:t>기가바잇</a:t>
            </a:r>
            <a:r>
              <a:rPr lang="ko-KR" altLang="en-US" baseline="0" dirty="0"/>
              <a:t> 퍼 세컨드</a:t>
            </a:r>
            <a:r>
              <a:rPr lang="en-US" altLang="ko-KR" baseline="0" dirty="0"/>
              <a:t>)</a:t>
            </a:r>
            <a:r>
              <a:rPr lang="ko-KR" altLang="en-US" baseline="0" dirty="0"/>
              <a:t>가 됩니다</a:t>
            </a:r>
            <a:r>
              <a:rPr lang="en-US" altLang="ko-KR" baseline="0" dirty="0"/>
              <a:t>.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Gen5 SSD</a:t>
            </a:r>
            <a:r>
              <a:rPr lang="ko-KR" altLang="en-US" dirty="0"/>
              <a:t>가 </a:t>
            </a:r>
            <a:r>
              <a:rPr lang="en-US" altLang="ko-KR" dirty="0"/>
              <a:t>x2 lane</a:t>
            </a:r>
            <a:r>
              <a:rPr lang="ko-KR" altLang="en-US" dirty="0"/>
              <a:t>만 사용한다면 </a:t>
            </a:r>
            <a:r>
              <a:rPr lang="en-US" altLang="ko-KR" dirty="0" err="1"/>
              <a:t>PCIe</a:t>
            </a:r>
            <a:r>
              <a:rPr lang="en-US" altLang="ko-KR" dirty="0"/>
              <a:t> gen4 x4</a:t>
            </a:r>
            <a:r>
              <a:rPr lang="en-US" altLang="ko-KR" baseline="0" dirty="0"/>
              <a:t> lane</a:t>
            </a:r>
            <a:r>
              <a:rPr lang="ko-KR" altLang="en-US" baseline="0" dirty="0"/>
              <a:t>과 같은 대역폭 내에서의 성능을 낼 것이고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아래 그래프와 같이 하늘색의 </a:t>
            </a:r>
            <a:r>
              <a:rPr lang="en-US" altLang="ko-KR" baseline="0" dirty="0"/>
              <a:t>Sequential/Random Read </a:t>
            </a:r>
            <a:r>
              <a:rPr lang="ko-KR" altLang="en-US" baseline="0" dirty="0"/>
              <a:t>성능이 밑에 빨간색 점선으로 표시된 </a:t>
            </a:r>
            <a:r>
              <a:rPr lang="en-US" altLang="ko-KR" baseline="0" dirty="0" err="1"/>
              <a:t>PCIe</a:t>
            </a:r>
            <a:r>
              <a:rPr lang="en-US" altLang="ko-KR" baseline="0" dirty="0"/>
              <a:t> Gen5 x2 lane </a:t>
            </a:r>
            <a:r>
              <a:rPr lang="ko-KR" altLang="en-US" baseline="0" dirty="0"/>
              <a:t>대역폭에 제한이 걸릴 것입니다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대신에 확보된 </a:t>
            </a:r>
            <a:r>
              <a:rPr lang="en-US" altLang="ko-KR" baseline="0" dirty="0"/>
              <a:t>x2 lane</a:t>
            </a:r>
            <a:r>
              <a:rPr lang="ko-KR" altLang="en-US" baseline="0" dirty="0"/>
              <a:t>에 하나의 </a:t>
            </a:r>
            <a:r>
              <a:rPr lang="en-US" altLang="ko-KR" baseline="0" dirty="0"/>
              <a:t>SSD</a:t>
            </a:r>
            <a:r>
              <a:rPr lang="ko-KR" altLang="en-US" baseline="0" dirty="0"/>
              <a:t>를 더 배치하여 사용할 수 있습니다</a:t>
            </a:r>
            <a:r>
              <a:rPr lang="en-US" altLang="ko-KR" baseline="0" dirty="0"/>
              <a:t>. Type 1 </a:t>
            </a:r>
            <a:r>
              <a:rPr lang="ko-KR" altLang="en-US" baseline="0" dirty="0"/>
              <a:t>서버는 이러한 방식으로 </a:t>
            </a:r>
            <a:r>
              <a:rPr lang="en-US" altLang="ko-KR" baseline="0" dirty="0"/>
              <a:t>x2 lane</a:t>
            </a:r>
            <a:r>
              <a:rPr lang="ko-KR" altLang="en-US" baseline="0" dirty="0"/>
              <a:t>을 활용하여 총 </a:t>
            </a:r>
            <a:r>
              <a:rPr lang="en-US" altLang="ko-KR" baseline="0" dirty="0"/>
              <a:t>32</a:t>
            </a:r>
            <a:r>
              <a:rPr lang="ko-KR" altLang="en-US" baseline="0" dirty="0"/>
              <a:t>개의 </a:t>
            </a:r>
            <a:r>
              <a:rPr lang="en-US" altLang="ko-KR" baseline="0" dirty="0"/>
              <a:t>SSD</a:t>
            </a:r>
            <a:r>
              <a:rPr lang="ko-KR" altLang="en-US" baseline="0" dirty="0"/>
              <a:t>를 장착하였고</a:t>
            </a:r>
            <a:r>
              <a:rPr lang="en-US" altLang="ko-KR" baseline="0" dirty="0"/>
              <a:t>,</a:t>
            </a:r>
            <a:r>
              <a:rPr lang="ko-KR" altLang="en-US" baseline="0" dirty="0"/>
              <a:t> </a:t>
            </a:r>
            <a:r>
              <a:rPr lang="en-US" altLang="ko-KR" baseline="0" dirty="0"/>
              <a:t>PB </a:t>
            </a:r>
            <a:r>
              <a:rPr lang="ko-KR" altLang="en-US" baseline="0" dirty="0"/>
              <a:t>이상의 용량을 확보하게 됩니다</a:t>
            </a:r>
            <a:r>
              <a:rPr lang="en-US" altLang="ko-KR" baseline="0" dirty="0"/>
              <a:t>.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endParaRPr lang="en-US" altLang="ko-KR" baseline="0" dirty="0"/>
          </a:p>
          <a:p>
            <a:r>
              <a:rPr lang="ko-KR" altLang="en-US" baseline="0" dirty="0"/>
              <a:t>오른쪽 예시를 보시면</a:t>
            </a:r>
            <a:r>
              <a:rPr lang="en-US" altLang="ko-KR" baseline="0" dirty="0"/>
              <a:t>, </a:t>
            </a:r>
          </a:p>
          <a:p>
            <a:r>
              <a:rPr lang="en-US" altLang="ko-KR" baseline="0" dirty="0"/>
              <a:t>Genoa CPU</a:t>
            </a:r>
            <a:r>
              <a:rPr lang="ko-KR" altLang="en-US" baseline="0" dirty="0"/>
              <a:t>에서 </a:t>
            </a:r>
            <a:r>
              <a:rPr lang="en-US" altLang="ko-KR" baseline="0" dirty="0"/>
              <a:t>Storage </a:t>
            </a:r>
            <a:r>
              <a:rPr lang="ko-KR" altLang="en-US" baseline="0" dirty="0"/>
              <a:t>쪽으로 </a:t>
            </a:r>
            <a:r>
              <a:rPr lang="en-US" altLang="ko-KR" baseline="0" dirty="0"/>
              <a:t>64</a:t>
            </a:r>
            <a:r>
              <a:rPr lang="ko-KR" altLang="en-US" baseline="0" dirty="0"/>
              <a:t>개의 </a:t>
            </a:r>
            <a:r>
              <a:rPr lang="en-US" altLang="ko-KR" baseline="0" dirty="0" err="1"/>
              <a:t>PCIe</a:t>
            </a:r>
            <a:r>
              <a:rPr lang="en-US" altLang="ko-KR" baseline="0" dirty="0"/>
              <a:t> lane</a:t>
            </a:r>
            <a:r>
              <a:rPr lang="ko-KR" altLang="en-US" baseline="0" dirty="0"/>
              <a:t>을 배치했을 때</a:t>
            </a:r>
            <a:r>
              <a:rPr lang="en-US" altLang="ko-KR" baseline="0" dirty="0"/>
              <a:t>, </a:t>
            </a:r>
          </a:p>
          <a:p>
            <a:r>
              <a:rPr lang="en-US" altLang="ko-KR" baseline="0" dirty="0"/>
              <a:t>Case1</a:t>
            </a:r>
            <a:r>
              <a:rPr lang="ko-KR" altLang="en-US" baseline="0" dirty="0"/>
              <a:t>에서는 </a:t>
            </a:r>
            <a:r>
              <a:rPr lang="en-US" altLang="ko-KR" baseline="0" dirty="0"/>
              <a:t>16</a:t>
            </a:r>
            <a:r>
              <a:rPr lang="ko-KR" altLang="en-US" baseline="0" dirty="0"/>
              <a:t>개의 </a:t>
            </a:r>
            <a:r>
              <a:rPr lang="en-US" altLang="ko-KR" baseline="0" dirty="0"/>
              <a:t>4lane Gen5 SSD</a:t>
            </a:r>
            <a:r>
              <a:rPr lang="ko-KR" altLang="en-US" baseline="0" dirty="0"/>
              <a:t>를 장착할 수 있으며</a:t>
            </a:r>
            <a:r>
              <a:rPr lang="en-US" altLang="ko-KR" baseline="0" dirty="0"/>
              <a:t>, 32TB</a:t>
            </a:r>
            <a:r>
              <a:rPr lang="ko-KR" altLang="en-US" baseline="0" dirty="0"/>
              <a:t>기준 총 </a:t>
            </a:r>
            <a:r>
              <a:rPr lang="en-US" altLang="ko-KR" baseline="0" dirty="0"/>
              <a:t>512TB</a:t>
            </a:r>
            <a:r>
              <a:rPr lang="ko-KR" altLang="en-US" baseline="0" dirty="0"/>
              <a:t>의 용량을 가진 서버를 구성할 수 있습니다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Case2</a:t>
            </a:r>
            <a:r>
              <a:rPr lang="ko-KR" altLang="en-US" baseline="0" dirty="0"/>
              <a:t>는</a:t>
            </a:r>
            <a:r>
              <a:rPr lang="en-US" altLang="ko-KR" baseline="0" dirty="0"/>
              <a:t> Type1 </a:t>
            </a:r>
            <a:r>
              <a:rPr lang="ko-KR" altLang="en-US" baseline="0" dirty="0"/>
              <a:t>서버이며</a:t>
            </a:r>
            <a:r>
              <a:rPr lang="en-US" altLang="ko-KR" baseline="0" dirty="0"/>
              <a:t>, 32</a:t>
            </a:r>
            <a:r>
              <a:rPr lang="ko-KR" altLang="en-US" baseline="0" dirty="0"/>
              <a:t>개의 </a:t>
            </a:r>
            <a:r>
              <a:rPr lang="en-US" altLang="ko-KR" baseline="0" dirty="0"/>
              <a:t>2 lane Gen5 SSD</a:t>
            </a:r>
            <a:r>
              <a:rPr lang="ko-KR" altLang="en-US" baseline="0" dirty="0"/>
              <a:t>를 장착할 수 있으며</a:t>
            </a:r>
            <a:r>
              <a:rPr lang="en-US" altLang="ko-KR" baseline="0" dirty="0"/>
              <a:t>, 32TB</a:t>
            </a:r>
            <a:r>
              <a:rPr lang="ko-KR" altLang="en-US" baseline="0" dirty="0"/>
              <a:t>기준 총 </a:t>
            </a:r>
            <a:r>
              <a:rPr lang="en-US" altLang="ko-KR" baseline="0" dirty="0"/>
              <a:t>1PB </a:t>
            </a:r>
            <a:r>
              <a:rPr lang="ko-KR" altLang="en-US" baseline="0" dirty="0"/>
              <a:t>용량의 서버를 구성할 수 있습니다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 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22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이번장은 </a:t>
            </a:r>
            <a:r>
              <a:rPr lang="en-US" altLang="ko-KR" dirty="0"/>
              <a:t>PBSSD</a:t>
            </a:r>
            <a:r>
              <a:rPr lang="ko-KR" altLang="en-US" baseline="0" dirty="0"/>
              <a:t>의 하드웨어 스펙을 정리한 내용이며</a:t>
            </a:r>
            <a:r>
              <a:rPr lang="en-US" altLang="ko-KR" baseline="0" dirty="0"/>
              <a:t>,  </a:t>
            </a:r>
            <a:r>
              <a:rPr lang="ko-KR" altLang="en-US" dirty="0"/>
              <a:t>각 서버스토리지에 적용될 수 있는 삼성의 </a:t>
            </a:r>
            <a:r>
              <a:rPr lang="en-US" altLang="ko-KR" dirty="0"/>
              <a:t>SSD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Drvie</a:t>
            </a:r>
            <a:r>
              <a:rPr lang="en-US" altLang="ko-KR" baseline="0" dirty="0"/>
              <a:t> </a:t>
            </a:r>
            <a:r>
              <a:rPr lang="ko-KR" altLang="en-US" baseline="0" dirty="0"/>
              <a:t>모델 정보를 표시하였습니다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상세내용은 홈페이지를 통해  발표자료 공개 </a:t>
            </a:r>
            <a:r>
              <a:rPr lang="ko-KR" altLang="en-US" baseline="0" dirty="0" err="1"/>
              <a:t>예정이오니</a:t>
            </a:r>
            <a:r>
              <a:rPr lang="ko-KR" altLang="en-US" baseline="0" dirty="0"/>
              <a:t> 그때 확인 부탁 드립니다</a:t>
            </a:r>
            <a:r>
              <a:rPr lang="en-US" altLang="ko-KR" baseline="0" dirty="0"/>
              <a:t>. </a:t>
            </a:r>
          </a:p>
          <a:p>
            <a:r>
              <a:rPr lang="en-US" altLang="ko-KR" baseline="0" dirty="0"/>
              <a:t>(</a:t>
            </a:r>
            <a:r>
              <a:rPr lang="ko-KR" altLang="en-US" baseline="0" dirty="0"/>
              <a:t>다음으로</a:t>
            </a:r>
            <a:r>
              <a:rPr lang="en-US" altLang="ko-KR" baseline="0" dirty="0"/>
              <a:t>) </a:t>
            </a:r>
            <a:r>
              <a:rPr lang="ko-KR" altLang="en-US" baseline="0" dirty="0" err="1"/>
              <a:t>보돈님이</a:t>
            </a:r>
            <a:r>
              <a:rPr lang="ko-KR" altLang="en-US" baseline="0" dirty="0"/>
              <a:t> 이어서 발표 </a:t>
            </a:r>
            <a:r>
              <a:rPr lang="ko-KR" altLang="en-US" baseline="0" dirty="0" err="1"/>
              <a:t>진행하도록하겠습니다</a:t>
            </a:r>
            <a:r>
              <a:rPr lang="en-US" altLang="ko-KR" baseline="0" dirty="0"/>
              <a:t>.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89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스토리지 시스템에서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차별화 포인트로 개발하고 있는</a:t>
            </a:r>
            <a:r>
              <a:rPr lang="ko-KR" altLang="en-US" strike="noStrike" baseline="0" dirty="0"/>
              <a:t> </a:t>
            </a:r>
            <a:r>
              <a:rPr lang="ko-KR" altLang="en-US" dirty="0"/>
              <a:t>시스템 파워 매니지먼트에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앞에서 설명한 </a:t>
            </a:r>
            <a:r>
              <a:rPr lang="en-US" altLang="ko-KR" dirty="0"/>
              <a:t>PBSSD Type1 </a:t>
            </a:r>
            <a:r>
              <a:rPr lang="ko-KR" altLang="en-US" dirty="0"/>
              <a:t>서버의 경우</a:t>
            </a:r>
            <a:r>
              <a:rPr lang="en-US" altLang="ko-KR" dirty="0"/>
              <a:t>, 32</a:t>
            </a:r>
            <a:r>
              <a:rPr lang="ko-KR" altLang="en-US" dirty="0"/>
              <a:t>대 </a:t>
            </a:r>
            <a:r>
              <a:rPr lang="en-US" altLang="ko-KR" dirty="0"/>
              <a:t>SSD</a:t>
            </a:r>
            <a:r>
              <a:rPr lang="ko-KR" altLang="en-US" dirty="0"/>
              <a:t>를 장착한 </a:t>
            </a:r>
            <a:r>
              <a:rPr lang="en-US" altLang="ko-KR" dirty="0"/>
              <a:t>2U </a:t>
            </a:r>
            <a:r>
              <a:rPr lang="ko-KR" altLang="en-US" dirty="0"/>
              <a:t>시스템이며 </a:t>
            </a:r>
            <a:r>
              <a:rPr lang="en-US" altLang="ko-KR" dirty="0"/>
              <a:t>2000W PSU</a:t>
            </a:r>
            <a:r>
              <a:rPr lang="ko-KR" altLang="en-US" dirty="0"/>
              <a:t>를 장착하고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왼쪽 그림을 보시는 것과 같이</a:t>
            </a:r>
            <a:r>
              <a:rPr lang="en-US" altLang="ko-KR" dirty="0"/>
              <a:t>, </a:t>
            </a:r>
            <a:r>
              <a:rPr lang="ko-KR" altLang="en-US" dirty="0"/>
              <a:t>시스템당 </a:t>
            </a:r>
            <a:r>
              <a:rPr lang="en-US" altLang="ko-KR" dirty="0"/>
              <a:t>Power Budget</a:t>
            </a:r>
            <a:r>
              <a:rPr lang="ko-KR" altLang="en-US" dirty="0"/>
              <a:t>을 최대 </a:t>
            </a:r>
            <a:r>
              <a:rPr lang="en-US" altLang="ko-KR" dirty="0"/>
              <a:t>2000W</a:t>
            </a:r>
            <a:r>
              <a:rPr lang="ko-KR" altLang="en-US" dirty="0"/>
              <a:t>로 두고</a:t>
            </a:r>
            <a:r>
              <a:rPr lang="en-US" altLang="ko-KR" dirty="0"/>
              <a:t>, 5</a:t>
            </a:r>
            <a:r>
              <a:rPr lang="ko-KR" altLang="en-US" dirty="0"/>
              <a:t>대를 </a:t>
            </a:r>
            <a:r>
              <a:rPr lang="en-US" altLang="ko-KR" dirty="0"/>
              <a:t>42U 19 inch </a:t>
            </a:r>
            <a:r>
              <a:rPr lang="ko-KR" altLang="en-US" dirty="0" err="1"/>
              <a:t>랙에</a:t>
            </a:r>
            <a:r>
              <a:rPr lang="ko-KR" altLang="en-US" dirty="0"/>
              <a:t> 장착한다고 하면</a:t>
            </a:r>
            <a:r>
              <a:rPr lang="en-US" altLang="ko-KR" dirty="0"/>
              <a:t>,  </a:t>
            </a:r>
          </a:p>
          <a:p>
            <a:r>
              <a:rPr lang="en-US" altLang="ko-KR" dirty="0"/>
              <a:t>10</a:t>
            </a:r>
            <a:r>
              <a:rPr lang="ko-KR" altLang="en-US" dirty="0"/>
              <a:t>개의 </a:t>
            </a:r>
            <a:r>
              <a:rPr lang="en-US" altLang="ko-KR" dirty="0"/>
              <a:t>Unit</a:t>
            </a:r>
            <a:r>
              <a:rPr lang="ko-KR" altLang="en-US" dirty="0"/>
              <a:t>당 </a:t>
            </a:r>
            <a:r>
              <a:rPr lang="en-US" altLang="ko-KR" dirty="0"/>
              <a:t>Power Budget</a:t>
            </a:r>
            <a:r>
              <a:rPr lang="ko-KR" altLang="en-US" dirty="0"/>
              <a:t>은 총 </a:t>
            </a:r>
            <a:r>
              <a:rPr lang="en-US" altLang="ko-KR" dirty="0"/>
              <a:t>10kW</a:t>
            </a:r>
            <a:r>
              <a:rPr lang="ko-KR" altLang="en-US" dirty="0"/>
              <a:t>가 됩니다</a:t>
            </a:r>
            <a:r>
              <a:rPr lang="en-US" altLang="ko-KR" dirty="0"/>
              <a:t>. 10</a:t>
            </a:r>
            <a:r>
              <a:rPr lang="en-US" altLang="ko-KR" baseline="0" dirty="0"/>
              <a:t>unit</a:t>
            </a:r>
            <a:r>
              <a:rPr lang="ko-KR" altLang="en-US" baseline="0" dirty="0"/>
              <a:t>당 </a:t>
            </a:r>
            <a:r>
              <a:rPr lang="en-US" altLang="ko-KR" baseline="0" dirty="0"/>
              <a:t>10kW</a:t>
            </a:r>
            <a:r>
              <a:rPr lang="ko-KR" altLang="en-US" baseline="0" dirty="0"/>
              <a:t>가</a:t>
            </a:r>
            <a:r>
              <a:rPr lang="ko-KR" altLang="en-US" dirty="0"/>
              <a:t> 과연 수용할만한 수치인지 생각해보면</a:t>
            </a:r>
          </a:p>
          <a:p>
            <a:r>
              <a:rPr lang="ko-KR" altLang="en-US" dirty="0"/>
              <a:t>어떤 인프라 </a:t>
            </a:r>
            <a:r>
              <a:rPr lang="ko-KR" altLang="en-US" dirty="0" err="1"/>
              <a:t>스트럭쳐에는</a:t>
            </a:r>
            <a:r>
              <a:rPr lang="ko-KR" altLang="en-US" dirty="0"/>
              <a:t> 합리적인 범위 내에 있는 수치일 수도 있겠지만 또 다른 경우에는</a:t>
            </a:r>
            <a:r>
              <a:rPr lang="ko-KR" altLang="en-US" baseline="0" dirty="0"/>
              <a:t> </a:t>
            </a:r>
            <a:r>
              <a:rPr lang="ko-KR" altLang="en-US" dirty="0"/>
              <a:t>과한 </a:t>
            </a:r>
            <a:r>
              <a:rPr lang="en-US" altLang="ko-KR" dirty="0"/>
              <a:t>Power budget</a:t>
            </a:r>
            <a:r>
              <a:rPr lang="ko-KR" altLang="en-US" dirty="0"/>
              <a:t>일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오른쪽 그래프는 스토리지 시스템의 성능과 파워의 관계를 나타낸 그래프이고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시스템 </a:t>
            </a:r>
            <a:r>
              <a:rPr lang="en-US" altLang="ko-KR" dirty="0"/>
              <a:t>Power budget</a:t>
            </a:r>
            <a:r>
              <a:rPr lang="ko-KR" altLang="en-US" dirty="0"/>
              <a:t>을 </a:t>
            </a:r>
            <a:r>
              <a:rPr lang="en-US" altLang="ko-KR" dirty="0"/>
              <a:t>1.0kW</a:t>
            </a:r>
            <a:r>
              <a:rPr lang="ko-KR" altLang="en-US" dirty="0"/>
              <a:t>부터 </a:t>
            </a:r>
            <a:r>
              <a:rPr lang="en-US" altLang="ko-KR" dirty="0"/>
              <a:t>1.5kW, 1.8kW </a:t>
            </a:r>
            <a:r>
              <a:rPr lang="ko-KR" altLang="en-US" dirty="0"/>
              <a:t>그리고 </a:t>
            </a:r>
            <a:r>
              <a:rPr lang="en-US" altLang="ko-KR" dirty="0"/>
              <a:t>2.0kW</a:t>
            </a:r>
            <a:r>
              <a:rPr lang="ko-KR" altLang="en-US" dirty="0"/>
              <a:t>로 두었을 때</a:t>
            </a:r>
            <a:r>
              <a:rPr lang="en-US" altLang="ko-KR" dirty="0"/>
              <a:t>,</a:t>
            </a:r>
            <a:r>
              <a:rPr lang="ko-KR" altLang="en-US" dirty="0"/>
              <a:t> 시스템이</a:t>
            </a:r>
            <a:r>
              <a:rPr lang="ko-KR" altLang="en-US" b="0" dirty="0"/>
              <a:t> 활동할 수 있는 제한된 파워와 성능의 범위를</a:t>
            </a:r>
            <a:r>
              <a:rPr lang="ko-KR" altLang="en-US" dirty="0"/>
              <a:t> 예시로 나타낸 것입니다</a:t>
            </a:r>
            <a:r>
              <a:rPr lang="en-US" altLang="ko-KR" dirty="0"/>
              <a:t>.  </a:t>
            </a:r>
          </a:p>
          <a:p>
            <a:r>
              <a:rPr lang="ko-KR" altLang="en-US" dirty="0"/>
              <a:t>여기서 저희의 방향은 시스템의 </a:t>
            </a:r>
            <a:r>
              <a:rPr lang="en-US" altLang="ko-KR" dirty="0"/>
              <a:t>Power</a:t>
            </a:r>
            <a:r>
              <a:rPr lang="ko-KR" altLang="en-US" dirty="0"/>
              <a:t>를 </a:t>
            </a:r>
            <a:r>
              <a:rPr lang="en-US" altLang="ko-KR" dirty="0"/>
              <a:t>Capping</a:t>
            </a:r>
            <a:r>
              <a:rPr lang="ko-KR" altLang="en-US" dirty="0"/>
              <a:t>해서 사용자들에게 그래프처럼 제한된 영역 내에서 시스템 파워와 성능을 다양하게 제공하자 이며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PBSSD Type1 </a:t>
            </a:r>
            <a:r>
              <a:rPr lang="ko-KR" altLang="en-US" dirty="0"/>
              <a:t>서버를 예로 들면</a:t>
            </a:r>
            <a:r>
              <a:rPr lang="en-US" altLang="ko-KR" dirty="0"/>
              <a:t>, </a:t>
            </a:r>
            <a:r>
              <a:rPr lang="ko-KR" altLang="en-US" dirty="0"/>
              <a:t>아까와 같이 최대 </a:t>
            </a:r>
            <a:r>
              <a:rPr lang="en-US" altLang="ko-KR" dirty="0"/>
              <a:t>Power Budget</a:t>
            </a:r>
            <a:r>
              <a:rPr lang="ko-KR" altLang="en-US" dirty="0"/>
              <a:t>을 </a:t>
            </a:r>
            <a:r>
              <a:rPr lang="en-US" altLang="ko-KR" dirty="0"/>
              <a:t>2000W</a:t>
            </a:r>
            <a:r>
              <a:rPr lang="ko-KR" altLang="en-US" dirty="0"/>
              <a:t>가 아닌</a:t>
            </a:r>
            <a:r>
              <a:rPr lang="en-US" altLang="ko-KR" dirty="0"/>
              <a:t>, 1.5kW </a:t>
            </a:r>
            <a:r>
              <a:rPr lang="ko-KR" altLang="en-US" dirty="0"/>
              <a:t>또는 </a:t>
            </a:r>
            <a:r>
              <a:rPr lang="en-US" altLang="ko-KR" dirty="0"/>
              <a:t>1.0kW </a:t>
            </a:r>
            <a:r>
              <a:rPr lang="ko-KR" altLang="en-US" dirty="0"/>
              <a:t>이내로 시스템 파워를 </a:t>
            </a:r>
            <a:r>
              <a:rPr lang="en-US" altLang="ko-KR" dirty="0"/>
              <a:t>budgeting</a:t>
            </a:r>
            <a:r>
              <a:rPr lang="ko-KR" altLang="en-US" dirty="0"/>
              <a:t>하여 인프라를 구성할 수 있을 것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다음 장에서는 스토리지 시스템에서 무엇을</a:t>
            </a:r>
            <a:r>
              <a:rPr lang="en-US" altLang="ko-KR" dirty="0"/>
              <a:t>/</a:t>
            </a:r>
            <a:r>
              <a:rPr lang="ko-KR" altLang="en-US" dirty="0"/>
              <a:t>어떻게 </a:t>
            </a:r>
            <a:r>
              <a:rPr lang="en-US" altLang="ko-KR" dirty="0"/>
              <a:t>Power</a:t>
            </a:r>
            <a:r>
              <a:rPr lang="ko-KR" altLang="en-US" dirty="0"/>
              <a:t>를 </a:t>
            </a:r>
            <a:r>
              <a:rPr lang="en-US" altLang="ko-KR" dirty="0"/>
              <a:t>Budgeting</a:t>
            </a:r>
            <a:r>
              <a:rPr lang="ko-KR" altLang="en-US" dirty="0"/>
              <a:t>할지 설명하도록 하겠습니다</a:t>
            </a:r>
            <a:r>
              <a:rPr lang="en-US" altLang="ko-KR" dirty="0"/>
              <a:t>. 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00CD-5158-45D3-B67B-0D7E18EC3A5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60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3" name="TextBox 62"/>
          <p:cNvSpPr txBox="1"/>
          <p:nvPr userDrawn="1"/>
        </p:nvSpPr>
        <p:spPr>
          <a:xfrm>
            <a:off x="7980490" y="4616403"/>
            <a:ext cx="303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50">
                <a:solidFill>
                  <a:schemeClr val="bg2">
                    <a:lumMod val="90000"/>
                  </a:schemeClr>
                </a:solidFill>
              </a:rPr>
              <a:t>12”</a:t>
            </a:r>
            <a:endParaRPr lang="ko-KR" altLang="en-US" sz="7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6208840" y="4616403"/>
            <a:ext cx="303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50">
                <a:solidFill>
                  <a:schemeClr val="bg2">
                    <a:lumMod val="90000"/>
                  </a:schemeClr>
                </a:solidFill>
              </a:rPr>
              <a:t>8”</a:t>
            </a:r>
            <a:endParaRPr lang="ko-KR" altLang="en-US" sz="7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429108" y="4616403"/>
            <a:ext cx="303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50">
                <a:solidFill>
                  <a:schemeClr val="bg2">
                    <a:lumMod val="90000"/>
                  </a:schemeClr>
                </a:solidFill>
              </a:rPr>
              <a:t>6”</a:t>
            </a:r>
            <a:endParaRPr lang="ko-KR" altLang="en-US" sz="7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123825" y="198858"/>
            <a:ext cx="340518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25" dirty="0">
                <a:solidFill>
                  <a:schemeClr val="accent3"/>
                </a:solidFill>
              </a:rPr>
              <a:t>Vision | </a:t>
            </a:r>
            <a:r>
              <a:rPr lang="ko-KR" altLang="en-US" sz="825" dirty="0">
                <a:solidFill>
                  <a:schemeClr val="accent3"/>
                </a:solidFill>
              </a:rPr>
              <a:t>초일류 기술로 새로운 가능성을 열어가는 진정한 </a:t>
            </a:r>
            <a:r>
              <a:rPr lang="en-US" altLang="ko-KR" sz="825" dirty="0">
                <a:solidFill>
                  <a:schemeClr val="accent3"/>
                </a:solidFill>
              </a:rPr>
              <a:t>1</a:t>
            </a:r>
            <a:r>
              <a:rPr lang="ko-KR" altLang="en-US" sz="825" dirty="0">
                <a:solidFill>
                  <a:schemeClr val="accent3"/>
                </a:solidFill>
              </a:rPr>
              <a:t>등이 되자</a:t>
            </a:r>
            <a:endParaRPr lang="ko-KR" altLang="en-US" sz="1050" dirty="0">
              <a:solidFill>
                <a:schemeClr val="accent3"/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3692127" y="198858"/>
            <a:ext cx="296584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25" dirty="0">
                <a:solidFill>
                  <a:schemeClr val="accent3"/>
                </a:solidFill>
              </a:rPr>
              <a:t>Mission</a:t>
            </a:r>
            <a:r>
              <a:rPr lang="en-US" altLang="ko-KR" sz="825" baseline="0" dirty="0">
                <a:solidFill>
                  <a:schemeClr val="accent3"/>
                </a:solidFill>
              </a:rPr>
              <a:t> </a:t>
            </a:r>
            <a:r>
              <a:rPr lang="en-US" altLang="ko-KR" sz="825" dirty="0">
                <a:solidFill>
                  <a:schemeClr val="accent3"/>
                </a:solidFill>
              </a:rPr>
              <a:t>| </a:t>
            </a:r>
            <a:r>
              <a:rPr lang="ko-KR" altLang="en-US" sz="825" dirty="0">
                <a:solidFill>
                  <a:schemeClr val="accent3"/>
                </a:solidFill>
              </a:rPr>
              <a:t>함께 지속 성장하는 </a:t>
            </a:r>
            <a:r>
              <a:rPr lang="en-US" altLang="ko-KR" sz="825" dirty="0">
                <a:solidFill>
                  <a:schemeClr val="accent3"/>
                </a:solidFill>
              </a:rPr>
              <a:t>No.1 </a:t>
            </a:r>
            <a:r>
              <a:rPr lang="ko-KR" altLang="en-US" sz="825" dirty="0">
                <a:solidFill>
                  <a:schemeClr val="accent3"/>
                </a:solidFill>
              </a:rPr>
              <a:t>메모리 솔루션 </a:t>
            </a:r>
            <a:r>
              <a:rPr lang="en-US" altLang="ko-KR" sz="825" dirty="0">
                <a:solidFill>
                  <a:schemeClr val="accent3"/>
                </a:solidFill>
              </a:rPr>
              <a:t>Provider</a:t>
            </a:r>
            <a:endParaRPr lang="ko-KR" altLang="en-US" sz="825" dirty="0">
              <a:solidFill>
                <a:schemeClr val="accent3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23825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accent3"/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accent3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hasCustomPrompt="1"/>
          </p:nvPr>
        </p:nvSpPr>
        <p:spPr>
          <a:xfrm>
            <a:off x="444882" y="1373542"/>
            <a:ext cx="7886700" cy="99417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ko-KR" altLang="en-US" dirty="0"/>
              <a:t>타이틀</a:t>
            </a:r>
            <a:br>
              <a:rPr lang="ko-KR" altLang="en-US" dirty="0"/>
            </a:b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36) </a:t>
            </a:r>
            <a:endParaRPr lang="ko-KR" altLang="en-US" dirty="0"/>
          </a:p>
        </p:txBody>
      </p:sp>
      <p:pic>
        <p:nvPicPr>
          <p:cNvPr id="69" name="그림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94" y="2550319"/>
            <a:ext cx="5763816" cy="1028700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en-US" altLang="ko-KR" dirty="0"/>
              <a:t>'23.00.00(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</a:p>
          <a:p>
            <a:pPr lvl="0"/>
            <a:r>
              <a:rPr lang="ko-KR" altLang="en-US" dirty="0"/>
              <a:t>부서명</a:t>
            </a:r>
            <a:r>
              <a:rPr lang="en-US" altLang="ko-KR" dirty="0"/>
              <a:t>, </a:t>
            </a:r>
            <a:r>
              <a:rPr lang="ko-KR" altLang="en-US" dirty="0"/>
              <a:t>작성자</a:t>
            </a:r>
            <a:endParaRPr lang="en-US" altLang="ko-KR" dirty="0"/>
          </a:p>
          <a:p>
            <a:pPr lvl="0"/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17)</a:t>
            </a:r>
          </a:p>
        </p:txBody>
      </p:sp>
      <p:grpSp>
        <p:nvGrpSpPr>
          <p:cNvPr id="71" name="그룹 70"/>
          <p:cNvGrpSpPr/>
          <p:nvPr userDrawn="1"/>
        </p:nvGrpSpPr>
        <p:grpSpPr>
          <a:xfrm>
            <a:off x="7369745" y="3058340"/>
            <a:ext cx="429421" cy="426331"/>
            <a:chOff x="9953326" y="1906087"/>
            <a:chExt cx="572561" cy="568441"/>
          </a:xfrm>
        </p:grpSpPr>
        <p:sp>
          <p:nvSpPr>
            <p:cNvPr id="72" name="액자 71"/>
            <p:cNvSpPr/>
            <p:nvPr/>
          </p:nvSpPr>
          <p:spPr>
            <a:xfrm>
              <a:off x="10069109" y="2020371"/>
              <a:ext cx="348615" cy="349682"/>
            </a:xfrm>
            <a:prstGeom prst="frame">
              <a:avLst/>
            </a:prstGeom>
            <a:solidFill>
              <a:srgbClr val="EBF0FF"/>
            </a:solidFill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tx1"/>
                </a:solidFill>
              </a:endParaRPr>
            </a:p>
          </p:txBody>
        </p:sp>
        <p:cxnSp>
          <p:nvCxnSpPr>
            <p:cNvPr id="74" name="직선 연결선 73"/>
            <p:cNvCxnSpPr/>
            <p:nvPr/>
          </p:nvCxnSpPr>
          <p:spPr>
            <a:xfrm>
              <a:off x="10158052" y="1906087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10243597" y="1906087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10329141" y="1906087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10158052" y="2366365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0243597" y="2366365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10329141" y="2366365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그룹 79"/>
            <p:cNvGrpSpPr/>
            <p:nvPr/>
          </p:nvGrpSpPr>
          <p:grpSpPr>
            <a:xfrm rot="16200000">
              <a:off x="10386261" y="2139704"/>
              <a:ext cx="171089" cy="108163"/>
              <a:chOff x="10068517" y="2366365"/>
              <a:chExt cx="171089" cy="108163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10068517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10154062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>
                <a:off x="10239606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그룹 80"/>
            <p:cNvGrpSpPr/>
            <p:nvPr/>
          </p:nvGrpSpPr>
          <p:grpSpPr>
            <a:xfrm rot="16200000">
              <a:off x="9921863" y="2139704"/>
              <a:ext cx="171089" cy="108163"/>
              <a:chOff x="10068517" y="2366365"/>
              <a:chExt cx="171089" cy="108163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10068517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10154062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10239606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그룹 87"/>
          <p:cNvGrpSpPr/>
          <p:nvPr userDrawn="1"/>
        </p:nvGrpSpPr>
        <p:grpSpPr>
          <a:xfrm>
            <a:off x="7986624" y="3057699"/>
            <a:ext cx="374659" cy="428156"/>
            <a:chOff x="10928231" y="3770406"/>
            <a:chExt cx="499545" cy="570875"/>
          </a:xfrm>
        </p:grpSpPr>
        <p:sp>
          <p:nvSpPr>
            <p:cNvPr id="89" name="모서리가 둥근 직사각형 88"/>
            <p:cNvSpPr/>
            <p:nvPr/>
          </p:nvSpPr>
          <p:spPr>
            <a:xfrm>
              <a:off x="11074248" y="3770406"/>
              <a:ext cx="61198" cy="570875"/>
            </a:xfrm>
            <a:prstGeom prst="roundRect">
              <a:avLst>
                <a:gd name="adj" fmla="val 50000"/>
              </a:avLst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90" name="모서리가 둥근 직사각형 89"/>
            <p:cNvSpPr/>
            <p:nvPr/>
          </p:nvSpPr>
          <p:spPr>
            <a:xfrm>
              <a:off x="11228101" y="3770406"/>
              <a:ext cx="61198" cy="570875"/>
            </a:xfrm>
            <a:prstGeom prst="roundRect">
              <a:avLst>
                <a:gd name="adj" fmla="val 50000"/>
              </a:avLst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91" name="타원 90"/>
            <p:cNvSpPr/>
            <p:nvPr/>
          </p:nvSpPr>
          <p:spPr>
            <a:xfrm rot="16200000">
              <a:off x="10928231" y="4156106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92" name="타원 91"/>
            <p:cNvSpPr/>
            <p:nvPr/>
          </p:nvSpPr>
          <p:spPr>
            <a:xfrm rot="16200000">
              <a:off x="11388176" y="4156106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cxnSp>
          <p:nvCxnSpPr>
            <p:cNvPr id="93" name="직선 연결선 92"/>
            <p:cNvCxnSpPr>
              <a:stCxn id="91" idx="4"/>
              <a:endCxn id="92" idx="0"/>
            </p:cNvCxnSpPr>
            <p:nvPr/>
          </p:nvCxnSpPr>
          <p:spPr>
            <a:xfrm>
              <a:off x="10967831" y="4175906"/>
              <a:ext cx="420345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타원 93"/>
            <p:cNvSpPr/>
            <p:nvPr/>
          </p:nvSpPr>
          <p:spPr>
            <a:xfrm rot="16200000">
              <a:off x="10928231" y="4035872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95" name="타원 94"/>
            <p:cNvSpPr/>
            <p:nvPr/>
          </p:nvSpPr>
          <p:spPr>
            <a:xfrm rot="16200000">
              <a:off x="11388176" y="4035872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cxnSp>
          <p:nvCxnSpPr>
            <p:cNvPr id="96" name="직선 연결선 95"/>
            <p:cNvCxnSpPr>
              <a:stCxn id="94" idx="4"/>
              <a:endCxn id="95" idx="0"/>
            </p:cNvCxnSpPr>
            <p:nvPr/>
          </p:nvCxnSpPr>
          <p:spPr>
            <a:xfrm>
              <a:off x="10967831" y="4055672"/>
              <a:ext cx="420345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타원 96"/>
            <p:cNvSpPr/>
            <p:nvPr/>
          </p:nvSpPr>
          <p:spPr>
            <a:xfrm rot="16200000">
              <a:off x="10928231" y="3921869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98" name="타원 97"/>
            <p:cNvSpPr/>
            <p:nvPr/>
          </p:nvSpPr>
          <p:spPr>
            <a:xfrm rot="16200000">
              <a:off x="11388176" y="3921869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cxnSp>
          <p:nvCxnSpPr>
            <p:cNvPr id="99" name="직선 연결선 98"/>
            <p:cNvCxnSpPr>
              <a:stCxn id="97" idx="4"/>
              <a:endCxn id="98" idx="0"/>
            </p:cNvCxnSpPr>
            <p:nvPr/>
          </p:nvCxnSpPr>
          <p:spPr>
            <a:xfrm>
              <a:off x="10967831" y="3941669"/>
              <a:ext cx="420345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직사각형 99"/>
            <p:cNvSpPr/>
            <p:nvPr/>
          </p:nvSpPr>
          <p:spPr>
            <a:xfrm>
              <a:off x="11074248" y="3856618"/>
              <a:ext cx="215051" cy="399069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11107336" y="3888626"/>
              <a:ext cx="147404" cy="332771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</p:grpSp>
      <p:grpSp>
        <p:nvGrpSpPr>
          <p:cNvPr id="102" name="그룹 101"/>
          <p:cNvGrpSpPr/>
          <p:nvPr userDrawn="1"/>
        </p:nvGrpSpPr>
        <p:grpSpPr>
          <a:xfrm>
            <a:off x="7369915" y="4287007"/>
            <a:ext cx="428203" cy="428203"/>
            <a:chOff x="10893353" y="4700009"/>
            <a:chExt cx="570937" cy="570937"/>
          </a:xfrm>
        </p:grpSpPr>
        <p:cxnSp>
          <p:nvCxnSpPr>
            <p:cNvPr id="103" name="직선 연결선 102"/>
            <p:cNvCxnSpPr/>
            <p:nvPr/>
          </p:nvCxnSpPr>
          <p:spPr>
            <a:xfrm>
              <a:off x="10893353" y="4903996"/>
              <a:ext cx="570937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>
              <a:off x="10893353" y="4985477"/>
              <a:ext cx="570937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10893353" y="5066958"/>
              <a:ext cx="570937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그룹 105"/>
            <p:cNvGrpSpPr/>
            <p:nvPr/>
          </p:nvGrpSpPr>
          <p:grpSpPr>
            <a:xfrm rot="5400000">
              <a:off x="10895840" y="4903997"/>
              <a:ext cx="570937" cy="162962"/>
              <a:chOff x="11055278" y="4903996"/>
              <a:chExt cx="570937" cy="162962"/>
            </a:xfrm>
          </p:grpSpPr>
          <p:cxnSp>
            <p:nvCxnSpPr>
              <p:cNvPr id="110" name="직선 연결선 109"/>
              <p:cNvCxnSpPr/>
              <p:nvPr/>
            </p:nvCxnSpPr>
            <p:spPr>
              <a:xfrm>
                <a:off x="11055278" y="4903996"/>
                <a:ext cx="570937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110"/>
              <p:cNvCxnSpPr/>
              <p:nvPr/>
            </p:nvCxnSpPr>
            <p:spPr>
              <a:xfrm>
                <a:off x="11055278" y="4985477"/>
                <a:ext cx="570937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 111"/>
              <p:cNvCxnSpPr/>
              <p:nvPr/>
            </p:nvCxnSpPr>
            <p:spPr>
              <a:xfrm>
                <a:off x="11055278" y="5066958"/>
                <a:ext cx="570937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모서리가 둥근 직사각형 106"/>
            <p:cNvSpPr/>
            <p:nvPr/>
          </p:nvSpPr>
          <p:spPr>
            <a:xfrm>
              <a:off x="11009913" y="4815810"/>
              <a:ext cx="338171" cy="337215"/>
            </a:xfrm>
            <a:prstGeom prst="roundRect">
              <a:avLst>
                <a:gd name="adj" fmla="val 9890"/>
              </a:avLst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08" name="육각형 107"/>
            <p:cNvSpPr/>
            <p:nvPr/>
          </p:nvSpPr>
          <p:spPr>
            <a:xfrm>
              <a:off x="11052810" y="4878704"/>
              <a:ext cx="251460" cy="216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09" name="다이아몬드 108"/>
            <p:cNvSpPr/>
            <p:nvPr/>
          </p:nvSpPr>
          <p:spPr>
            <a:xfrm>
              <a:off x="11107336" y="4913082"/>
              <a:ext cx="143858" cy="143858"/>
            </a:xfrm>
            <a:prstGeom prst="diamond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</p:grpSp>
      <p:grpSp>
        <p:nvGrpSpPr>
          <p:cNvPr id="113" name="그룹 112"/>
          <p:cNvGrpSpPr/>
          <p:nvPr userDrawn="1"/>
        </p:nvGrpSpPr>
        <p:grpSpPr>
          <a:xfrm>
            <a:off x="7488015" y="3673950"/>
            <a:ext cx="198682" cy="434659"/>
            <a:chOff x="10111019" y="4695400"/>
            <a:chExt cx="264909" cy="579545"/>
          </a:xfrm>
        </p:grpSpPr>
        <p:cxnSp>
          <p:nvCxnSpPr>
            <p:cNvPr id="114" name="직선 연결선 113"/>
            <p:cNvCxnSpPr/>
            <p:nvPr/>
          </p:nvCxnSpPr>
          <p:spPr>
            <a:xfrm>
              <a:off x="10131973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10206268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10280004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10353692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직사각형 117"/>
            <p:cNvSpPr/>
            <p:nvPr/>
          </p:nvSpPr>
          <p:spPr>
            <a:xfrm>
              <a:off x="10111019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10184082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10257145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10330209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22" name="타원 121"/>
            <p:cNvSpPr/>
            <p:nvPr/>
          </p:nvSpPr>
          <p:spPr>
            <a:xfrm>
              <a:off x="10111019" y="4853022"/>
              <a:ext cx="264909" cy="264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123" name="타원 122"/>
            <p:cNvSpPr/>
            <p:nvPr/>
          </p:nvSpPr>
          <p:spPr>
            <a:xfrm>
              <a:off x="10156276" y="4898281"/>
              <a:ext cx="174394" cy="174392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</p:grpSp>
      <p:pic>
        <p:nvPicPr>
          <p:cNvPr id="124" name="그림 1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3" y="4815579"/>
            <a:ext cx="1000125" cy="2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0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그림 8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7369745" y="3058340"/>
            <a:ext cx="429421" cy="426331"/>
            <a:chOff x="9953326" y="1906087"/>
            <a:chExt cx="572561" cy="568441"/>
          </a:xfrm>
        </p:grpSpPr>
        <p:sp>
          <p:nvSpPr>
            <p:cNvPr id="32" name="액자 31"/>
            <p:cNvSpPr/>
            <p:nvPr/>
          </p:nvSpPr>
          <p:spPr>
            <a:xfrm>
              <a:off x="10069109" y="2020371"/>
              <a:ext cx="348615" cy="349682"/>
            </a:xfrm>
            <a:prstGeom prst="frame">
              <a:avLst/>
            </a:prstGeom>
            <a:solidFill>
              <a:srgbClr val="EBF0FF"/>
            </a:solidFill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tx1"/>
                </a:solidFill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10158052" y="1906087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0243597" y="1906087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10329141" y="1906087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10158052" y="2366365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10243597" y="2366365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10329141" y="2366365"/>
              <a:ext cx="0" cy="10816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그룹 38"/>
            <p:cNvGrpSpPr/>
            <p:nvPr/>
          </p:nvGrpSpPr>
          <p:grpSpPr>
            <a:xfrm rot="16200000">
              <a:off x="10386261" y="2139704"/>
              <a:ext cx="171089" cy="108163"/>
              <a:chOff x="10068517" y="2366365"/>
              <a:chExt cx="171089" cy="108163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0068517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>
                <a:off x="10154062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>
                <a:off x="10239606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그룹 39"/>
            <p:cNvGrpSpPr/>
            <p:nvPr/>
          </p:nvGrpSpPr>
          <p:grpSpPr>
            <a:xfrm rot="16200000">
              <a:off x="9921863" y="2139704"/>
              <a:ext cx="171089" cy="108163"/>
              <a:chOff x="10068517" y="2366365"/>
              <a:chExt cx="171089" cy="108163"/>
            </a:xfrm>
          </p:grpSpPr>
          <p:cxnSp>
            <p:nvCxnSpPr>
              <p:cNvPr id="41" name="직선 연결선 40"/>
              <p:cNvCxnSpPr/>
              <p:nvPr/>
            </p:nvCxnSpPr>
            <p:spPr>
              <a:xfrm>
                <a:off x="10068517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10154062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10239606" y="2366365"/>
                <a:ext cx="0" cy="108163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그룹 46"/>
          <p:cNvGrpSpPr/>
          <p:nvPr userDrawn="1"/>
        </p:nvGrpSpPr>
        <p:grpSpPr>
          <a:xfrm>
            <a:off x="7986624" y="3057699"/>
            <a:ext cx="374659" cy="428156"/>
            <a:chOff x="10928231" y="3770406"/>
            <a:chExt cx="499545" cy="570875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11074248" y="3770406"/>
              <a:ext cx="61198" cy="570875"/>
            </a:xfrm>
            <a:prstGeom prst="roundRect">
              <a:avLst>
                <a:gd name="adj" fmla="val 50000"/>
              </a:avLst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11228101" y="3770406"/>
              <a:ext cx="61198" cy="570875"/>
            </a:xfrm>
            <a:prstGeom prst="roundRect">
              <a:avLst>
                <a:gd name="adj" fmla="val 50000"/>
              </a:avLst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50" name="타원 49"/>
            <p:cNvSpPr/>
            <p:nvPr/>
          </p:nvSpPr>
          <p:spPr>
            <a:xfrm rot="16200000">
              <a:off x="10928231" y="4156106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51" name="타원 50"/>
            <p:cNvSpPr/>
            <p:nvPr/>
          </p:nvSpPr>
          <p:spPr>
            <a:xfrm rot="16200000">
              <a:off x="11388176" y="4156106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cxnSp>
          <p:nvCxnSpPr>
            <p:cNvPr id="52" name="직선 연결선 51"/>
            <p:cNvCxnSpPr>
              <a:stCxn id="50" idx="4"/>
              <a:endCxn id="51" idx="0"/>
            </p:cNvCxnSpPr>
            <p:nvPr/>
          </p:nvCxnSpPr>
          <p:spPr>
            <a:xfrm>
              <a:off x="10967831" y="4175906"/>
              <a:ext cx="420345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타원 52"/>
            <p:cNvSpPr/>
            <p:nvPr/>
          </p:nvSpPr>
          <p:spPr>
            <a:xfrm rot="16200000">
              <a:off x="10928231" y="4035872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54" name="타원 53"/>
            <p:cNvSpPr/>
            <p:nvPr/>
          </p:nvSpPr>
          <p:spPr>
            <a:xfrm rot="16200000">
              <a:off x="11388176" y="4035872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cxnSp>
          <p:nvCxnSpPr>
            <p:cNvPr id="55" name="직선 연결선 54"/>
            <p:cNvCxnSpPr>
              <a:stCxn id="53" idx="4"/>
              <a:endCxn id="54" idx="0"/>
            </p:cNvCxnSpPr>
            <p:nvPr/>
          </p:nvCxnSpPr>
          <p:spPr>
            <a:xfrm>
              <a:off x="10967831" y="4055672"/>
              <a:ext cx="420345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타원 55"/>
            <p:cNvSpPr/>
            <p:nvPr/>
          </p:nvSpPr>
          <p:spPr>
            <a:xfrm rot="16200000">
              <a:off x="10928231" y="3921869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57" name="타원 56"/>
            <p:cNvSpPr/>
            <p:nvPr/>
          </p:nvSpPr>
          <p:spPr>
            <a:xfrm rot="16200000">
              <a:off x="11388176" y="3921869"/>
              <a:ext cx="39600" cy="39600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cxnSp>
          <p:nvCxnSpPr>
            <p:cNvPr id="58" name="직선 연결선 57"/>
            <p:cNvCxnSpPr>
              <a:stCxn id="56" idx="4"/>
              <a:endCxn id="57" idx="0"/>
            </p:cNvCxnSpPr>
            <p:nvPr/>
          </p:nvCxnSpPr>
          <p:spPr>
            <a:xfrm>
              <a:off x="10967831" y="3941669"/>
              <a:ext cx="420345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직사각형 58"/>
            <p:cNvSpPr/>
            <p:nvPr/>
          </p:nvSpPr>
          <p:spPr>
            <a:xfrm>
              <a:off x="11074248" y="3856618"/>
              <a:ext cx="215051" cy="399069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1107336" y="3888626"/>
              <a:ext cx="147404" cy="332771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</p:grpSp>
      <p:grpSp>
        <p:nvGrpSpPr>
          <p:cNvPr id="61" name="그룹 60"/>
          <p:cNvGrpSpPr/>
          <p:nvPr userDrawn="1"/>
        </p:nvGrpSpPr>
        <p:grpSpPr>
          <a:xfrm>
            <a:off x="7369915" y="4287007"/>
            <a:ext cx="428203" cy="428203"/>
            <a:chOff x="10893353" y="4700009"/>
            <a:chExt cx="570937" cy="570937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10893353" y="4903996"/>
              <a:ext cx="570937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10893353" y="4985477"/>
              <a:ext cx="570937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10893353" y="5066958"/>
              <a:ext cx="570937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그룹 64"/>
            <p:cNvGrpSpPr/>
            <p:nvPr/>
          </p:nvGrpSpPr>
          <p:grpSpPr>
            <a:xfrm rot="5400000">
              <a:off x="10895840" y="4903997"/>
              <a:ext cx="570937" cy="162962"/>
              <a:chOff x="11055278" y="4903996"/>
              <a:chExt cx="570937" cy="162962"/>
            </a:xfrm>
          </p:grpSpPr>
          <p:cxnSp>
            <p:nvCxnSpPr>
              <p:cNvPr id="69" name="직선 연결선 68"/>
              <p:cNvCxnSpPr/>
              <p:nvPr/>
            </p:nvCxnSpPr>
            <p:spPr>
              <a:xfrm>
                <a:off x="11055278" y="4903996"/>
                <a:ext cx="570937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>
                <a:off x="11055278" y="4985477"/>
                <a:ext cx="570937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>
              <a:xfrm>
                <a:off x="11055278" y="5066958"/>
                <a:ext cx="570937" cy="0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모서리가 둥근 직사각형 65"/>
            <p:cNvSpPr/>
            <p:nvPr/>
          </p:nvSpPr>
          <p:spPr>
            <a:xfrm>
              <a:off x="11009913" y="4815810"/>
              <a:ext cx="338171" cy="337215"/>
            </a:xfrm>
            <a:prstGeom prst="roundRect">
              <a:avLst>
                <a:gd name="adj" fmla="val 9890"/>
              </a:avLst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67" name="육각형 66"/>
            <p:cNvSpPr/>
            <p:nvPr/>
          </p:nvSpPr>
          <p:spPr>
            <a:xfrm>
              <a:off x="11052810" y="4878704"/>
              <a:ext cx="251460" cy="216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68" name="다이아몬드 67"/>
            <p:cNvSpPr/>
            <p:nvPr/>
          </p:nvSpPr>
          <p:spPr>
            <a:xfrm>
              <a:off x="11107336" y="4913082"/>
              <a:ext cx="143858" cy="143858"/>
            </a:xfrm>
            <a:prstGeom prst="diamond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</p:grpSp>
      <p:grpSp>
        <p:nvGrpSpPr>
          <p:cNvPr id="72" name="그룹 71"/>
          <p:cNvGrpSpPr/>
          <p:nvPr userDrawn="1"/>
        </p:nvGrpSpPr>
        <p:grpSpPr>
          <a:xfrm>
            <a:off x="7488015" y="3673950"/>
            <a:ext cx="198682" cy="434659"/>
            <a:chOff x="10111019" y="4695400"/>
            <a:chExt cx="264909" cy="579545"/>
          </a:xfrm>
        </p:grpSpPr>
        <p:cxnSp>
          <p:nvCxnSpPr>
            <p:cNvPr id="73" name="직선 연결선 72"/>
            <p:cNvCxnSpPr/>
            <p:nvPr/>
          </p:nvCxnSpPr>
          <p:spPr>
            <a:xfrm>
              <a:off x="10131973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10206268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10280004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10353692" y="4695400"/>
              <a:ext cx="0" cy="5795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직사각형 76"/>
            <p:cNvSpPr/>
            <p:nvPr/>
          </p:nvSpPr>
          <p:spPr>
            <a:xfrm>
              <a:off x="10111019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10184082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10257145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10330209" y="4792006"/>
              <a:ext cx="45719" cy="389593"/>
            </a:xfrm>
            <a:prstGeom prst="rect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81" name="타원 80"/>
            <p:cNvSpPr/>
            <p:nvPr/>
          </p:nvSpPr>
          <p:spPr>
            <a:xfrm>
              <a:off x="10111019" y="4853022"/>
              <a:ext cx="264909" cy="264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  <p:sp>
          <p:nvSpPr>
            <p:cNvPr id="82" name="타원 81"/>
            <p:cNvSpPr/>
            <p:nvPr/>
          </p:nvSpPr>
          <p:spPr>
            <a:xfrm>
              <a:off x="10156276" y="4898281"/>
              <a:ext cx="174394" cy="174392"/>
            </a:xfrm>
            <a:prstGeom prst="ellipse">
              <a:avLst/>
            </a:prstGeom>
            <a:solidFill>
              <a:srgbClr val="EBF0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2658889" y="1820488"/>
            <a:ext cx="84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  <a:latin typeface="+mj-ea"/>
                <a:ea typeface="+mj-ea"/>
              </a:rPr>
              <a:t>Agenda</a:t>
            </a:r>
            <a:endParaRPr lang="ko-KR" altLang="en-US" sz="1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cxnSp>
        <p:nvCxnSpPr>
          <p:cNvPr id="86" name="직선 연결선 85"/>
          <p:cNvCxnSpPr/>
          <p:nvPr userDrawn="1"/>
        </p:nvCxnSpPr>
        <p:spPr>
          <a:xfrm>
            <a:off x="2679838" y="1744280"/>
            <a:ext cx="711827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 userDrawn="1"/>
        </p:nvCxnSpPr>
        <p:spPr>
          <a:xfrm>
            <a:off x="3535285" y="1744280"/>
            <a:ext cx="203092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456797" y="1632164"/>
            <a:ext cx="3534855" cy="2814648"/>
          </a:xfrm>
        </p:spPr>
        <p:txBody>
          <a:bodyPr>
            <a:normAutofit/>
          </a:bodyPr>
          <a:lstStyle>
            <a:lvl1pPr marL="257175" indent="-257175">
              <a:lnSpc>
                <a:spcPct val="250000"/>
              </a:lnSpc>
              <a:buFont typeface="+mj-lt"/>
              <a:buAutoNum type="arabicPeriod"/>
              <a:defRPr sz="1400"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Contents (</a:t>
            </a:r>
            <a:r>
              <a:rPr lang="ko-KR" altLang="en-US" dirty="0"/>
              <a:t>맑은 고딕</a:t>
            </a:r>
            <a:r>
              <a:rPr lang="en-US" altLang="ko-KR" dirty="0"/>
              <a:t>, 14)</a:t>
            </a:r>
          </a:p>
          <a:p>
            <a:pPr lvl="0"/>
            <a:r>
              <a:rPr lang="en-US" altLang="ko-KR" dirty="0"/>
              <a:t>Contents (</a:t>
            </a:r>
            <a:r>
              <a:rPr lang="ko-KR" altLang="en-US" dirty="0"/>
              <a:t>맑은 고딕</a:t>
            </a:r>
            <a:r>
              <a:rPr lang="en-US" altLang="ko-KR" dirty="0"/>
              <a:t>, 14)</a:t>
            </a:r>
          </a:p>
          <a:p>
            <a:pPr lvl="0"/>
            <a:r>
              <a:rPr lang="en-US" altLang="ko-KR" dirty="0"/>
              <a:t>Contents (</a:t>
            </a:r>
            <a:r>
              <a:rPr lang="ko-KR" altLang="en-US" dirty="0"/>
              <a:t>맑은 고딕</a:t>
            </a:r>
            <a:r>
              <a:rPr lang="en-US" altLang="ko-KR" dirty="0"/>
              <a:t>, 14)</a:t>
            </a:r>
          </a:p>
          <a:p>
            <a:pPr lvl="0"/>
            <a:r>
              <a:rPr lang="en-US" altLang="ko-KR" dirty="0"/>
              <a:t>Contents (</a:t>
            </a:r>
            <a:r>
              <a:rPr lang="ko-KR" altLang="en-US" dirty="0"/>
              <a:t>맑은 고딕</a:t>
            </a:r>
            <a:r>
              <a:rPr lang="en-US" altLang="ko-KR" dirty="0"/>
              <a:t>, 14)</a:t>
            </a:r>
          </a:p>
        </p:txBody>
      </p:sp>
      <p:pic>
        <p:nvPicPr>
          <p:cNvPr id="89" name="그림 8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91" name="TextBox 90"/>
          <p:cNvSpPr txBox="1"/>
          <p:nvPr userDrawn="1"/>
        </p:nvSpPr>
        <p:spPr>
          <a:xfrm>
            <a:off x="219967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4" name="그림 9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3" y="4815579"/>
            <a:ext cx="1000125" cy="264319"/>
          </a:xfrm>
          <a:prstGeom prst="rect">
            <a:avLst/>
          </a:prstGeom>
        </p:spPr>
      </p:pic>
      <p:sp>
        <p:nvSpPr>
          <p:cNvPr id="83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4849177" y="4847779"/>
            <a:ext cx="3188693" cy="232119"/>
          </a:xfrm>
        </p:spPr>
        <p:txBody>
          <a:bodyPr anchor="ctr">
            <a:noAutofit/>
          </a:bodyPr>
          <a:lstStyle>
            <a:lvl1pPr marL="0" indent="0" algn="r">
              <a:buFont typeface="맑은 고딕" panose="020B0503020000020004" pitchFamily="50" charset="-127"/>
              <a:buNone/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부서명 </a:t>
            </a:r>
            <a:r>
              <a:rPr lang="en-US" altLang="ko-KR" dirty="0"/>
              <a:t>/ </a:t>
            </a:r>
            <a:r>
              <a:rPr lang="ko-KR" altLang="en-US" dirty="0"/>
              <a:t>작성자</a:t>
            </a:r>
          </a:p>
        </p:txBody>
      </p:sp>
      <p:sp>
        <p:nvSpPr>
          <p:cNvPr id="88" name="TextBox 4"/>
          <p:cNvSpPr txBox="1"/>
          <p:nvPr userDrawn="1"/>
        </p:nvSpPr>
        <p:spPr bwMode="gray">
          <a:xfrm>
            <a:off x="4294823" y="4815579"/>
            <a:ext cx="554355" cy="230820"/>
          </a:xfrm>
          <a:prstGeom prst="rect">
            <a:avLst/>
          </a:prstGeom>
          <a:noFill/>
        </p:spPr>
        <p:txBody>
          <a:bodyPr wrap="square" lIns="68570" tIns="34284" rIns="68570" bIns="34284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7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050" b="0" smtClean="0">
                <a:solidFill>
                  <a:schemeClr val="bg1">
                    <a:lumMod val="65000"/>
                  </a:schemeClr>
                </a:solidFill>
                <a:latin typeface="+mj-lt"/>
                <a:ea typeface="맑은 고딕"/>
                <a:cs typeface="Arial" panose="020B0604020202020204" pitchFamily="34" charset="0"/>
              </a:rPr>
              <a:pPr algn="ctr" defTabSz="685767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50" b="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/>
                <a:cs typeface="Arial" panose="020B0604020202020204" pitchFamily="34" charset="0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108598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hasCustomPrompt="1"/>
          </p:nvPr>
        </p:nvSpPr>
        <p:spPr>
          <a:xfrm>
            <a:off x="199141" y="229061"/>
            <a:ext cx="7886700" cy="41971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본문 제목</a:t>
            </a:r>
            <a:r>
              <a:rPr lang="en-US" altLang="ko-KR" dirty="0"/>
              <a:t> (</a:t>
            </a:r>
            <a:r>
              <a:rPr lang="ko-KR" altLang="en-US" dirty="0"/>
              <a:t>맑은 고딕 </a:t>
            </a:r>
            <a:r>
              <a:rPr lang="en-US" altLang="ko-KR" dirty="0"/>
              <a:t>Bold, 20)</a:t>
            </a:r>
            <a:endParaRPr lang="ko-KR" altLang="en-US" dirty="0"/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22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34" y="780218"/>
            <a:ext cx="8644822" cy="283606"/>
          </a:xfrm>
        </p:spPr>
        <p:txBody>
          <a:bodyPr>
            <a:normAutofit/>
          </a:bodyPr>
          <a:lstStyle>
            <a:lvl1pPr marL="257175" indent="-257175">
              <a:buFont typeface="맑은 고딕" panose="020B0503020000020004" pitchFamily="50" charset="-127"/>
              <a:buChar char="■"/>
              <a:defRPr sz="15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15)</a:t>
            </a:r>
            <a:endParaRPr lang="ko-KR" altLang="en-US" dirty="0"/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199141" y="648772"/>
            <a:ext cx="864812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35043" y="1143811"/>
            <a:ext cx="8387953" cy="583297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2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9967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3" y="4815579"/>
            <a:ext cx="1000125" cy="264319"/>
          </a:xfrm>
          <a:prstGeom prst="rect">
            <a:avLst/>
          </a:prstGeom>
        </p:spPr>
      </p:pic>
      <p:sp>
        <p:nvSpPr>
          <p:cNvPr id="17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4849177" y="4847779"/>
            <a:ext cx="3188693" cy="232119"/>
          </a:xfrm>
        </p:spPr>
        <p:txBody>
          <a:bodyPr anchor="ctr">
            <a:noAutofit/>
          </a:bodyPr>
          <a:lstStyle>
            <a:lvl1pPr marL="0" indent="0" algn="r">
              <a:buFont typeface="맑은 고딕" panose="020B0503020000020004" pitchFamily="50" charset="-127"/>
              <a:buNone/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부서명 </a:t>
            </a:r>
            <a:r>
              <a:rPr lang="en-US" altLang="ko-KR" dirty="0"/>
              <a:t>/ </a:t>
            </a:r>
            <a:r>
              <a:rPr lang="ko-KR" altLang="en-US" dirty="0"/>
              <a:t>작성자</a:t>
            </a:r>
          </a:p>
        </p:txBody>
      </p:sp>
    </p:spTree>
    <p:extLst>
      <p:ext uri="{BB962C8B-B14F-4D97-AF65-F5344CB8AC3E}">
        <p14:creationId xmlns:p14="http://schemas.microsoft.com/office/powerpoint/2010/main" val="2314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제목 3"/>
          <p:cNvSpPr>
            <a:spLocks noGrp="1"/>
          </p:cNvSpPr>
          <p:nvPr>
            <p:ph type="title" hasCustomPrompt="1"/>
          </p:nvPr>
        </p:nvSpPr>
        <p:spPr>
          <a:xfrm>
            <a:off x="199141" y="229061"/>
            <a:ext cx="7886700" cy="41971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본문 제목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20)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2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34" y="780218"/>
            <a:ext cx="8644822" cy="283606"/>
          </a:xfrm>
        </p:spPr>
        <p:txBody>
          <a:bodyPr>
            <a:normAutofit/>
          </a:bodyPr>
          <a:lstStyle>
            <a:lvl1pPr marL="257175" indent="-257175">
              <a:buFont typeface="맑은 고딕" panose="020B0503020000020004" pitchFamily="50" charset="-127"/>
              <a:buChar char="■"/>
              <a:defRPr sz="15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15)</a:t>
            </a:r>
            <a:endParaRPr lang="ko-KR" altLang="en-US" dirty="0"/>
          </a:p>
        </p:txBody>
      </p:sp>
      <p:sp>
        <p:nvSpPr>
          <p:cNvPr id="25" name="텍스트 개체 틀 4"/>
          <p:cNvSpPr>
            <a:spLocks noGrp="1"/>
          </p:cNvSpPr>
          <p:nvPr>
            <p:ph type="body" sz="quarter" idx="32" hasCustomPrompt="1"/>
          </p:nvPr>
        </p:nvSpPr>
        <p:spPr>
          <a:xfrm>
            <a:off x="187134" y="1798721"/>
            <a:ext cx="8644822" cy="283606"/>
          </a:xfrm>
        </p:spPr>
        <p:txBody>
          <a:bodyPr>
            <a:normAutofit/>
          </a:bodyPr>
          <a:lstStyle>
            <a:lvl1pPr marL="257175" indent="-257175">
              <a:buFont typeface="맑은 고딕" panose="020B0503020000020004" pitchFamily="50" charset="-127"/>
              <a:buChar char="■"/>
              <a:defRPr sz="15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15)</a:t>
            </a:r>
            <a:endParaRPr lang="ko-KR" altLang="en-US" dirty="0"/>
          </a:p>
        </p:txBody>
      </p:sp>
      <p:cxnSp>
        <p:nvCxnSpPr>
          <p:cNvPr id="33" name="직선 연결선 32"/>
          <p:cNvCxnSpPr/>
          <p:nvPr userDrawn="1"/>
        </p:nvCxnSpPr>
        <p:spPr>
          <a:xfrm>
            <a:off x="199141" y="648772"/>
            <a:ext cx="864812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35043" y="1143811"/>
            <a:ext cx="8387953" cy="583297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200">
                <a:latin typeface="+mj-ea"/>
                <a:ea typeface="+mj-ea"/>
              </a:defRPr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  <a:endParaRPr lang="ko-KR" altLang="en-US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219967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3" y="4815579"/>
            <a:ext cx="1000125" cy="264319"/>
          </a:xfrm>
          <a:prstGeom prst="rect">
            <a:avLst/>
          </a:prstGeom>
        </p:spPr>
      </p:pic>
      <p:sp>
        <p:nvSpPr>
          <p:cNvPr id="23" name="텍스트 개체 틀 7"/>
          <p:cNvSpPr>
            <a:spLocks noGrp="1"/>
          </p:cNvSpPr>
          <p:nvPr>
            <p:ph type="body" sz="quarter" idx="36" hasCustomPrompt="1"/>
          </p:nvPr>
        </p:nvSpPr>
        <p:spPr>
          <a:xfrm>
            <a:off x="4849177" y="4847779"/>
            <a:ext cx="3188693" cy="232119"/>
          </a:xfrm>
        </p:spPr>
        <p:txBody>
          <a:bodyPr anchor="ctr">
            <a:noAutofit/>
          </a:bodyPr>
          <a:lstStyle>
            <a:lvl1pPr marL="0" indent="0" algn="r">
              <a:buFont typeface="맑은 고딕" panose="020B0503020000020004" pitchFamily="50" charset="-127"/>
              <a:buNone/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부서명 </a:t>
            </a:r>
            <a:r>
              <a:rPr lang="en-US" altLang="ko-KR" dirty="0"/>
              <a:t>/ </a:t>
            </a:r>
            <a:r>
              <a:rPr lang="ko-KR" altLang="en-US" dirty="0"/>
              <a:t>작성자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 userDrawn="1"/>
        </p:nvGraphicFramePr>
        <p:xfrm>
          <a:off x="353247" y="2166578"/>
          <a:ext cx="4934463" cy="24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240">
                  <a:extLst>
                    <a:ext uri="{9D8B030D-6E8A-4147-A177-3AD203B41FA5}">
                      <a16:colId xmlns:a16="http://schemas.microsoft.com/office/drawing/2014/main" val="3898245627"/>
                    </a:ext>
                  </a:extLst>
                </a:gridCol>
                <a:gridCol w="3691223">
                  <a:extLst>
                    <a:ext uri="{9D8B030D-6E8A-4147-A177-3AD203B41FA5}">
                      <a16:colId xmlns:a16="http://schemas.microsoft.com/office/drawing/2014/main" val="3144817818"/>
                    </a:ext>
                  </a:extLst>
                </a:gridCol>
              </a:tblGrid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846472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31872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916304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26143"/>
                  </a:ext>
                </a:extLst>
              </a:tr>
            </a:tbl>
          </a:graphicData>
        </a:graphic>
      </p:graphicFrame>
      <p:sp>
        <p:nvSpPr>
          <p:cNvPr id="12" name="텍스트 개체 틀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7735" y="2221327"/>
            <a:ext cx="3422602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28" hasCustomPrompt="1"/>
          </p:nvPr>
        </p:nvSpPr>
        <p:spPr>
          <a:xfrm>
            <a:off x="384449" y="2190197"/>
            <a:ext cx="1177839" cy="559194"/>
          </a:xfrm>
        </p:spPr>
        <p:txBody>
          <a:bodyPr anchor="ctr">
            <a:noAutofit/>
          </a:bodyPr>
          <a:lstStyle>
            <a:lvl1pPr marL="0" indent="0" algn="ctr" latinLnBrk="1">
              <a:lnSpc>
                <a:spcPct val="100000"/>
              </a:lnSpc>
              <a:spcBef>
                <a:spcPts val="600"/>
              </a:spcBef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b="1" dirty="0">
                <a:solidFill>
                  <a:schemeClr val="tx1"/>
                </a:solidFill>
              </a:rPr>
              <a:t>(Bold, 12)</a:t>
            </a:r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29" hasCustomPrompt="1"/>
          </p:nvPr>
        </p:nvSpPr>
        <p:spPr>
          <a:xfrm>
            <a:off x="384449" y="2974599"/>
            <a:ext cx="1177839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15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384450" y="3601680"/>
            <a:ext cx="1177839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16" name="텍스트 개체 틀 2"/>
          <p:cNvSpPr>
            <a:spLocks noGrp="1"/>
          </p:cNvSpPr>
          <p:nvPr>
            <p:ph type="body" sz="quarter" idx="31" hasCustomPrompt="1"/>
          </p:nvPr>
        </p:nvSpPr>
        <p:spPr>
          <a:xfrm>
            <a:off x="384450" y="4197733"/>
            <a:ext cx="1177839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18" name="텍스트 개체 틀 5"/>
          <p:cNvSpPr>
            <a:spLocks noGrp="1"/>
          </p:cNvSpPr>
          <p:nvPr>
            <p:ph type="body" sz="quarter" idx="33" hasCustomPrompt="1"/>
          </p:nvPr>
        </p:nvSpPr>
        <p:spPr>
          <a:xfrm>
            <a:off x="1607735" y="2833212"/>
            <a:ext cx="3434203" cy="510657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21" name="텍스트 개체 틀 5"/>
          <p:cNvSpPr>
            <a:spLocks noGrp="1"/>
          </p:cNvSpPr>
          <p:nvPr>
            <p:ph type="body" sz="quarter" idx="37" hasCustomPrompt="1"/>
          </p:nvPr>
        </p:nvSpPr>
        <p:spPr>
          <a:xfrm>
            <a:off x="1607735" y="3442775"/>
            <a:ext cx="3422602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22" name="텍스트 개체 틀 5"/>
          <p:cNvSpPr>
            <a:spLocks noGrp="1"/>
          </p:cNvSpPr>
          <p:nvPr>
            <p:ph type="body" sz="quarter" idx="38" hasCustomPrompt="1"/>
          </p:nvPr>
        </p:nvSpPr>
        <p:spPr>
          <a:xfrm>
            <a:off x="1607735" y="4061099"/>
            <a:ext cx="3422602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</p:spTree>
    <p:extLst>
      <p:ext uri="{BB962C8B-B14F-4D97-AF65-F5344CB8AC3E}">
        <p14:creationId xmlns:p14="http://schemas.microsoft.com/office/powerpoint/2010/main" val="173466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제목 3"/>
          <p:cNvSpPr>
            <a:spLocks noGrp="1"/>
          </p:cNvSpPr>
          <p:nvPr>
            <p:ph type="title" hasCustomPrompt="1"/>
          </p:nvPr>
        </p:nvSpPr>
        <p:spPr>
          <a:xfrm>
            <a:off x="199141" y="229061"/>
            <a:ext cx="7886700" cy="41971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본문 제목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20)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2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34" y="780218"/>
            <a:ext cx="8644822" cy="283606"/>
          </a:xfrm>
        </p:spPr>
        <p:txBody>
          <a:bodyPr>
            <a:normAutofit/>
          </a:bodyPr>
          <a:lstStyle>
            <a:lvl1pPr marL="257175" indent="-257175">
              <a:buFont typeface="맑은 고딕" panose="020B0503020000020004" pitchFamily="50" charset="-127"/>
              <a:buChar char="■"/>
              <a:defRPr sz="15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15)</a:t>
            </a:r>
            <a:endParaRPr lang="ko-KR" altLang="en-US" dirty="0"/>
          </a:p>
        </p:txBody>
      </p:sp>
      <p:cxnSp>
        <p:nvCxnSpPr>
          <p:cNvPr id="33" name="직선 연결선 32"/>
          <p:cNvCxnSpPr/>
          <p:nvPr userDrawn="1"/>
        </p:nvCxnSpPr>
        <p:spPr>
          <a:xfrm>
            <a:off x="199141" y="648772"/>
            <a:ext cx="864812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35043" y="1143811"/>
            <a:ext cx="8387953" cy="583297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2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  <a:endParaRPr lang="ko-KR" altLang="en-US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219967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3" y="4815579"/>
            <a:ext cx="1000125" cy="264319"/>
          </a:xfrm>
          <a:prstGeom prst="rect">
            <a:avLst/>
          </a:prstGeom>
        </p:spPr>
      </p:pic>
      <p:sp>
        <p:nvSpPr>
          <p:cNvPr id="47" name="텍스트 개체 틀 7"/>
          <p:cNvSpPr>
            <a:spLocks noGrp="1"/>
          </p:cNvSpPr>
          <p:nvPr>
            <p:ph type="body" sz="quarter" idx="44" hasCustomPrompt="1"/>
          </p:nvPr>
        </p:nvSpPr>
        <p:spPr>
          <a:xfrm>
            <a:off x="4849177" y="4847779"/>
            <a:ext cx="3188693" cy="232119"/>
          </a:xfrm>
        </p:spPr>
        <p:txBody>
          <a:bodyPr anchor="ctr">
            <a:noAutofit/>
          </a:bodyPr>
          <a:lstStyle>
            <a:lvl1pPr marL="0" indent="0" algn="r">
              <a:buFont typeface="맑은 고딕" panose="020B0503020000020004" pitchFamily="50" charset="-127"/>
              <a:buNone/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부서명 </a:t>
            </a:r>
            <a:r>
              <a:rPr lang="en-US" altLang="ko-KR" dirty="0"/>
              <a:t>/ </a:t>
            </a:r>
            <a:r>
              <a:rPr lang="ko-KR" altLang="en-US" dirty="0"/>
              <a:t>작성자</a:t>
            </a:r>
          </a:p>
        </p:txBody>
      </p:sp>
      <p:sp>
        <p:nvSpPr>
          <p:cNvPr id="10" name="텍스트 개체 틀 4"/>
          <p:cNvSpPr>
            <a:spLocks noGrp="1"/>
          </p:cNvSpPr>
          <p:nvPr>
            <p:ph type="body" sz="quarter" idx="32" hasCustomPrompt="1"/>
          </p:nvPr>
        </p:nvSpPr>
        <p:spPr>
          <a:xfrm>
            <a:off x="187134" y="1798721"/>
            <a:ext cx="8644822" cy="283606"/>
          </a:xfrm>
        </p:spPr>
        <p:txBody>
          <a:bodyPr>
            <a:normAutofit/>
          </a:bodyPr>
          <a:lstStyle>
            <a:lvl1pPr marL="257175" indent="-257175">
              <a:buFont typeface="맑은 고딕" panose="020B0503020000020004" pitchFamily="50" charset="-127"/>
              <a:buChar char="■"/>
              <a:defRPr sz="15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15)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1087342"/>
              </p:ext>
            </p:extLst>
          </p:nvPr>
        </p:nvGraphicFramePr>
        <p:xfrm>
          <a:off x="353247" y="2166578"/>
          <a:ext cx="4165342" cy="24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59">
                  <a:extLst>
                    <a:ext uri="{9D8B030D-6E8A-4147-A177-3AD203B41FA5}">
                      <a16:colId xmlns:a16="http://schemas.microsoft.com/office/drawing/2014/main" val="3898245627"/>
                    </a:ext>
                  </a:extLst>
                </a:gridCol>
                <a:gridCol w="3115883">
                  <a:extLst>
                    <a:ext uri="{9D8B030D-6E8A-4147-A177-3AD203B41FA5}">
                      <a16:colId xmlns:a16="http://schemas.microsoft.com/office/drawing/2014/main" val="3144817818"/>
                    </a:ext>
                  </a:extLst>
                </a:gridCol>
              </a:tblGrid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846472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31872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916304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26143"/>
                  </a:ext>
                </a:extLst>
              </a:tr>
            </a:tbl>
          </a:graphicData>
        </a:graphic>
      </p:graphicFrame>
      <p:sp>
        <p:nvSpPr>
          <p:cNvPr id="12" name="텍스트 개체 틀 5"/>
          <p:cNvSpPr>
            <a:spLocks noGrp="1"/>
          </p:cNvSpPr>
          <p:nvPr>
            <p:ph type="body" sz="quarter" idx="13" hasCustomPrompt="1"/>
          </p:nvPr>
        </p:nvSpPr>
        <p:spPr>
          <a:xfrm>
            <a:off x="1417685" y="2221327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28" hasCustomPrompt="1"/>
          </p:nvPr>
        </p:nvSpPr>
        <p:spPr>
          <a:xfrm>
            <a:off x="381207" y="2291661"/>
            <a:ext cx="994589" cy="238075"/>
          </a:xfrm>
        </p:spPr>
        <p:txBody>
          <a:bodyPr>
            <a:normAutofit/>
          </a:bodyPr>
          <a:lstStyle>
            <a:lvl1pPr marL="0" indent="0" algn="ctr" latinLnBrk="1">
              <a:lnSpc>
                <a:spcPct val="100000"/>
              </a:lnSpc>
              <a:buNone/>
              <a:defRPr sz="1200" b="1" baseline="0">
                <a:latin typeface="+mj-ea"/>
                <a:ea typeface="+mj-ea"/>
              </a:defRPr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b="1" dirty="0">
                <a:solidFill>
                  <a:schemeClr val="tx1"/>
                </a:solidFill>
              </a:rPr>
              <a:t>(Bold, 12)</a:t>
            </a:r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29" hasCustomPrompt="1"/>
          </p:nvPr>
        </p:nvSpPr>
        <p:spPr>
          <a:xfrm>
            <a:off x="381207" y="2974599"/>
            <a:ext cx="991441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>
                <a:latin typeface="+mj-ea"/>
                <a:ea typeface="+mj-ea"/>
              </a:defRPr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15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384355" y="3601680"/>
            <a:ext cx="991441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>
                <a:latin typeface="+mj-ea"/>
                <a:ea typeface="+mj-ea"/>
              </a:defRPr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16" name="텍스트 개체 틀 2"/>
          <p:cNvSpPr>
            <a:spLocks noGrp="1"/>
          </p:cNvSpPr>
          <p:nvPr>
            <p:ph type="body" sz="quarter" idx="31" hasCustomPrompt="1"/>
          </p:nvPr>
        </p:nvSpPr>
        <p:spPr>
          <a:xfrm>
            <a:off x="381207" y="4197733"/>
            <a:ext cx="991441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15639908"/>
              </p:ext>
            </p:extLst>
          </p:nvPr>
        </p:nvGraphicFramePr>
        <p:xfrm>
          <a:off x="4652133" y="2166578"/>
          <a:ext cx="4165342" cy="24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59">
                  <a:extLst>
                    <a:ext uri="{9D8B030D-6E8A-4147-A177-3AD203B41FA5}">
                      <a16:colId xmlns:a16="http://schemas.microsoft.com/office/drawing/2014/main" val="3898245627"/>
                    </a:ext>
                  </a:extLst>
                </a:gridCol>
                <a:gridCol w="3115883">
                  <a:extLst>
                    <a:ext uri="{9D8B030D-6E8A-4147-A177-3AD203B41FA5}">
                      <a16:colId xmlns:a16="http://schemas.microsoft.com/office/drawing/2014/main" val="3144817818"/>
                    </a:ext>
                  </a:extLst>
                </a:gridCol>
              </a:tblGrid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846472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31872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916304"/>
                  </a:ext>
                </a:extLst>
              </a:tr>
              <a:tr h="612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26143"/>
                  </a:ext>
                </a:extLst>
              </a:tr>
            </a:tbl>
          </a:graphicData>
        </a:graphic>
      </p:graphicFrame>
      <p:sp>
        <p:nvSpPr>
          <p:cNvPr id="34" name="텍스트 개체 틀 5"/>
          <p:cNvSpPr>
            <a:spLocks noGrp="1"/>
          </p:cNvSpPr>
          <p:nvPr>
            <p:ph type="body" sz="quarter" idx="45" hasCustomPrompt="1"/>
          </p:nvPr>
        </p:nvSpPr>
        <p:spPr>
          <a:xfrm>
            <a:off x="1417685" y="2843459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35" name="텍스트 개체 틀 5"/>
          <p:cNvSpPr>
            <a:spLocks noGrp="1"/>
          </p:cNvSpPr>
          <p:nvPr>
            <p:ph type="body" sz="quarter" idx="46" hasCustomPrompt="1"/>
          </p:nvPr>
        </p:nvSpPr>
        <p:spPr>
          <a:xfrm>
            <a:off x="1417685" y="3441362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36" name="텍스트 개체 틀 5"/>
          <p:cNvSpPr>
            <a:spLocks noGrp="1"/>
          </p:cNvSpPr>
          <p:nvPr>
            <p:ph type="body" sz="quarter" idx="47" hasCustomPrompt="1"/>
          </p:nvPr>
        </p:nvSpPr>
        <p:spPr>
          <a:xfrm>
            <a:off x="1417685" y="4063500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37" name="텍스트 개체 틀 5"/>
          <p:cNvSpPr>
            <a:spLocks noGrp="1"/>
          </p:cNvSpPr>
          <p:nvPr>
            <p:ph type="body" sz="quarter" idx="48" hasCustomPrompt="1"/>
          </p:nvPr>
        </p:nvSpPr>
        <p:spPr>
          <a:xfrm>
            <a:off x="5712790" y="2221327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38" name="텍스트 개체 틀 2"/>
          <p:cNvSpPr>
            <a:spLocks noGrp="1"/>
          </p:cNvSpPr>
          <p:nvPr>
            <p:ph type="body" sz="quarter" idx="49" hasCustomPrompt="1"/>
          </p:nvPr>
        </p:nvSpPr>
        <p:spPr>
          <a:xfrm>
            <a:off x="4676312" y="2291661"/>
            <a:ext cx="994589" cy="238075"/>
          </a:xfrm>
        </p:spPr>
        <p:txBody>
          <a:bodyPr>
            <a:normAutofit/>
          </a:bodyPr>
          <a:lstStyle>
            <a:lvl1pPr marL="0" indent="0" algn="ctr" latinLnBrk="1">
              <a:lnSpc>
                <a:spcPct val="100000"/>
              </a:lnSpc>
              <a:buNone/>
              <a:defRPr sz="1200" b="1" baseline="0">
                <a:latin typeface="+mj-ea"/>
                <a:ea typeface="+mj-ea"/>
              </a:defRPr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b="1" dirty="0">
                <a:solidFill>
                  <a:schemeClr val="tx1"/>
                </a:solidFill>
              </a:rPr>
              <a:t>(Bold, 12)</a:t>
            </a:r>
          </a:p>
        </p:txBody>
      </p:sp>
      <p:sp>
        <p:nvSpPr>
          <p:cNvPr id="39" name="텍스트 개체 틀 2"/>
          <p:cNvSpPr>
            <a:spLocks noGrp="1"/>
          </p:cNvSpPr>
          <p:nvPr>
            <p:ph type="body" sz="quarter" idx="50" hasCustomPrompt="1"/>
          </p:nvPr>
        </p:nvSpPr>
        <p:spPr>
          <a:xfrm>
            <a:off x="4676312" y="2974599"/>
            <a:ext cx="991441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>
                <a:latin typeface="+mj-ea"/>
                <a:ea typeface="+mj-ea"/>
              </a:defRPr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40" name="텍스트 개체 틀 2"/>
          <p:cNvSpPr>
            <a:spLocks noGrp="1"/>
          </p:cNvSpPr>
          <p:nvPr>
            <p:ph type="body" sz="quarter" idx="51" hasCustomPrompt="1"/>
          </p:nvPr>
        </p:nvSpPr>
        <p:spPr>
          <a:xfrm>
            <a:off x="4679460" y="3601680"/>
            <a:ext cx="991441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>
                <a:latin typeface="+mj-ea"/>
                <a:ea typeface="+mj-ea"/>
              </a:defRPr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41" name="텍스트 개체 틀 2"/>
          <p:cNvSpPr>
            <a:spLocks noGrp="1"/>
          </p:cNvSpPr>
          <p:nvPr>
            <p:ph type="body" sz="quarter" idx="52" hasCustomPrompt="1"/>
          </p:nvPr>
        </p:nvSpPr>
        <p:spPr>
          <a:xfrm>
            <a:off x="4676312" y="4197733"/>
            <a:ext cx="991441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</a:t>
            </a:r>
          </a:p>
        </p:txBody>
      </p:sp>
      <p:sp>
        <p:nvSpPr>
          <p:cNvPr id="42" name="텍스트 개체 틀 5"/>
          <p:cNvSpPr>
            <a:spLocks noGrp="1"/>
          </p:cNvSpPr>
          <p:nvPr>
            <p:ph type="body" sz="quarter" idx="53" hasCustomPrompt="1"/>
          </p:nvPr>
        </p:nvSpPr>
        <p:spPr>
          <a:xfrm>
            <a:off x="5712790" y="2843459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43" name="텍스트 개체 틀 5"/>
          <p:cNvSpPr>
            <a:spLocks noGrp="1"/>
          </p:cNvSpPr>
          <p:nvPr>
            <p:ph type="body" sz="quarter" idx="54" hasCustomPrompt="1"/>
          </p:nvPr>
        </p:nvSpPr>
        <p:spPr>
          <a:xfrm>
            <a:off x="5712790" y="3441362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  <p:sp>
        <p:nvSpPr>
          <p:cNvPr id="44" name="텍스트 개체 틀 5"/>
          <p:cNvSpPr>
            <a:spLocks noGrp="1"/>
          </p:cNvSpPr>
          <p:nvPr>
            <p:ph type="body" sz="quarter" idx="55" hasCustomPrompt="1"/>
          </p:nvPr>
        </p:nvSpPr>
        <p:spPr>
          <a:xfrm>
            <a:off x="5712790" y="4063500"/>
            <a:ext cx="2838184" cy="506540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11)</a:t>
            </a:r>
          </a:p>
        </p:txBody>
      </p:sp>
    </p:spTree>
    <p:extLst>
      <p:ext uri="{BB962C8B-B14F-4D97-AF65-F5344CB8AC3E}">
        <p14:creationId xmlns:p14="http://schemas.microsoft.com/office/powerpoint/2010/main" val="99255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3"/>
          <p:cNvSpPr>
            <a:spLocks noGrp="1"/>
          </p:cNvSpPr>
          <p:nvPr>
            <p:ph type="title" hasCustomPrompt="1"/>
          </p:nvPr>
        </p:nvSpPr>
        <p:spPr>
          <a:xfrm>
            <a:off x="199141" y="229061"/>
            <a:ext cx="7886700" cy="41971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본문 제목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20)</a:t>
            </a:r>
            <a:endParaRPr lang="ko-KR" altLang="en-US" dirty="0"/>
          </a:p>
        </p:txBody>
      </p:sp>
      <p:pic>
        <p:nvPicPr>
          <p:cNvPr id="40" name="그림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2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34" y="780218"/>
            <a:ext cx="8644822" cy="283606"/>
          </a:xfrm>
        </p:spPr>
        <p:txBody>
          <a:bodyPr>
            <a:normAutofit/>
          </a:bodyPr>
          <a:lstStyle>
            <a:lvl1pPr marL="257175" indent="-257175">
              <a:buFont typeface="맑은 고딕" panose="020B0503020000020004" pitchFamily="50" charset="-127"/>
              <a:buChar char="■"/>
              <a:defRPr sz="15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15)</a:t>
            </a:r>
            <a:endParaRPr lang="ko-KR" altLang="en-US" dirty="0"/>
          </a:p>
        </p:txBody>
      </p:sp>
      <p:sp>
        <p:nvSpPr>
          <p:cNvPr id="26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35043" y="1143811"/>
            <a:ext cx="8387953" cy="583297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2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12)</a:t>
            </a:r>
            <a:endParaRPr lang="ko-KR" altLang="en-US" dirty="0"/>
          </a:p>
        </p:txBody>
      </p:sp>
      <p:cxnSp>
        <p:nvCxnSpPr>
          <p:cNvPr id="33" name="직선 연결선 32"/>
          <p:cNvCxnSpPr/>
          <p:nvPr userDrawn="1"/>
        </p:nvCxnSpPr>
        <p:spPr>
          <a:xfrm>
            <a:off x="199141" y="648772"/>
            <a:ext cx="864812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219967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3" y="4815579"/>
            <a:ext cx="1000125" cy="264319"/>
          </a:xfrm>
          <a:prstGeom prst="rect">
            <a:avLst/>
          </a:prstGeom>
        </p:spPr>
      </p:pic>
      <p:sp>
        <p:nvSpPr>
          <p:cNvPr id="36" name="텍스트 개체 틀 7"/>
          <p:cNvSpPr>
            <a:spLocks noGrp="1"/>
          </p:cNvSpPr>
          <p:nvPr>
            <p:ph type="body" sz="quarter" idx="38" hasCustomPrompt="1"/>
          </p:nvPr>
        </p:nvSpPr>
        <p:spPr>
          <a:xfrm>
            <a:off x="4849177" y="4847779"/>
            <a:ext cx="3188693" cy="232119"/>
          </a:xfrm>
        </p:spPr>
        <p:txBody>
          <a:bodyPr anchor="ctr">
            <a:noAutofit/>
          </a:bodyPr>
          <a:lstStyle>
            <a:lvl1pPr marL="0" indent="0" algn="r">
              <a:buFont typeface="맑은 고딕" panose="020B0503020000020004" pitchFamily="50" charset="-127"/>
              <a:buNone/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부서명 </a:t>
            </a:r>
            <a:r>
              <a:rPr lang="en-US" altLang="ko-KR" dirty="0"/>
              <a:t>/ </a:t>
            </a:r>
            <a:r>
              <a:rPr lang="ko-KR" altLang="en-US" dirty="0"/>
              <a:t>작성자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21858952"/>
              </p:ext>
            </p:extLst>
          </p:nvPr>
        </p:nvGraphicFramePr>
        <p:xfrm>
          <a:off x="321195" y="1762122"/>
          <a:ext cx="4121707" cy="293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707">
                  <a:extLst>
                    <a:ext uri="{9D8B030D-6E8A-4147-A177-3AD203B41FA5}">
                      <a16:colId xmlns:a16="http://schemas.microsoft.com/office/drawing/2014/main" val="3144817818"/>
                    </a:ext>
                  </a:extLst>
                </a:gridCol>
              </a:tblGrid>
              <a:tr h="3252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46472"/>
                  </a:ext>
                </a:extLst>
              </a:tr>
              <a:tr h="2611755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3187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412532"/>
              </p:ext>
            </p:extLst>
          </p:nvPr>
        </p:nvGraphicFramePr>
        <p:xfrm>
          <a:off x="4660851" y="1762122"/>
          <a:ext cx="4121707" cy="293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707">
                  <a:extLst>
                    <a:ext uri="{9D8B030D-6E8A-4147-A177-3AD203B41FA5}">
                      <a16:colId xmlns:a16="http://schemas.microsoft.com/office/drawing/2014/main" val="3144817818"/>
                    </a:ext>
                  </a:extLst>
                </a:gridCol>
              </a:tblGrid>
              <a:tr h="3252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46472"/>
                  </a:ext>
                </a:extLst>
              </a:tr>
              <a:tr h="2611755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81000" marB="3429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31872"/>
                  </a:ext>
                </a:extLst>
              </a:tr>
            </a:tbl>
          </a:graphicData>
        </a:graphic>
      </p:graphicFrame>
      <p:sp>
        <p:nvSpPr>
          <p:cNvPr id="12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340686" y="2204060"/>
            <a:ext cx="3915760" cy="265095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11)</a:t>
            </a:r>
            <a:endParaRPr lang="ko-KR" altLang="en-US" dirty="0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472738" y="2507213"/>
            <a:ext cx="3783708" cy="841160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ￚ"/>
              <a:defRPr sz="900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  <a:endParaRPr lang="ko-KR" altLang="en-US" dirty="0"/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313164" y="1808609"/>
            <a:ext cx="4123199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 </a:t>
            </a:r>
            <a:r>
              <a:rPr lang="en-US" altLang="ko-KR" sz="1200" b="1" dirty="0">
                <a:solidFill>
                  <a:schemeClr val="tx1"/>
                </a:solidFill>
              </a:rPr>
              <a:t>(</a:t>
            </a:r>
            <a:r>
              <a:rPr lang="ko-KR" altLang="en-US" sz="1200" b="1" dirty="0">
                <a:solidFill>
                  <a:schemeClr val="tx1"/>
                </a:solidFill>
              </a:rPr>
              <a:t>맑은 고딕 </a:t>
            </a:r>
            <a:r>
              <a:rPr lang="en-US" altLang="ko-KR" dirty="0"/>
              <a:t>Bold</a:t>
            </a:r>
            <a:r>
              <a:rPr lang="en-US" altLang="ko-KR" sz="1200" b="1" dirty="0">
                <a:solidFill>
                  <a:schemeClr val="tx1"/>
                </a:solidFill>
              </a:rPr>
              <a:t>, 12)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텍스트 개체 틀 2"/>
          <p:cNvSpPr>
            <a:spLocks noGrp="1"/>
          </p:cNvSpPr>
          <p:nvPr>
            <p:ph type="body" sz="quarter" idx="31" hasCustomPrompt="1"/>
          </p:nvPr>
        </p:nvSpPr>
        <p:spPr>
          <a:xfrm>
            <a:off x="4669014" y="1815950"/>
            <a:ext cx="4123199" cy="238075"/>
          </a:xfrm>
        </p:spPr>
        <p:txBody>
          <a:bodyPr>
            <a:normAutofit/>
          </a:bodyPr>
          <a:lstStyle>
            <a:lvl1pPr marL="0" indent="0" algn="ctr" latinLnBrk="1">
              <a:buNone/>
              <a:defRPr sz="1200" b="1" baseline="0"/>
            </a:lvl1pPr>
          </a:lstStyle>
          <a:p>
            <a:pPr algn="ctr" latinLnBrk="1"/>
            <a:r>
              <a:rPr lang="ko-KR" altLang="en-US" sz="1200" b="1" dirty="0">
                <a:solidFill>
                  <a:schemeClr val="tx1"/>
                </a:solidFill>
              </a:rPr>
              <a:t>항목 </a:t>
            </a:r>
            <a:r>
              <a:rPr lang="en-US" altLang="ko-KR" sz="1200" b="1" dirty="0">
                <a:solidFill>
                  <a:schemeClr val="tx1"/>
                </a:solidFill>
              </a:rPr>
              <a:t>(</a:t>
            </a:r>
            <a:r>
              <a:rPr lang="ko-KR" altLang="en-US" sz="1200" b="1" dirty="0">
                <a:solidFill>
                  <a:schemeClr val="tx1"/>
                </a:solidFill>
              </a:rPr>
              <a:t>맑은 고딕 </a:t>
            </a:r>
            <a:r>
              <a:rPr lang="en-US" altLang="ko-KR" dirty="0"/>
              <a:t>Bold</a:t>
            </a:r>
            <a:r>
              <a:rPr lang="en-US" altLang="ko-KR" sz="1200" b="1" dirty="0">
                <a:solidFill>
                  <a:schemeClr val="tx1"/>
                </a:solidFill>
              </a:rPr>
              <a:t>, 12)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텍스트 개체 틀 4"/>
          <p:cNvSpPr>
            <a:spLocks noGrp="1"/>
          </p:cNvSpPr>
          <p:nvPr>
            <p:ph type="body" sz="quarter" idx="32" hasCustomPrompt="1"/>
          </p:nvPr>
        </p:nvSpPr>
        <p:spPr>
          <a:xfrm>
            <a:off x="340686" y="3449151"/>
            <a:ext cx="3915760" cy="265095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11)</a:t>
            </a:r>
            <a:endParaRPr lang="ko-KR" altLang="en-US" dirty="0"/>
          </a:p>
        </p:txBody>
      </p:sp>
      <p:sp>
        <p:nvSpPr>
          <p:cNvPr id="17" name="텍스트 개체 틀 7"/>
          <p:cNvSpPr>
            <a:spLocks noGrp="1"/>
          </p:cNvSpPr>
          <p:nvPr>
            <p:ph type="body" sz="quarter" idx="33" hasCustomPrompt="1"/>
          </p:nvPr>
        </p:nvSpPr>
        <p:spPr>
          <a:xfrm>
            <a:off x="472738" y="3752304"/>
            <a:ext cx="3783708" cy="841160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ￚ"/>
              <a:defRPr lang="ko-KR" alt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  <a:endParaRPr lang="ko-KR" altLang="en-US" dirty="0"/>
          </a:p>
        </p:txBody>
      </p:sp>
      <p:sp>
        <p:nvSpPr>
          <p:cNvPr id="18" name="텍스트 개체 틀 4"/>
          <p:cNvSpPr>
            <a:spLocks noGrp="1"/>
          </p:cNvSpPr>
          <p:nvPr>
            <p:ph type="body" sz="quarter" idx="34" hasCustomPrompt="1"/>
          </p:nvPr>
        </p:nvSpPr>
        <p:spPr>
          <a:xfrm>
            <a:off x="4665021" y="2204060"/>
            <a:ext cx="3915760" cy="265095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11)</a:t>
            </a:r>
            <a:endParaRPr lang="ko-KR" altLang="en-US" dirty="0"/>
          </a:p>
        </p:txBody>
      </p:sp>
      <p:sp>
        <p:nvSpPr>
          <p:cNvPr id="19" name="텍스트 개체 틀 7"/>
          <p:cNvSpPr>
            <a:spLocks noGrp="1"/>
          </p:cNvSpPr>
          <p:nvPr>
            <p:ph type="body" sz="quarter" idx="35" hasCustomPrompt="1"/>
          </p:nvPr>
        </p:nvSpPr>
        <p:spPr>
          <a:xfrm>
            <a:off x="4797072" y="2507213"/>
            <a:ext cx="3783708" cy="841160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ￚ"/>
              <a:defRPr lang="ko-KR" alt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  <a:endParaRPr lang="ko-KR" altLang="en-US" dirty="0"/>
          </a:p>
        </p:txBody>
      </p:sp>
      <p:sp>
        <p:nvSpPr>
          <p:cNvPr id="20" name="텍스트 개체 틀 4"/>
          <p:cNvSpPr>
            <a:spLocks noGrp="1"/>
          </p:cNvSpPr>
          <p:nvPr>
            <p:ph type="body" sz="quarter" idx="36" hasCustomPrompt="1"/>
          </p:nvPr>
        </p:nvSpPr>
        <p:spPr>
          <a:xfrm>
            <a:off x="4665021" y="3449151"/>
            <a:ext cx="3915760" cy="265095"/>
          </a:xfrm>
        </p:spPr>
        <p:txBody>
          <a:bodyPr>
            <a:normAutofit/>
          </a:bodyPr>
          <a:lstStyle>
            <a:lvl1pPr marL="214313" indent="-214313">
              <a:buFont typeface="맑은 고딕" panose="020B0503020000020004" pitchFamily="50" charset="-127"/>
              <a:buChar char="ᆞ"/>
              <a:defRPr sz="1100" b="1"/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 </a:t>
            </a:r>
            <a:r>
              <a:rPr lang="en-US" altLang="ko-KR" dirty="0"/>
              <a:t>Bold, 11)</a:t>
            </a:r>
            <a:endParaRPr lang="ko-KR" altLang="en-US" dirty="0"/>
          </a:p>
        </p:txBody>
      </p:sp>
      <p:sp>
        <p:nvSpPr>
          <p:cNvPr id="21" name="텍스트 개체 틀 7"/>
          <p:cNvSpPr>
            <a:spLocks noGrp="1"/>
          </p:cNvSpPr>
          <p:nvPr>
            <p:ph type="body" sz="quarter" idx="37" hasCustomPrompt="1"/>
          </p:nvPr>
        </p:nvSpPr>
        <p:spPr>
          <a:xfrm>
            <a:off x="4797072" y="3752304"/>
            <a:ext cx="3783708" cy="841160"/>
          </a:xfrm>
        </p:spPr>
        <p:txBody>
          <a:bodyPr>
            <a:noAutofit/>
          </a:bodyPr>
          <a:lstStyle>
            <a:lvl1pPr marL="214313" indent="-214313">
              <a:buFont typeface="맑은 고딕" panose="020B0503020000020004" pitchFamily="50" charset="-127"/>
              <a:buChar char="ￚ"/>
              <a:defRPr lang="ko-KR" alt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</a:p>
          <a:p>
            <a:pPr lvl="0"/>
            <a:r>
              <a:rPr lang="ko-KR" altLang="en-US" dirty="0"/>
              <a:t>내용 입력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 9)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19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241571"/>
            <a:ext cx="891260" cy="1355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19967" y="4836487"/>
            <a:ext cx="25560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</a:rPr>
              <a:t>함께 성장하는 행복한 메모리사업부</a:t>
            </a:r>
            <a:endParaRPr lang="ko-KR" alt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텍스트 개체 틀 7"/>
          <p:cNvSpPr>
            <a:spLocks noGrp="1"/>
          </p:cNvSpPr>
          <p:nvPr>
            <p:ph type="body" sz="quarter" idx="38" hasCustomPrompt="1"/>
          </p:nvPr>
        </p:nvSpPr>
        <p:spPr>
          <a:xfrm>
            <a:off x="4849177" y="4847779"/>
            <a:ext cx="3188693" cy="232119"/>
          </a:xfrm>
        </p:spPr>
        <p:txBody>
          <a:bodyPr anchor="ctr">
            <a:noAutofit/>
          </a:bodyPr>
          <a:lstStyle>
            <a:lvl1pPr marL="0" indent="0" algn="r">
              <a:buFont typeface="맑은 고딕" panose="020B0503020000020004" pitchFamily="50" charset="-127"/>
              <a:buNone/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부서명 </a:t>
            </a:r>
            <a:r>
              <a:rPr lang="en-US" altLang="ko-KR" dirty="0"/>
              <a:t>/ </a:t>
            </a:r>
            <a:r>
              <a:rPr lang="ko-KR" altLang="en-US" dirty="0"/>
              <a:t>작성자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032484" y="1566135"/>
            <a:ext cx="5079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1429A0"/>
                </a:solidFill>
                <a:latin typeface="+mn-ea"/>
                <a:ea typeface="+mn-ea"/>
              </a:rPr>
              <a:t>Thank</a:t>
            </a:r>
            <a:r>
              <a:rPr lang="en-US" altLang="ko-KR" sz="5400" b="1" baseline="0" dirty="0">
                <a:solidFill>
                  <a:srgbClr val="1429A0"/>
                </a:solidFill>
                <a:latin typeface="+mn-ea"/>
                <a:ea typeface="+mn-ea"/>
              </a:rPr>
              <a:t> You.</a:t>
            </a:r>
            <a:endParaRPr lang="ko-KR" altLang="en-US" sz="5400" b="1" dirty="0">
              <a:solidFill>
                <a:srgbClr val="1429A0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2366" y="3013444"/>
            <a:ext cx="4256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000" b="1" dirty="0">
                <a:solidFill>
                  <a:srgbClr val="000000"/>
                </a:solidFill>
                <a:latin typeface="+mn-ea"/>
                <a:ea typeface="+mn-ea"/>
              </a:rPr>
              <a:t>Vision.</a:t>
            </a:r>
            <a:r>
              <a:rPr lang="en-US" altLang="ko-KR" sz="1000" b="1" baseline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1" baseline="0" dirty="0">
                <a:solidFill>
                  <a:srgbClr val="000000"/>
                </a:solidFill>
                <a:latin typeface="+mn-ea"/>
                <a:ea typeface="+mn-ea"/>
              </a:rPr>
              <a:t>초일류 기술로 새로운 가능성을 열어가는 진정한 </a:t>
            </a:r>
            <a:r>
              <a:rPr lang="en-US" altLang="ko-KR" sz="1000" b="1" baseline="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ko-KR" altLang="en-US" sz="1000" b="1" baseline="0" dirty="0">
                <a:solidFill>
                  <a:srgbClr val="000000"/>
                </a:solidFill>
                <a:latin typeface="+mn-ea"/>
                <a:ea typeface="+mn-ea"/>
              </a:rPr>
              <a:t>등이 되자</a:t>
            </a:r>
            <a:r>
              <a:rPr lang="en-US" altLang="ko-KR" sz="1000" b="1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rgbClr val="000000"/>
                </a:solidFill>
                <a:latin typeface="+mn-ea"/>
                <a:ea typeface="+mn-ea"/>
              </a:rPr>
              <a:t>Mission.</a:t>
            </a:r>
            <a:r>
              <a:rPr lang="en-US" altLang="ko-KR" sz="1000" b="1" baseline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000" b="1" baseline="0" dirty="0">
                <a:solidFill>
                  <a:srgbClr val="000000"/>
                </a:solidFill>
                <a:latin typeface="+mn-ea"/>
                <a:ea typeface="+mn-ea"/>
              </a:rPr>
              <a:t>함께 지속 성장하는 </a:t>
            </a:r>
            <a:r>
              <a:rPr lang="en-US" altLang="ko-KR" sz="1000" b="1" baseline="0" dirty="0">
                <a:solidFill>
                  <a:srgbClr val="000000"/>
                </a:solidFill>
                <a:latin typeface="+mn-ea"/>
                <a:ea typeface="+mn-ea"/>
              </a:rPr>
              <a:t>No.1 </a:t>
            </a:r>
            <a:r>
              <a:rPr lang="ko-KR" altLang="en-US" sz="1000" b="1" baseline="0" dirty="0">
                <a:solidFill>
                  <a:srgbClr val="000000"/>
                </a:solidFill>
                <a:latin typeface="+mn-ea"/>
                <a:ea typeface="+mn-ea"/>
              </a:rPr>
              <a:t>메모리 솔루션 </a:t>
            </a:r>
            <a:r>
              <a:rPr lang="en-US" altLang="ko-KR" sz="1000" b="1" baseline="0" dirty="0">
                <a:solidFill>
                  <a:srgbClr val="000000"/>
                </a:solidFill>
                <a:latin typeface="+mn-ea"/>
                <a:ea typeface="+mn-ea"/>
              </a:rPr>
              <a:t>Provider</a:t>
            </a:r>
            <a:r>
              <a:rPr lang="en-US" altLang="ko-KR" sz="10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sz="1000" b="1" dirty="0">
                <a:solidFill>
                  <a:srgbClr val="000000"/>
                </a:solidFill>
                <a:latin typeface="+mn-ea"/>
                <a:ea typeface="+mn-ea"/>
              </a:rPr>
              <a:t>Catchphrase. </a:t>
            </a:r>
            <a:r>
              <a:rPr lang="ko-KR" altLang="en-US" sz="1000" b="1" dirty="0">
                <a:solidFill>
                  <a:srgbClr val="000000"/>
                </a:solidFill>
                <a:latin typeface="+mn-ea"/>
                <a:ea typeface="+mn-ea"/>
              </a:rPr>
              <a:t>함께 성장하는 행복한 메모리사업부</a:t>
            </a:r>
            <a:r>
              <a:rPr lang="en-US" altLang="ko-KR" sz="10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endParaRPr lang="ko-KR" altLang="en-US" sz="10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9" name="모서리가 둥근 직사각형 8"/>
          <p:cNvSpPr/>
          <p:nvPr userDrawn="1"/>
        </p:nvSpPr>
        <p:spPr bwMode="auto">
          <a:xfrm>
            <a:off x="2141935" y="2901245"/>
            <a:ext cx="4860131" cy="986003"/>
          </a:xfrm>
          <a:prstGeom prst="roundRect">
            <a:avLst>
              <a:gd name="adj" fmla="val 1617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0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1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3960300" y="2762743"/>
            <a:ext cx="1223413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ko-KR" altLang="en-US" sz="1350" b="1" dirty="0">
                <a:solidFill>
                  <a:srgbClr val="1429A0"/>
                </a:solidFill>
                <a:latin typeface="+mn-ea"/>
                <a:ea typeface="+mn-ea"/>
              </a:rPr>
              <a:t>메모리사업부</a:t>
            </a:r>
            <a:endParaRPr lang="en-US" altLang="ko-KR" sz="1350" b="1" dirty="0">
              <a:solidFill>
                <a:srgbClr val="1429A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099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859" userDrawn="1">
          <p15:clr>
            <a:srgbClr val="FBAE40"/>
          </p15:clr>
        </p15:guide>
        <p15:guide id="4" pos="3901" userDrawn="1">
          <p15:clr>
            <a:srgbClr val="FBAE40"/>
          </p15:clr>
        </p15:guide>
        <p15:guide id="5" orient="horz" pos="1461" userDrawn="1">
          <p15:clr>
            <a:srgbClr val="FBAE40"/>
          </p15:clr>
        </p15:guide>
        <p15:guide id="6" pos="1360" userDrawn="1">
          <p15:clr>
            <a:srgbClr val="FBAE40"/>
          </p15:clr>
        </p15:guide>
        <p15:guide id="7" pos="4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A797C-E98E-4485-A668-DA619986C31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4"/>
          <p:cNvSpPr txBox="1"/>
          <p:nvPr userDrawn="1"/>
        </p:nvSpPr>
        <p:spPr bwMode="gray">
          <a:xfrm>
            <a:off x="4294823" y="4815579"/>
            <a:ext cx="554355" cy="230820"/>
          </a:xfrm>
          <a:prstGeom prst="rect">
            <a:avLst/>
          </a:prstGeom>
          <a:noFill/>
        </p:spPr>
        <p:txBody>
          <a:bodyPr wrap="square" lIns="68570" tIns="34284" rIns="68570" bIns="34284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7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050" b="0" smtClean="0">
                <a:solidFill>
                  <a:schemeClr val="bg1">
                    <a:lumMod val="65000"/>
                  </a:schemeClr>
                </a:solidFill>
                <a:latin typeface="+mj-lt"/>
                <a:ea typeface="맑은 고딕"/>
                <a:cs typeface="Arial" panose="020B0604020202020204" pitchFamily="34" charset="0"/>
              </a:rPr>
              <a:pPr algn="ctr" defTabSz="685767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50" b="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/>
                <a:cs typeface="Arial" panose="020B0604020202020204" pitchFamily="34" charset="0"/>
              </a:rPr>
              <a:t>/</a:t>
            </a:r>
            <a:r>
              <a:rPr lang="en-US" altLang="ko-KR" sz="105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7</a:t>
            </a:r>
            <a:endParaRPr lang="en-US" sz="1050" b="0" dirty="0">
              <a:solidFill>
                <a:schemeClr val="bg1">
                  <a:lumMod val="65000"/>
                </a:schemeClr>
              </a:solidFill>
              <a:latin typeface="+mj-lt"/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8" r:id="rId4"/>
    <p:sldLayoutId id="2147483675" r:id="rId5"/>
    <p:sldLayoutId id="2147483676" r:id="rId6"/>
    <p:sldLayoutId id="2147483677" r:id="rId7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hyperlink" Target="https://nvmexpress.org/resource/technology-power-feature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microsoft.com/office/2007/relationships/hdphoto" Target="../media/hdphoto1.wdp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oragereview.com/review/samsung-pm1743-ssd-review" TargetMode="External"/><Relationship Id="rId4" Type="http://schemas.openxmlformats.org/officeDocument/2006/relationships/hyperlink" Target="https://www.storagereview.com/review/samsung-pm9a3-ssd-re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PBSSD, Storage Subsystem and Power Management solutions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444882" y="2928692"/>
            <a:ext cx="5763816" cy="1028700"/>
          </a:xfrm>
        </p:spPr>
        <p:txBody>
          <a:bodyPr>
            <a:normAutofit/>
          </a:bodyPr>
          <a:lstStyle/>
          <a:p>
            <a:r>
              <a:rPr lang="en-US" altLang="ko-KR" sz="1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Youjin</a:t>
            </a:r>
            <a:r>
              <a:rPr lang="en-US" altLang="ko-KR" sz="1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Kang, System Engineer, Samsung Electronics</a:t>
            </a:r>
          </a:p>
          <a:p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Bodon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Jeong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, System Engineer, Samsung Electronics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0AB663-68D6-6457-E36F-4BBD15FA5E02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61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그림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340" y="2007916"/>
            <a:ext cx="2447144" cy="2612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직사각형 56"/>
          <p:cNvSpPr/>
          <p:nvPr/>
        </p:nvSpPr>
        <p:spPr>
          <a:xfrm>
            <a:off x="591026" y="1965804"/>
            <a:ext cx="1681528" cy="1889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Segmentation of Power Budget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40745" y="1048821"/>
            <a:ext cx="2682685" cy="618787"/>
            <a:chOff x="766970" y="1532429"/>
            <a:chExt cx="9784080" cy="2256797"/>
          </a:xfrm>
        </p:grpSpPr>
        <p:pic>
          <p:nvPicPr>
            <p:cNvPr id="9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10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7391" y="1657779"/>
            <a:ext cx="1950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2U E3.S All-Flash Storage</a:t>
            </a:r>
            <a:endParaRPr lang="ko-KR" alt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52735" y="3495030"/>
            <a:ext cx="518330" cy="283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OCP 3.0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11900" y="2829772"/>
            <a:ext cx="645470" cy="5404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b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Genoa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74709" y="2829773"/>
            <a:ext cx="68157" cy="5504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 rot="16200000">
            <a:off x="489544" y="2370539"/>
            <a:ext cx="536090" cy="1781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 rot="16200000">
            <a:off x="709991" y="2370538"/>
            <a:ext cx="536090" cy="1781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 rot="16200000">
            <a:off x="933646" y="2370537"/>
            <a:ext cx="536090" cy="1781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36828" y="2228511"/>
            <a:ext cx="5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86817"/>
              </p:ext>
            </p:extLst>
          </p:nvPr>
        </p:nvGraphicFramePr>
        <p:xfrm>
          <a:off x="4044857" y="809340"/>
          <a:ext cx="4500750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785">
                  <a:extLst>
                    <a:ext uri="{9D8B030D-6E8A-4147-A177-3AD203B41FA5}">
                      <a16:colId xmlns:a16="http://schemas.microsoft.com/office/drawing/2014/main" val="1404001927"/>
                    </a:ext>
                  </a:extLst>
                </a:gridCol>
                <a:gridCol w="1262613">
                  <a:extLst>
                    <a:ext uri="{9D8B030D-6E8A-4147-A177-3AD203B41FA5}">
                      <a16:colId xmlns:a16="http://schemas.microsoft.com/office/drawing/2014/main" val="2874527391"/>
                    </a:ext>
                  </a:extLst>
                </a:gridCol>
                <a:gridCol w="986862">
                  <a:extLst>
                    <a:ext uri="{9D8B030D-6E8A-4147-A177-3AD203B41FA5}">
                      <a16:colId xmlns:a16="http://schemas.microsoft.com/office/drawing/2014/main" val="2465678157"/>
                    </a:ext>
                  </a:extLst>
                </a:gridCol>
                <a:gridCol w="577833">
                  <a:extLst>
                    <a:ext uri="{9D8B030D-6E8A-4147-A177-3AD203B41FA5}">
                      <a16:colId xmlns:a16="http://schemas.microsoft.com/office/drawing/2014/main" val="2754115019"/>
                    </a:ext>
                  </a:extLst>
                </a:gridCol>
                <a:gridCol w="1011657">
                  <a:extLst>
                    <a:ext uri="{9D8B030D-6E8A-4147-A177-3AD203B41FA5}">
                      <a16:colId xmlns:a16="http://schemas.microsoft.com/office/drawing/2014/main" val="4150488424"/>
                    </a:ext>
                  </a:extLst>
                </a:gridCol>
              </a:tblGrid>
              <a:tr h="68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H/W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TDP Power (w)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Qty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(w)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15537"/>
                  </a:ext>
                </a:extLst>
              </a:tr>
              <a:tr h="6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SSD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PM1743 E3.S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800</a:t>
                      </a:r>
                      <a:endParaRPr lang="en-US" altLang="ko-KR" sz="1000" b="1" i="1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02565"/>
                  </a:ext>
                </a:extLst>
              </a:tr>
              <a:tr h="6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CPU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AMD EPYC 9334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210</a:t>
                      </a:r>
                      <a:endParaRPr lang="en-US" altLang="ko-KR" sz="1000" b="1" i="1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38484"/>
                  </a:ext>
                </a:extLst>
              </a:tr>
              <a:tr h="6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Memory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DDR5 32GB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36</a:t>
                      </a:r>
                      <a:endParaRPr lang="en-US" altLang="ko-KR" sz="1000" b="1" i="1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8559"/>
                  </a:ext>
                </a:extLst>
              </a:tr>
              <a:tr h="6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ConnectX-6 Dx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26.6</a:t>
                      </a:r>
                      <a:endParaRPr lang="en-US" altLang="ko-KR" sz="1000" b="0" i="0" u="none" strike="noStrike">
                        <a:solidFill>
                          <a:srgbClr val="172B4D"/>
                        </a:solidFill>
                        <a:effectLst/>
                        <a:latin typeface="Nvidia Sans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53.2</a:t>
                      </a:r>
                      <a:endParaRPr lang="en-US" altLang="ko-KR" sz="1000" b="1" i="1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68523"/>
                  </a:ext>
                </a:extLst>
              </a:tr>
              <a:tr h="6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39.6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158.4</a:t>
                      </a:r>
                      <a:endParaRPr lang="en-US" altLang="ko-KR" sz="1000" b="1" i="1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96899"/>
                  </a:ext>
                </a:extLst>
              </a:tr>
            </a:tbl>
          </a:graphicData>
        </a:graphic>
      </p:graphicFrame>
      <p:sp>
        <p:nvSpPr>
          <p:cNvPr id="63" name="오른쪽 화살표 62"/>
          <p:cNvSpPr/>
          <p:nvPr/>
        </p:nvSpPr>
        <p:spPr>
          <a:xfrm>
            <a:off x="2915986" y="2195765"/>
            <a:ext cx="626631" cy="503923"/>
          </a:xfrm>
          <a:prstGeom prst="rightArrow">
            <a:avLst>
              <a:gd name="adj1" fmla="val 3947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57147" y="1780890"/>
            <a:ext cx="1922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>
                <a:latin typeface="Arial" panose="020B0604020202020204" pitchFamily="34" charset="0"/>
                <a:cs typeface="Arial" panose="020B0604020202020204" pitchFamily="34" charset="0"/>
              </a:rPr>
              <a:t>* Note: TDPs are reference value</a:t>
            </a:r>
            <a:endParaRPr lang="ko-KR" alt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983833" y="2829772"/>
            <a:ext cx="68157" cy="5504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815734" y="2815556"/>
            <a:ext cx="68157" cy="5504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924858" y="2815555"/>
            <a:ext cx="68157" cy="5504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519893" y="3495030"/>
            <a:ext cx="518330" cy="283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OCP 3.0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 rot="16200000">
            <a:off x="1394826" y="2372220"/>
            <a:ext cx="536090" cy="1781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 rot="16200000">
            <a:off x="1615273" y="2372219"/>
            <a:ext cx="536090" cy="1781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 rot="16200000">
            <a:off x="1838928" y="2372218"/>
            <a:ext cx="536090" cy="17817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849177" y="3206750"/>
            <a:ext cx="948373" cy="11030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63772" y="2621837"/>
            <a:ext cx="2581835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SSD power is the key part of the system power.</a:t>
            </a:r>
          </a:p>
          <a:p>
            <a:endParaRPr lang="en-US" altLang="ko-K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Ideation: </a:t>
            </a:r>
            <a:r>
              <a:rPr lang="en-US" altLang="ko-KR" sz="1400" u="sng" dirty="0">
                <a:latin typeface="Arial" panose="020B0604020202020204" pitchFamily="34" charset="0"/>
                <a:cs typeface="Arial" panose="020B0604020202020204" pitchFamily="34" charset="0"/>
              </a:rPr>
              <a:t>system power management using SSD power capping function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EE118D2-D268-2905-3B39-10288428C019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06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41" y="801401"/>
            <a:ext cx="7479037" cy="147493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SSD Power Management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06009" y="2212024"/>
            <a:ext cx="3731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https://nvmexpress.org/resource/technology-power-features/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7507" y="2781388"/>
            <a:ext cx="3233554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 err="1">
                <a:solidFill>
                  <a:srgbClr val="212529"/>
                </a:solidFill>
                <a:latin typeface="Arial" panose="020B0604020202020204" pitchFamily="34" charset="0"/>
                <a:ea typeface="var(--bs-font-monospace)"/>
                <a:cs typeface="Arial" panose="020B0604020202020204" pitchFamily="34" charset="0"/>
              </a:rPr>
              <a:t>nvme</a:t>
            </a:r>
            <a:r>
              <a:rPr lang="en-US" altLang="ko-KR" sz="1100" dirty="0">
                <a:solidFill>
                  <a:srgbClr val="212529"/>
                </a:solidFill>
                <a:latin typeface="Arial" panose="020B0604020202020204" pitchFamily="34" charset="0"/>
                <a:ea typeface="var(--bs-font-monospace)"/>
                <a:cs typeface="Arial" panose="020B0604020202020204" pitchFamily="34" charset="0"/>
              </a:rPr>
              <a:t> id-ctrl -H /dev/nvme0n1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3838" y="2990514"/>
            <a:ext cx="385466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0 : mp</a:t>
            </a:r>
            <a:r>
              <a:rPr lang="ko-KR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25.00W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enlat:720 exlat:720 rrt:0 rrl:0</a:t>
            </a:r>
          </a:p>
          <a:p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rwt:0 rwl:0 idle_power:5.00W active_power:25.00W</a:t>
            </a:r>
          </a:p>
          <a:p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1 : mp:</a:t>
            </a: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21.00W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enlat:720 exlat:720 rrt:1 rrl:1</a:t>
            </a:r>
          </a:p>
          <a:p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rwt:1 rwl:1 idle_power:5.00W active_power:21.00W</a:t>
            </a:r>
          </a:p>
          <a:p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2 : mp:</a:t>
            </a: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18.00W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enlat:720 exlat:720 rrt:2 rrl:2</a:t>
            </a:r>
          </a:p>
          <a:p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rwt:2 rwl:2 idle_power:5.00W active_power:18.00W</a:t>
            </a:r>
          </a:p>
          <a:p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3 : mp:</a:t>
            </a: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14.00W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enlat:720 exlat:720 rrt:3 rrl:3</a:t>
            </a:r>
          </a:p>
          <a:p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rwt:3 rwl:3 idle_power:5.00W active_power:14.00W</a:t>
            </a:r>
          </a:p>
          <a:p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4 : mp</a:t>
            </a:r>
            <a:r>
              <a:rPr lang="ko-KR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9.00W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enlat:720 exlat:720 rrt:4 rrl:4</a:t>
            </a:r>
          </a:p>
          <a:p>
            <a:r>
              <a:rPr lang="ko-KR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rwt:4 rwl:4 idle_power:5.00W active_power:9.00W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63925" y="1339952"/>
            <a:ext cx="6345307" cy="18395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679904" y="1128727"/>
            <a:ext cx="2113146" cy="19513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880465" y="1881600"/>
            <a:ext cx="5818783" cy="17998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63925" y="2081277"/>
            <a:ext cx="4865264" cy="19506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901" y="2482696"/>
            <a:ext cx="413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Changing Device Max Power (MP)</a:t>
            </a:r>
            <a:endParaRPr lang="ko-KR" alt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499" y="2571460"/>
            <a:ext cx="4480951" cy="2050270"/>
          </a:xfrm>
          <a:prstGeom prst="rect">
            <a:avLst/>
          </a:prstGeom>
        </p:spPr>
      </p:pic>
      <p:cxnSp>
        <p:nvCxnSpPr>
          <p:cNvPr id="27" name="직선 연결선 26"/>
          <p:cNvCxnSpPr/>
          <p:nvPr/>
        </p:nvCxnSpPr>
        <p:spPr>
          <a:xfrm>
            <a:off x="4542314" y="3067050"/>
            <a:ext cx="770096" cy="635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5313830" y="3296274"/>
            <a:ext cx="815984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129814" y="3485182"/>
            <a:ext cx="725646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6855460" y="3720132"/>
            <a:ext cx="806450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7661910" y="4012232"/>
            <a:ext cx="488950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42314" y="2842568"/>
            <a:ext cx="891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25.00w</a:t>
            </a:r>
            <a:endParaRPr lang="ko-KR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35795" y="3069866"/>
            <a:ext cx="891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21.00w</a:t>
            </a:r>
            <a:endParaRPr lang="ko-KR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19065" y="3274046"/>
            <a:ext cx="891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18.00w</a:t>
            </a:r>
            <a:endParaRPr lang="ko-KR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52201" y="3497089"/>
            <a:ext cx="891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14.00w</a:t>
            </a:r>
            <a:endParaRPr lang="ko-KR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90314" y="3770078"/>
            <a:ext cx="891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9.00w</a:t>
            </a:r>
            <a:endParaRPr lang="ko-KR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8786D93-9379-FA7F-39A2-96B792D70859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77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SSD Power Management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4846348" y="4848324"/>
            <a:ext cx="3188693" cy="232119"/>
          </a:xfrm>
        </p:spPr>
        <p:txBody>
          <a:bodyPr/>
          <a:lstStyle/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4" y="1709590"/>
            <a:ext cx="708909" cy="746616"/>
          </a:xfrm>
          <a:prstGeom prst="rect">
            <a:avLst/>
          </a:prstGeom>
        </p:spPr>
      </p:pic>
      <p:grpSp>
        <p:nvGrpSpPr>
          <p:cNvPr id="25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67182" y="3048919"/>
            <a:ext cx="2682685" cy="618787"/>
            <a:chOff x="766970" y="1532429"/>
            <a:chExt cx="9784080" cy="2256797"/>
          </a:xfrm>
        </p:grpSpPr>
        <p:pic>
          <p:nvPicPr>
            <p:cNvPr id="26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28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63828" y="3657877"/>
            <a:ext cx="1950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2U E3.S All-Flash Storage</a:t>
            </a:r>
            <a:endParaRPr lang="ko-KR" alt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4673" y="2048442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11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25.00w</a:t>
            </a:r>
            <a:endParaRPr lang="ko-KR" altLang="en-US" sz="11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64673" y="2371668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11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21.00w</a:t>
            </a:r>
            <a:endParaRPr lang="ko-KR" altLang="en-US" sz="11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4673" y="2689591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11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18.00w</a:t>
            </a:r>
            <a:endParaRPr lang="ko-KR" altLang="en-US" sz="11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4673" y="3033900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11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14.00w</a:t>
            </a:r>
            <a:endParaRPr lang="ko-KR" altLang="en-US" sz="11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4673" y="3378209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altLang="ko-KR" sz="11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9.00w</a:t>
            </a:r>
            <a:endParaRPr lang="ko-KR" altLang="en-US" sz="11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4312" y="3848073"/>
            <a:ext cx="22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19618" y="3848073"/>
            <a:ext cx="22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4924" y="3848073"/>
            <a:ext cx="22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SSD3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20346" y="3848073"/>
            <a:ext cx="222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SSD14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38755" y="3848073"/>
            <a:ext cx="222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SSD30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14061" y="3848073"/>
            <a:ext cx="222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SSD31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9367" y="3848073"/>
            <a:ext cx="222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SSD32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자유형 62"/>
          <p:cNvSpPr/>
          <p:nvPr/>
        </p:nvSpPr>
        <p:spPr>
          <a:xfrm>
            <a:off x="3746500" y="3220055"/>
            <a:ext cx="190500" cy="603250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9577" y="763116"/>
            <a:ext cx="7752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User can throttling MP(Max Power) of each SSD using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-MI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For 2U E3.S All-Flash System (SSD 32ea), user has the controllability of multiple SSD power from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288w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800w 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자유형 70"/>
          <p:cNvSpPr/>
          <p:nvPr/>
        </p:nvSpPr>
        <p:spPr>
          <a:xfrm>
            <a:off x="2768421" y="2203542"/>
            <a:ext cx="190500" cy="1649776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자유형 71"/>
          <p:cNvSpPr/>
          <p:nvPr/>
        </p:nvSpPr>
        <p:spPr>
          <a:xfrm>
            <a:off x="3043111" y="2503065"/>
            <a:ext cx="190500" cy="1345008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자유형 72"/>
          <p:cNvSpPr/>
          <p:nvPr/>
        </p:nvSpPr>
        <p:spPr>
          <a:xfrm>
            <a:off x="3316924" y="2503065"/>
            <a:ext cx="190500" cy="1345008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자유형 77"/>
          <p:cNvSpPr/>
          <p:nvPr/>
        </p:nvSpPr>
        <p:spPr>
          <a:xfrm>
            <a:off x="4268315" y="2503065"/>
            <a:ext cx="190500" cy="1345008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자유형 78"/>
          <p:cNvSpPr/>
          <p:nvPr/>
        </p:nvSpPr>
        <p:spPr>
          <a:xfrm>
            <a:off x="4542128" y="2503065"/>
            <a:ext cx="190500" cy="1345008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자유형 79"/>
          <p:cNvSpPr/>
          <p:nvPr/>
        </p:nvSpPr>
        <p:spPr>
          <a:xfrm>
            <a:off x="4807083" y="2203542"/>
            <a:ext cx="190500" cy="1649776"/>
          </a:xfrm>
          <a:custGeom>
            <a:avLst/>
            <a:gdLst>
              <a:gd name="connsiteX0" fmla="*/ 0 w 190500"/>
              <a:gd name="connsiteY0" fmla="*/ 0 h 603250"/>
              <a:gd name="connsiteX1" fmla="*/ 0 w 190500"/>
              <a:gd name="connsiteY1" fmla="*/ 603250 h 603250"/>
              <a:gd name="connsiteX2" fmla="*/ 190500 w 190500"/>
              <a:gd name="connsiteY2" fmla="*/ 603250 h 603250"/>
              <a:gd name="connsiteX3" fmla="*/ 190500 w 190500"/>
              <a:gd name="connsiteY3" fmla="*/ 0 h 603250"/>
              <a:gd name="connsiteX4" fmla="*/ 0 w 190500"/>
              <a:gd name="connsiteY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603250">
                <a:moveTo>
                  <a:pt x="0" y="0"/>
                </a:moveTo>
                <a:lnTo>
                  <a:pt x="0" y="603250"/>
                </a:lnTo>
                <a:lnTo>
                  <a:pt x="190500" y="603250"/>
                </a:lnTo>
                <a:lnTo>
                  <a:pt x="19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오른쪽 화살표 81"/>
          <p:cNvSpPr/>
          <p:nvPr/>
        </p:nvSpPr>
        <p:spPr>
          <a:xfrm rot="5400000">
            <a:off x="839338" y="2450162"/>
            <a:ext cx="538602" cy="472396"/>
          </a:xfrm>
          <a:prstGeom prst="rightArrow">
            <a:avLst>
              <a:gd name="adj1" fmla="val 3947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310" y="1784776"/>
            <a:ext cx="206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“ Set </a:t>
            </a:r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SSD7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Max Power </a:t>
            </a:r>
            <a:b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to </a:t>
            </a:r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14.00w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17830" y="3925801"/>
            <a:ext cx="5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98656" y="3929244"/>
            <a:ext cx="5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2660651" y="2198297"/>
            <a:ext cx="2451100" cy="1336709"/>
            <a:chOff x="4554927" y="2102442"/>
            <a:chExt cx="2909721" cy="1336709"/>
          </a:xfrm>
        </p:grpSpPr>
        <p:cxnSp>
          <p:nvCxnSpPr>
            <p:cNvPr id="41" name="직선 연결선 40"/>
            <p:cNvCxnSpPr/>
            <p:nvPr/>
          </p:nvCxnSpPr>
          <p:spPr>
            <a:xfrm>
              <a:off x="4554927" y="2102442"/>
              <a:ext cx="2890996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554927" y="2407210"/>
              <a:ext cx="2890996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4554927" y="2763198"/>
              <a:ext cx="2890996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4573652" y="3439151"/>
              <a:ext cx="2890996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4554927" y="3121183"/>
              <a:ext cx="2890996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그림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727" y="1716133"/>
            <a:ext cx="2221518" cy="2685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7" name="직사각형 96"/>
          <p:cNvSpPr/>
          <p:nvPr/>
        </p:nvSpPr>
        <p:spPr>
          <a:xfrm>
            <a:off x="6755517" y="2910270"/>
            <a:ext cx="429577" cy="11981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7658472" y="3639819"/>
            <a:ext cx="422048" cy="46247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위쪽/아래쪽 화살표 100"/>
          <p:cNvSpPr/>
          <p:nvPr/>
        </p:nvSpPr>
        <p:spPr>
          <a:xfrm rot="8047865">
            <a:off x="7291395" y="2796410"/>
            <a:ext cx="299027" cy="118856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10322" y="3161629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800w</a:t>
            </a:r>
            <a:endParaRPr lang="ko-KR" altLang="en-US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01190" y="3778127"/>
            <a:ext cx="1279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288w</a:t>
            </a:r>
            <a:endParaRPr lang="ko-KR" altLang="en-US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127944" y="2490184"/>
            <a:ext cx="157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Power Controllability</a:t>
            </a:r>
            <a:endParaRPr lang="ko-KR" altLang="en-US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271250" y="2456206"/>
            <a:ext cx="1279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0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CMD or</a:t>
            </a:r>
          </a:p>
          <a:p>
            <a:r>
              <a:rPr lang="en-US" altLang="ko-KR" sz="105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0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 CMD</a:t>
            </a:r>
            <a:endParaRPr lang="ko-KR" altLang="en-US" sz="10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38DF2F3-6EA1-21BE-25BF-F2FFE5789A41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3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SSD Power Capping via BMC, Out-Of-Band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7"/>
          <p:cNvSpPr txBox="1">
            <a:spLocks/>
          </p:cNvSpPr>
          <p:nvPr/>
        </p:nvSpPr>
        <p:spPr>
          <a:xfrm>
            <a:off x="199140" y="722192"/>
            <a:ext cx="8551159" cy="74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63530" indent="-36353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67" b="1" i="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811193" indent="-354004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9786" indent="-228594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□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95968" indent="-19199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964" indent="-143996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ko-KR" sz="1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29577" y="763116"/>
            <a:ext cx="7752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2 way of SSD power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InBand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 using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Command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Out-Of-Band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 using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-MI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Our approach is developing Power Management Solution in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BMC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Why BMC?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Avoid dependency: OS, Storage Product,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1073560" y="2153636"/>
            <a:ext cx="2870472" cy="1985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498205" y="2565181"/>
            <a:ext cx="871542" cy="41769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endParaRPr lang="ko-KR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509301" y="2565180"/>
            <a:ext cx="871542" cy="41769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endParaRPr lang="ko-KR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886910" y="3557781"/>
            <a:ext cx="1160328" cy="41769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 Subsystem</a:t>
            </a:r>
            <a:endParaRPr lang="ko-KR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2122237" y="2982873"/>
            <a:ext cx="0" cy="57490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>
            <a:off x="2778899" y="2982873"/>
            <a:ext cx="0" cy="57490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67096" y="3026059"/>
            <a:ext cx="779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Inband</a:t>
            </a:r>
            <a:endParaRPr lang="en-US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05496" y="2993788"/>
            <a:ext cx="101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Out-Of-Band</a:t>
            </a:r>
          </a:p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(SMBUS/I2C)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28206" y="2153636"/>
            <a:ext cx="169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Storage System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자유형 75"/>
          <p:cNvSpPr/>
          <p:nvPr/>
        </p:nvSpPr>
        <p:spPr>
          <a:xfrm>
            <a:off x="2875235" y="2379995"/>
            <a:ext cx="1162269" cy="1377004"/>
          </a:xfrm>
          <a:custGeom>
            <a:avLst/>
            <a:gdLst>
              <a:gd name="connsiteX0" fmla="*/ 1432112 w 1432112"/>
              <a:gd name="connsiteY0" fmla="*/ 0 h 1311088"/>
              <a:gd name="connsiteX1" fmla="*/ 275665 w 1432112"/>
              <a:gd name="connsiteY1" fmla="*/ 470647 h 1311088"/>
              <a:gd name="connsiteX2" fmla="*/ 0 w 1432112"/>
              <a:gd name="connsiteY2" fmla="*/ 1311088 h 131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2112" h="1311088">
                <a:moveTo>
                  <a:pt x="1432112" y="0"/>
                </a:moveTo>
                <a:cubicBezTo>
                  <a:pt x="973231" y="126066"/>
                  <a:pt x="514350" y="252132"/>
                  <a:pt x="275665" y="470647"/>
                </a:cubicBezTo>
                <a:cubicBezTo>
                  <a:pt x="36980" y="689162"/>
                  <a:pt x="18490" y="1000125"/>
                  <a:pt x="0" y="131108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0877" y="2143556"/>
            <a:ext cx="319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SSD Power Management Solution in BMC OS</a:t>
            </a:r>
            <a:endParaRPr lang="ko-KR" alt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23216" y="2800847"/>
            <a:ext cx="3937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BMC OS: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OpenBMC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Static Power Capping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Dynamic Power Capping (TBD)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Power Monitoring (TBD)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IPMI CMD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Web-UI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62046" y="2641796"/>
            <a:ext cx="2465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status: currently under development</a:t>
            </a:r>
            <a:endParaRPr lang="ko-KR" alt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28D16B8-B6C2-B99E-E985-E8FF92438E80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81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9577" y="763116"/>
            <a:ext cx="7752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1. EDSFF Storage System</a:t>
            </a:r>
            <a:b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1) Background - EDSFF F/F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2) History - Poseidon Server V1 and V2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2. PBSSD</a:t>
            </a:r>
            <a:b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1) Petabyte scale storage subsystem - type 1, 2, 3, 4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2) Type1 - 32 SSDs with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x2 lanes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3. Power Management Solutions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1) System power management with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power throttling (Changing MP)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2) Implementation in BMC OS 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OpenBMC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01B86D5-F17E-50AC-C59F-3646C95ABCFD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71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48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456796" y="1632164"/>
            <a:ext cx="4429903" cy="28146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EDSFF Storage Systems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PBSSD, Storage Subsystem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Power Management Solutions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C64A3F1-4690-0864-4517-E1C0B37219D6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2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(Background) EDSFF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45219"/>
              </p:ext>
            </p:extLst>
          </p:nvPr>
        </p:nvGraphicFramePr>
        <p:xfrm>
          <a:off x="135381" y="2504522"/>
          <a:ext cx="4119250" cy="11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36">
                  <a:extLst>
                    <a:ext uri="{9D8B030D-6E8A-4147-A177-3AD203B41FA5}">
                      <a16:colId xmlns:a16="http://schemas.microsoft.com/office/drawing/2014/main" val="2759593105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863003815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E1.L</a:t>
                      </a:r>
                    </a:p>
                  </a:txBody>
                  <a:tcPr marL="21183" marR="21183" marT="10592" marB="105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183" marR="21183" marT="10592" marB="10592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183" marR="21183" marT="10592" marB="10592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Size</a:t>
                      </a:r>
                    </a:p>
                  </a:txBody>
                  <a:tcPr marL="21183" marR="21183" marT="10592" marB="105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38.4 x 318.75 x 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9.5mm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183" marR="21183" marT="10592" marB="1059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38.4 x 318.75 x 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18mm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183" marR="21183" marT="10592" marB="1059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520498"/>
                  </a:ext>
                </a:extLst>
              </a:tr>
              <a:tr h="247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Recommended Power(W)</a:t>
                      </a:r>
                    </a:p>
                  </a:txBody>
                  <a:tcPr marL="21183" marR="21183" marT="10592" marB="1059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25W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183" marR="21183" marT="10592" marB="1059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25W(low fan) , 40W(high</a:t>
                      </a:r>
                      <a:r>
                        <a:rPr lang="en-US" altLang="ko-KR" sz="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fan - 1.5x)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183" marR="21183" marT="10592" marB="1059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953250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21840"/>
              </p:ext>
            </p:extLst>
          </p:nvPr>
        </p:nvGraphicFramePr>
        <p:xfrm>
          <a:off x="129704" y="3817324"/>
          <a:ext cx="7332667" cy="84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682">
                  <a:extLst>
                    <a:ext uri="{9D8B030D-6E8A-4147-A177-3AD203B41FA5}">
                      <a16:colId xmlns:a16="http://schemas.microsoft.com/office/drawing/2014/main" val="2759593105"/>
                    </a:ext>
                  </a:extLst>
                </a:gridCol>
                <a:gridCol w="1231797">
                  <a:extLst>
                    <a:ext uri="{9D8B030D-6E8A-4147-A177-3AD203B41FA5}">
                      <a16:colId xmlns:a16="http://schemas.microsoft.com/office/drawing/2014/main" val="863003815"/>
                    </a:ext>
                  </a:extLst>
                </a:gridCol>
                <a:gridCol w="1231797">
                  <a:extLst>
                    <a:ext uri="{9D8B030D-6E8A-4147-A177-3AD203B41FA5}">
                      <a16:colId xmlns:a16="http://schemas.microsoft.com/office/drawing/2014/main" val="1718004676"/>
                    </a:ext>
                  </a:extLst>
                </a:gridCol>
                <a:gridCol w="123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797">
                  <a:extLst>
                    <a:ext uri="{9D8B030D-6E8A-4147-A177-3AD203B41FA5}">
                      <a16:colId xmlns:a16="http://schemas.microsoft.com/office/drawing/2014/main" val="2794134562"/>
                    </a:ext>
                  </a:extLst>
                </a:gridCol>
                <a:gridCol w="1231797">
                  <a:extLst>
                    <a:ext uri="{9D8B030D-6E8A-4147-A177-3AD203B41FA5}">
                      <a16:colId xmlns:a16="http://schemas.microsoft.com/office/drawing/2014/main" val="2516424856"/>
                    </a:ext>
                  </a:extLst>
                </a:gridCol>
              </a:tblGrid>
              <a:tr h="510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E1.S</a:t>
                      </a:r>
                    </a:p>
                  </a:txBody>
                  <a:tcPr marL="21737" marR="21737" marT="10868" marB="108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Size</a:t>
                      </a:r>
                    </a:p>
                  </a:txBody>
                  <a:tcPr marL="21737" marR="21737" marT="10868" marB="108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31.5 x 111.49 x 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5.9mm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31.5 x 111.49</a:t>
                      </a:r>
                      <a:r>
                        <a:rPr lang="en-US" altLang="ko-KR" sz="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</a:t>
                      </a:r>
                      <a:r>
                        <a:rPr lang="en-US" altLang="ko-KR" sz="5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8.01mm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33.75</a:t>
                      </a: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118.75</a:t>
                      </a:r>
                      <a:r>
                        <a:rPr lang="en-US" altLang="ko-KR" sz="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</a:t>
                      </a:r>
                      <a:r>
                        <a:rPr lang="en-US" altLang="ko-KR" sz="5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9.5mm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33.75</a:t>
                      </a: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118.75</a:t>
                      </a:r>
                      <a:r>
                        <a:rPr lang="en-US" altLang="ko-KR" sz="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</a:t>
                      </a:r>
                      <a:r>
                        <a:rPr lang="en-US" altLang="ko-KR" sz="5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15mm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33.75</a:t>
                      </a: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118.75</a:t>
                      </a:r>
                      <a:r>
                        <a:rPr lang="en-US" altLang="ko-KR" sz="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</a:t>
                      </a:r>
                      <a:r>
                        <a:rPr lang="en-US" altLang="ko-KR" sz="5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25mm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20498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Recommended Power(W)</a:t>
                      </a:r>
                    </a:p>
                  </a:txBody>
                  <a:tcPr marL="21737" marR="21737" marT="10868" marB="108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12W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16W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20W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20W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25W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7" marR="21737" marT="10868" marB="1086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53250"/>
                  </a:ext>
                </a:extLst>
              </a:tr>
            </a:tbl>
          </a:graphicData>
        </a:graphic>
      </p:graphicFrame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2491" y="1601601"/>
            <a:ext cx="1722376" cy="860367"/>
          </a:xfrm>
          <a:prstGeom prst="rect">
            <a:avLst/>
          </a:prstGeom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95088"/>
              </p:ext>
            </p:extLst>
          </p:nvPr>
        </p:nvGraphicFramePr>
        <p:xfrm>
          <a:off x="4330063" y="2504521"/>
          <a:ext cx="4754804" cy="116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064">
                  <a:extLst>
                    <a:ext uri="{9D8B030D-6E8A-4147-A177-3AD203B41FA5}">
                      <a16:colId xmlns:a16="http://schemas.microsoft.com/office/drawing/2014/main" val="2759593105"/>
                    </a:ext>
                  </a:extLst>
                </a:gridCol>
                <a:gridCol w="998435">
                  <a:extLst>
                    <a:ext uri="{9D8B030D-6E8A-4147-A177-3AD203B41FA5}">
                      <a16:colId xmlns:a16="http://schemas.microsoft.com/office/drawing/2014/main" val="863003815"/>
                    </a:ext>
                  </a:extLst>
                </a:gridCol>
                <a:gridCol w="998435">
                  <a:extLst>
                    <a:ext uri="{9D8B030D-6E8A-4147-A177-3AD203B41FA5}">
                      <a16:colId xmlns:a16="http://schemas.microsoft.com/office/drawing/2014/main" val="1718004676"/>
                    </a:ext>
                  </a:extLst>
                </a:gridCol>
                <a:gridCol w="998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435">
                  <a:extLst>
                    <a:ext uri="{9D8B030D-6E8A-4147-A177-3AD203B41FA5}">
                      <a16:colId xmlns:a16="http://schemas.microsoft.com/office/drawing/2014/main" val="2794134562"/>
                    </a:ext>
                  </a:extLst>
                </a:gridCol>
              </a:tblGrid>
              <a:tr h="782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E3</a:t>
                      </a:r>
                    </a:p>
                  </a:txBody>
                  <a:tcPr marL="21738" marR="21738" marT="10869" marB="1086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Size</a:t>
                      </a:r>
                    </a:p>
                  </a:txBody>
                  <a:tcPr marL="21738" marR="21738" marT="10869" marB="1086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76.2</a:t>
                      </a:r>
                      <a:r>
                        <a:rPr lang="en-US" altLang="ko-KR" sz="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112.75 x </a:t>
                      </a:r>
                      <a:r>
                        <a:rPr lang="en-US" altLang="ko-KR" sz="5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7.5mm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76.2 x 142.2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x 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7.5mm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76.2</a:t>
                      </a:r>
                      <a:r>
                        <a:rPr lang="en-US" altLang="ko-KR" sz="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x 112.75 x </a:t>
                      </a:r>
                      <a:r>
                        <a:rPr lang="en-US" altLang="ko-KR" sz="5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16.8mm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76.2 x 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142.2 </a:t>
                      </a:r>
                      <a:r>
                        <a:rPr lang="en-US" altLang="ko-KR" sz="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x </a:t>
                      </a:r>
                      <a:r>
                        <a:rPr lang="en-US" altLang="ko-KR" sz="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16.8mm</a:t>
                      </a:r>
                      <a:endParaRPr lang="ko-KR" altLang="en-US" sz="5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52049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Recommended Power(W)</a:t>
                      </a:r>
                    </a:p>
                  </a:txBody>
                  <a:tcPr marL="21738" marR="21738" marT="10869" marB="1086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25W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40W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40W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70W</a:t>
                      </a:r>
                      <a:endParaRPr lang="ko-KR" altLang="en-US" sz="6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1738" marR="21738" marT="10869" marB="10869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953250"/>
                  </a:ext>
                </a:extLst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425" y="2828339"/>
            <a:ext cx="477547" cy="31607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937" y="2812367"/>
            <a:ext cx="600919" cy="32056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019" y="2827613"/>
            <a:ext cx="38516" cy="3168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34" y="2823268"/>
            <a:ext cx="38516" cy="3168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229" y="2840765"/>
            <a:ext cx="71442" cy="31607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848" y="2835545"/>
            <a:ext cx="71606" cy="3168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49" y="2828902"/>
            <a:ext cx="477547" cy="31607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8453" y="2830584"/>
            <a:ext cx="600919" cy="3205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98736" y="2598747"/>
            <a:ext cx="9750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b="1" dirty="0">
                <a:latin typeface="Arial" panose="020B0604020202020204" pitchFamily="34" charset="0"/>
                <a:cs typeface="Arial" panose="020B0604020202020204" pitchFamily="34" charset="0"/>
              </a:rPr>
              <a:t>E3 Short, Thin</a:t>
            </a:r>
            <a:endParaRPr lang="ko-KR" alt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2350" y="2602819"/>
            <a:ext cx="971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b="1" dirty="0">
                <a:latin typeface="Arial" panose="020B0604020202020204" pitchFamily="34" charset="0"/>
                <a:cs typeface="Arial" panose="020B0604020202020204" pitchFamily="34" charset="0"/>
              </a:rPr>
              <a:t>E3 Long, Thin</a:t>
            </a:r>
            <a:endParaRPr lang="ko-KR" alt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4096" y="2607942"/>
            <a:ext cx="9683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b="1" dirty="0">
                <a:latin typeface="Arial" panose="020B0604020202020204" pitchFamily="34" charset="0"/>
                <a:cs typeface="Arial" panose="020B0604020202020204" pitchFamily="34" charset="0"/>
              </a:rPr>
              <a:t>E3 Short, Thick</a:t>
            </a:r>
            <a:endParaRPr lang="ko-KR" alt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99426" y="2595635"/>
            <a:ext cx="9854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b="1" dirty="0">
                <a:latin typeface="Arial" panose="020B0604020202020204" pitchFamily="34" charset="0"/>
                <a:cs typeface="Arial" panose="020B0604020202020204" pitchFamily="34" charset="0"/>
              </a:rPr>
              <a:t>E3 Long, Thick</a:t>
            </a:r>
            <a:endParaRPr lang="ko-KR" alt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915" y="4008748"/>
            <a:ext cx="593252" cy="1840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882" y="4004889"/>
            <a:ext cx="553257" cy="1646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052" y="4008748"/>
            <a:ext cx="603547" cy="1840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854" y="4004889"/>
            <a:ext cx="603547" cy="1840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2282" y="4004889"/>
            <a:ext cx="603547" cy="1840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121" y="2780301"/>
            <a:ext cx="1563561" cy="19560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55" y="2780301"/>
            <a:ext cx="1563561" cy="195606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9141" y="764628"/>
            <a:ext cx="8885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Designed to overcome conventional device 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U.2 F/F – Designed for HDD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Capacity &amp; Performance scaling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Improves thermals, power, and scalability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Various power (12W, 16W, 20W, 25W, 40W, 70W) and connector (x4, x8, x16)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Various size: E1.S (5.9/8.01/9.5/15/25mm), E1.L (9.5/18mm), E3.S (1T/2T), E3.L(1T/2T)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4B50EE4-5C51-123F-41F8-086B0229BCFC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32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EDSFF Storage Systems -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Poseidon</a:t>
            </a:r>
            <a:r>
              <a:rPr lang="ko-KR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History 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8057B5F6-1258-4078-A857-61611EBA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81" y="2760992"/>
            <a:ext cx="3034172" cy="1804673"/>
          </a:xfrm>
          <a:prstGeom prst="rect">
            <a:avLst/>
          </a:prstGeom>
        </p:spPr>
      </p:pic>
      <p:pic>
        <p:nvPicPr>
          <p:cNvPr id="31" name="Picture 2" descr="OpenCompu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91" y="4003468"/>
            <a:ext cx="1400194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20F8A93D-239B-4E80-B05E-029A98245E84}"/>
              </a:ext>
            </a:extLst>
          </p:cNvPr>
          <p:cNvSpPr/>
          <p:nvPr/>
        </p:nvSpPr>
        <p:spPr>
          <a:xfrm>
            <a:off x="1352305" y="2098992"/>
            <a:ext cx="2162772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774" latinLnBrk="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ko-KR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Poseidon V1 </a:t>
            </a:r>
          </a:p>
          <a:p>
            <a:pPr algn="ctr" defTabSz="342774" latinLnBrk="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ko-KR" sz="10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EDSFF E1.S Reference System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0F8A93D-239B-4E80-B05E-029A98245E84}"/>
              </a:ext>
            </a:extLst>
          </p:cNvPr>
          <p:cNvSpPr/>
          <p:nvPr/>
        </p:nvSpPr>
        <p:spPr>
          <a:xfrm>
            <a:off x="5970305" y="2098993"/>
            <a:ext cx="2162773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774" latinLnBrk="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ko-KR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Poseidon V2</a:t>
            </a:r>
          </a:p>
          <a:p>
            <a:pPr algn="ctr" defTabSz="342774" latinLnBrk="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ko-KR" sz="105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EDSFF E3.X Reference System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D4CB500F-6556-412F-AB85-DEE7713AE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9" y="2494398"/>
            <a:ext cx="814603" cy="65872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1D450CA-E72E-48FB-B75C-A543B40506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2060" y="2598975"/>
            <a:ext cx="665840" cy="494165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20F8A93D-239B-4E80-B05E-029A98245E84}"/>
              </a:ext>
            </a:extLst>
          </p:cNvPr>
          <p:cNvSpPr/>
          <p:nvPr/>
        </p:nvSpPr>
        <p:spPr>
          <a:xfrm>
            <a:off x="2014148" y="4290509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774" latinLnBrk="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altLang="ko-KR" sz="7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*Official announcement in 2020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0F8A93D-239B-4E80-B05E-029A98245E84}"/>
              </a:ext>
            </a:extLst>
          </p:cNvPr>
          <p:cNvSpPr/>
          <p:nvPr/>
        </p:nvSpPr>
        <p:spPr>
          <a:xfrm>
            <a:off x="6550651" y="4327166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774" latinLnBrk="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altLang="ko-KR" sz="7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*Official announcement in 2021</a:t>
            </a:r>
          </a:p>
        </p:txBody>
      </p:sp>
      <p:sp>
        <p:nvSpPr>
          <p:cNvPr id="51" name="텍스트 개체 틀 3"/>
          <p:cNvSpPr txBox="1">
            <a:spLocks/>
          </p:cNvSpPr>
          <p:nvPr/>
        </p:nvSpPr>
        <p:spPr>
          <a:xfrm>
            <a:off x="301181" y="915566"/>
            <a:ext cx="8383801" cy="1011315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72648" indent="-272648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  <a:defRPr sz="1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608395" indent="-265503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+mj-lt"/>
              <a:buAutoNum type="arabicParenR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9840" indent="-171446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□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1976" indent="-143996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973" indent="-107997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1600" b="0" dirty="0">
                <a:solidFill>
                  <a:sysClr val="windowText" lastClr="000000"/>
                </a:solidFill>
                <a:ea typeface="+mj-ea"/>
              </a:rPr>
              <a:t>OCP based memory reference system project to expand EDSFF/</a:t>
            </a:r>
            <a:r>
              <a:rPr lang="en-US" altLang="ko-KR" sz="1600" b="0" dirty="0" err="1">
                <a:solidFill>
                  <a:sysClr val="windowText" lastClr="000000"/>
                </a:solidFill>
                <a:ea typeface="+mj-ea"/>
              </a:rPr>
              <a:t>NVMe</a:t>
            </a:r>
            <a:r>
              <a:rPr lang="en-US" altLang="ko-KR" sz="1600" b="0" dirty="0">
                <a:solidFill>
                  <a:sysClr val="windowText" lastClr="000000"/>
                </a:solidFill>
                <a:ea typeface="+mj-ea"/>
              </a:rPr>
              <a:t> eco-system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1600" b="0" dirty="0">
                <a:solidFill>
                  <a:sysClr val="windowText" lastClr="000000"/>
                </a:solidFill>
                <a:ea typeface="+mj-ea"/>
              </a:rPr>
              <a:t>Successfully productized Poseidon V1 in 2021 and finished OCP contribution in 2022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66" y="3012400"/>
            <a:ext cx="4050450" cy="14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21E360F-3C6D-EA99-CFA6-80A12FC13384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71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PBSSD: Next Storage System 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6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26899" y="716419"/>
            <a:ext cx="7773518" cy="878962"/>
          </a:xfrm>
          <a:ln>
            <a:prstDash val="sysDot"/>
          </a:ln>
        </p:spPr>
        <p:txBody>
          <a:bodyPr>
            <a:noAutofit/>
          </a:bodyPr>
          <a:lstStyle/>
          <a:p>
            <a:pPr marL="266700" indent="-266700" algn="l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Samsung’s memory &amp; storage technology will enable highly competitive storage sub-systems and run like a SSD in data center scale (PBSSD)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41" y="3210749"/>
            <a:ext cx="3634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- Ultra high capacity: </a:t>
            </a:r>
            <a:r>
              <a:rPr lang="en-US" altLang="ko-KR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PB in 1U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- High performance: </a:t>
            </a:r>
            <a:r>
              <a:rPr lang="en-US" altLang="ko-KR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400GbE w/</a:t>
            </a:r>
            <a:r>
              <a:rPr lang="en-US" altLang="ko-KR" sz="1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NVMe-oF</a:t>
            </a:r>
            <a:endParaRPr lang="en-US" altLang="ko-KR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- Ultimate manageability : </a:t>
            </a:r>
            <a:r>
              <a:rPr lang="en-US" altLang="ko-KR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health monitoring,                   </a:t>
            </a:r>
          </a:p>
          <a:p>
            <a:r>
              <a:rPr lang="en-US" altLang="ko-KR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Auto failure recovery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- Safe security : </a:t>
            </a:r>
            <a:r>
              <a:rPr lang="en-US" altLang="ko-KR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Encryption-at-rest, </a:t>
            </a:r>
          </a:p>
          <a:p>
            <a:r>
              <a:rPr lang="en-US" altLang="ko-KR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Ransomware detection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044" y="1836115"/>
            <a:ext cx="4731099" cy="2330615"/>
          </a:xfrm>
          <a:prstGeom prst="rect">
            <a:avLst/>
          </a:prstGeom>
        </p:spPr>
      </p:pic>
      <p:pic>
        <p:nvPicPr>
          <p:cNvPr id="50" name="Picture 4" descr="A close-up of a guitar&#10;&#10;Description automatically generated with low confidence">
            <a:extLst>
              <a:ext uri="{FF2B5EF4-FFF2-40B4-BE49-F238E27FC236}">
                <a16:creationId xmlns:a16="http://schemas.microsoft.com/office/drawing/2014/main" id="{5D6C2122-B11F-FF8F-14EB-E2FE86BA3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2" y="1732740"/>
            <a:ext cx="2778953" cy="134675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3225FBF-304E-9654-2DDB-72716827572B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14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표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17162"/>
              </p:ext>
            </p:extLst>
          </p:nvPr>
        </p:nvGraphicFramePr>
        <p:xfrm>
          <a:off x="3941918" y="913596"/>
          <a:ext cx="4789936" cy="368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968">
                  <a:extLst>
                    <a:ext uri="{9D8B030D-6E8A-4147-A177-3AD203B41FA5}">
                      <a16:colId xmlns:a16="http://schemas.microsoft.com/office/drawing/2014/main" val="544429355"/>
                    </a:ext>
                  </a:extLst>
                </a:gridCol>
                <a:gridCol w="2394968">
                  <a:extLst>
                    <a:ext uri="{9D8B030D-6E8A-4147-A177-3AD203B41FA5}">
                      <a16:colId xmlns:a16="http://schemas.microsoft.com/office/drawing/2014/main" val="534671999"/>
                    </a:ext>
                  </a:extLst>
                </a:gridCol>
              </a:tblGrid>
              <a:tr h="178571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02163"/>
                  </a:ext>
                </a:extLst>
              </a:tr>
              <a:tr h="189988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20739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PBSSD – E3.S  Reference System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210" name="그룹 209"/>
          <p:cNvGrpSpPr/>
          <p:nvPr/>
        </p:nvGrpSpPr>
        <p:grpSpPr>
          <a:xfrm>
            <a:off x="4011245" y="1345108"/>
            <a:ext cx="2316973" cy="802869"/>
            <a:chOff x="78524" y="1535124"/>
            <a:chExt cx="2316973" cy="802869"/>
          </a:xfrm>
        </p:grpSpPr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3D04E4D0-ED98-C3D2-D6C7-9D2710728EA9}"/>
                </a:ext>
              </a:extLst>
            </p:cNvPr>
            <p:cNvGrpSpPr/>
            <p:nvPr/>
          </p:nvGrpSpPr>
          <p:grpSpPr>
            <a:xfrm>
              <a:off x="78524" y="1535124"/>
              <a:ext cx="2316973" cy="473889"/>
              <a:chOff x="-87247" y="-1090396"/>
              <a:chExt cx="9784080" cy="2256799"/>
            </a:xfrm>
          </p:grpSpPr>
          <p:pic>
            <p:nvPicPr>
              <p:cNvPr id="34" name="Picture 35">
                <a:extLst>
                  <a:ext uri="{FF2B5EF4-FFF2-40B4-BE49-F238E27FC236}">
                    <a16:creationId xmlns:a16="http://schemas.microsoft.com/office/drawing/2014/main" id="{FA35D088-9062-B700-D719-8AA0132BD1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705" y="-1090396"/>
                <a:ext cx="8046720" cy="1463039"/>
              </a:xfrm>
              <a:prstGeom prst="rect">
                <a:avLst/>
              </a:prstGeom>
            </p:spPr>
          </p:pic>
          <p:pic>
            <p:nvPicPr>
              <p:cNvPr id="35" name="Picture 3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F6D530F-FC84-5A23-D9D7-E864DDA05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87247" y="-668109"/>
                <a:ext cx="9784080" cy="1834512"/>
              </a:xfrm>
              <a:prstGeom prst="rect">
                <a:avLst/>
              </a:prstGeom>
            </p:spPr>
          </p:pic>
        </p:grpSp>
        <p:sp>
          <p:nvSpPr>
            <p:cNvPr id="48" name="왼쪽 중괄호 47"/>
            <p:cNvSpPr/>
            <p:nvPr/>
          </p:nvSpPr>
          <p:spPr>
            <a:xfrm rot="16200000">
              <a:off x="1194002" y="1187991"/>
              <a:ext cx="86015" cy="1706782"/>
            </a:xfrm>
            <a:prstGeom prst="leftBrace">
              <a:avLst>
                <a:gd name="adj1" fmla="val 19552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6455" y="2107161"/>
              <a:ext cx="11411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SSD(x2)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그룹 210"/>
          <p:cNvGrpSpPr/>
          <p:nvPr/>
        </p:nvGrpSpPr>
        <p:grpSpPr>
          <a:xfrm>
            <a:off x="6348440" y="1350553"/>
            <a:ext cx="2544215" cy="889540"/>
            <a:chOff x="2343339" y="1527145"/>
            <a:chExt cx="2544215" cy="889540"/>
          </a:xfrm>
        </p:grpSpPr>
        <p:sp>
          <p:nvSpPr>
            <p:cNvPr id="50" name="왼쪽 중괄호 49"/>
            <p:cNvSpPr/>
            <p:nvPr/>
          </p:nvSpPr>
          <p:spPr>
            <a:xfrm rot="16200000">
              <a:off x="2975665" y="1757957"/>
              <a:ext cx="68880" cy="542949"/>
            </a:xfrm>
            <a:prstGeom prst="leftBrace">
              <a:avLst>
                <a:gd name="adj1" fmla="val 21985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왼쪽 중괄호 51"/>
            <p:cNvSpPr/>
            <p:nvPr/>
          </p:nvSpPr>
          <p:spPr>
            <a:xfrm rot="16200000">
              <a:off x="3501303" y="1895839"/>
              <a:ext cx="184233" cy="398245"/>
            </a:xfrm>
            <a:prstGeom prst="leftBrace">
              <a:avLst>
                <a:gd name="adj1" fmla="val 10234"/>
                <a:gd name="adj2" fmla="val 51758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339" y="2036210"/>
              <a:ext cx="11411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SSD(x2)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6446" y="2029189"/>
              <a:ext cx="11411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SSD(x2)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55572" y="2185853"/>
              <a:ext cx="11411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U.2 SSD(x4)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" name="Group 33">
              <a:extLst>
                <a:ext uri="{FF2B5EF4-FFF2-40B4-BE49-F238E27FC236}">
                  <a16:creationId xmlns:a16="http://schemas.microsoft.com/office/drawing/2014/main" id="{3D04E4D0-ED98-C3D2-D6C7-9D2710728EA9}"/>
                </a:ext>
              </a:extLst>
            </p:cNvPr>
            <p:cNvGrpSpPr/>
            <p:nvPr/>
          </p:nvGrpSpPr>
          <p:grpSpPr>
            <a:xfrm>
              <a:off x="2453111" y="1527145"/>
              <a:ext cx="2316973" cy="473888"/>
              <a:chOff x="520180" y="-1119764"/>
              <a:chExt cx="9784080" cy="2256797"/>
            </a:xfrm>
          </p:grpSpPr>
          <p:pic>
            <p:nvPicPr>
              <p:cNvPr id="69" name="Picture 35">
                <a:extLst>
                  <a:ext uri="{FF2B5EF4-FFF2-40B4-BE49-F238E27FC236}">
                    <a16:creationId xmlns:a16="http://schemas.microsoft.com/office/drawing/2014/main" id="{FA35D088-9062-B700-D719-8AA0132BD1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99131" y="-1119764"/>
                <a:ext cx="8046720" cy="1463041"/>
              </a:xfrm>
              <a:prstGeom prst="rect">
                <a:avLst/>
              </a:prstGeom>
            </p:spPr>
          </p:pic>
          <p:pic>
            <p:nvPicPr>
              <p:cNvPr id="70" name="Picture 3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F6D530F-FC84-5A23-D9D7-E864DDA05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0180" y="-697481"/>
                <a:ext cx="9784080" cy="1834514"/>
              </a:xfrm>
              <a:prstGeom prst="rect">
                <a:avLst/>
              </a:prstGeom>
            </p:spPr>
          </p:pic>
        </p:grpSp>
        <p:sp>
          <p:nvSpPr>
            <p:cNvPr id="71" name="왼쪽 중괄호 70"/>
            <p:cNvSpPr/>
            <p:nvPr/>
          </p:nvSpPr>
          <p:spPr>
            <a:xfrm rot="16200000">
              <a:off x="4167931" y="1761110"/>
              <a:ext cx="62709" cy="542949"/>
            </a:xfrm>
            <a:prstGeom prst="leftBrace">
              <a:avLst>
                <a:gd name="adj1" fmla="val 21985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4166452" y="2333367"/>
            <a:ext cx="12025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32x E3.S 1T(x2)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6466492" y="2329190"/>
            <a:ext cx="2214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24x E3.S 1T(x2) + 8x U.2(PCIe x4)</a:t>
            </a:r>
          </a:p>
        </p:txBody>
      </p:sp>
      <p:grpSp>
        <p:nvGrpSpPr>
          <p:cNvPr id="212" name="그룹 211"/>
          <p:cNvGrpSpPr/>
          <p:nvPr/>
        </p:nvGrpSpPr>
        <p:grpSpPr>
          <a:xfrm>
            <a:off x="6466492" y="3340170"/>
            <a:ext cx="2186438" cy="950430"/>
            <a:chOff x="2378150" y="3446150"/>
            <a:chExt cx="2186438" cy="950430"/>
          </a:xfrm>
        </p:grpSpPr>
        <p:grpSp>
          <p:nvGrpSpPr>
            <p:cNvPr id="58" name="Group 44">
              <a:extLst>
                <a:ext uri="{FF2B5EF4-FFF2-40B4-BE49-F238E27FC236}">
                  <a16:creationId xmlns:a16="http://schemas.microsoft.com/office/drawing/2014/main" id="{20DF799F-EAD0-7438-F21A-30CF19501BB7}"/>
                </a:ext>
              </a:extLst>
            </p:cNvPr>
            <p:cNvGrpSpPr/>
            <p:nvPr/>
          </p:nvGrpSpPr>
          <p:grpSpPr>
            <a:xfrm>
              <a:off x="2378150" y="3446150"/>
              <a:ext cx="2186438" cy="467241"/>
              <a:chOff x="0" y="-1"/>
              <a:chExt cx="5208935" cy="968090"/>
            </a:xfrm>
          </p:grpSpPr>
          <p:pic>
            <p:nvPicPr>
              <p:cNvPr id="59" name="Picture 45">
                <a:extLst>
                  <a:ext uri="{FF2B5EF4-FFF2-40B4-BE49-F238E27FC236}">
                    <a16:creationId xmlns:a16="http://schemas.microsoft.com/office/drawing/2014/main" id="{A279D5CA-A7DB-86EC-0DBF-FEE59854FB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4774" y="34576"/>
                <a:ext cx="4264058" cy="774472"/>
              </a:xfrm>
              <a:prstGeom prst="rect">
                <a:avLst/>
              </a:prstGeom>
            </p:spPr>
          </p:pic>
          <p:pic>
            <p:nvPicPr>
              <p:cNvPr id="60" name="Picture 46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560F62D0-A31D-4291-7360-FFD6B965A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84"/>
              <a:stretch/>
            </p:blipFill>
            <p:spPr>
              <a:xfrm>
                <a:off x="0" y="-1"/>
                <a:ext cx="5208935" cy="968090"/>
              </a:xfrm>
              <a:prstGeom prst="rect">
                <a:avLst/>
              </a:prstGeom>
            </p:spPr>
          </p:pic>
          <p:pic>
            <p:nvPicPr>
              <p:cNvPr id="61" name="Picture 47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A394518D-DB7C-B4B3-1958-2666B401C0B3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4421" y="351997"/>
                <a:ext cx="777240" cy="146304"/>
              </a:xfrm>
              <a:prstGeom prst="rect">
                <a:avLst/>
              </a:prstGeom>
            </p:spPr>
          </p:pic>
          <p:pic>
            <p:nvPicPr>
              <p:cNvPr id="62" name="Picture 48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81EDC83B-7862-9A2A-5F7C-7980633AB1F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4421" y="532877"/>
                <a:ext cx="777240" cy="146304"/>
              </a:xfrm>
              <a:prstGeom prst="rect">
                <a:avLst/>
              </a:prstGeom>
            </p:spPr>
          </p:pic>
          <p:pic>
            <p:nvPicPr>
              <p:cNvPr id="63" name="Picture 49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85D8B018-CA8C-989B-74B3-268CBC2E5C2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31993" y="351997"/>
                <a:ext cx="777240" cy="146304"/>
              </a:xfrm>
              <a:prstGeom prst="rect">
                <a:avLst/>
              </a:prstGeom>
            </p:spPr>
          </p:pic>
          <p:pic>
            <p:nvPicPr>
              <p:cNvPr id="64" name="Picture 50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6D4BE68D-2782-9543-EA17-7EAAFF155EB2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31993" y="532877"/>
                <a:ext cx="777240" cy="146304"/>
              </a:xfrm>
              <a:prstGeom prst="rect">
                <a:avLst/>
              </a:prstGeom>
            </p:spPr>
          </p:pic>
        </p:grpSp>
        <p:sp>
          <p:nvSpPr>
            <p:cNvPr id="72" name="왼쪽 중괄호 71"/>
            <p:cNvSpPr/>
            <p:nvPr/>
          </p:nvSpPr>
          <p:spPr>
            <a:xfrm rot="16200000">
              <a:off x="2859838" y="3651837"/>
              <a:ext cx="45719" cy="338798"/>
            </a:xfrm>
            <a:prstGeom prst="leftBrace">
              <a:avLst>
                <a:gd name="adj1" fmla="val 19552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왼쪽 중괄호 72"/>
            <p:cNvSpPr/>
            <p:nvPr/>
          </p:nvSpPr>
          <p:spPr>
            <a:xfrm rot="16200000">
              <a:off x="3587156" y="3650928"/>
              <a:ext cx="47539" cy="338798"/>
            </a:xfrm>
            <a:prstGeom prst="leftBrace">
              <a:avLst>
                <a:gd name="adj1" fmla="val 19552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36191" y="3768399"/>
              <a:ext cx="643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</a:t>
              </a:r>
              <a:b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CXL(x8)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094821" y="4013191"/>
              <a:ext cx="60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</a:t>
              </a:r>
              <a:b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SSD(x4)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왼쪽 중괄호 76"/>
            <p:cNvSpPr/>
            <p:nvPr/>
          </p:nvSpPr>
          <p:spPr>
            <a:xfrm rot="16200000">
              <a:off x="3126226" y="3755722"/>
              <a:ext cx="229051" cy="313999"/>
            </a:xfrm>
            <a:prstGeom prst="leftBrace">
              <a:avLst>
                <a:gd name="adj1" fmla="val 7761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왼쪽 중괄호 77"/>
            <p:cNvSpPr/>
            <p:nvPr/>
          </p:nvSpPr>
          <p:spPr>
            <a:xfrm rot="16200000">
              <a:off x="3870909" y="3746468"/>
              <a:ext cx="222762" cy="338798"/>
            </a:xfrm>
            <a:prstGeom prst="leftBrace">
              <a:avLst>
                <a:gd name="adj1" fmla="val 5299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84555" y="3784354"/>
              <a:ext cx="62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</a:t>
              </a:r>
              <a:b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CXL(x8)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46468" y="4027248"/>
              <a:ext cx="68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</a:t>
              </a:r>
              <a:b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SSD(x4)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3" name="직사각형 172"/>
          <p:cNvSpPr/>
          <p:nvPr/>
        </p:nvSpPr>
        <p:spPr>
          <a:xfrm>
            <a:off x="6466492" y="4318945"/>
            <a:ext cx="25559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8x E3.S 1T(x4) + 4x E3.S 2T(x8)</a:t>
            </a:r>
          </a:p>
        </p:txBody>
      </p:sp>
      <p:grpSp>
        <p:nvGrpSpPr>
          <p:cNvPr id="208" name="그룹 207"/>
          <p:cNvGrpSpPr/>
          <p:nvPr/>
        </p:nvGrpSpPr>
        <p:grpSpPr>
          <a:xfrm>
            <a:off x="4062482" y="2756997"/>
            <a:ext cx="2192160" cy="1823558"/>
            <a:chOff x="4406926" y="603504"/>
            <a:chExt cx="2192160" cy="1823558"/>
          </a:xfrm>
        </p:grpSpPr>
        <p:sp>
          <p:nvSpPr>
            <p:cNvPr id="46" name="TextBox 45"/>
            <p:cNvSpPr txBox="1"/>
            <p:nvPr/>
          </p:nvSpPr>
          <p:spPr>
            <a:xfrm>
              <a:off x="4406926" y="603504"/>
              <a:ext cx="2192160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 3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 High Performance Storage</a:t>
              </a:r>
            </a:p>
          </p:txBody>
        </p:sp>
        <p:sp>
          <p:nvSpPr>
            <p:cNvPr id="56" name="왼쪽 중괄호 55"/>
            <p:cNvSpPr/>
            <p:nvPr/>
          </p:nvSpPr>
          <p:spPr>
            <a:xfrm rot="16200000">
              <a:off x="5409543" y="872551"/>
              <a:ext cx="132188" cy="1436848"/>
            </a:xfrm>
            <a:prstGeom prst="leftBrace">
              <a:avLst>
                <a:gd name="adj1" fmla="val 19552"/>
                <a:gd name="adj2" fmla="val 51376"/>
              </a:avLst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09512" y="1681214"/>
              <a:ext cx="9869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E3.S SSD(x4)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510895" y="2165452"/>
              <a:ext cx="120257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altLang="ko-KR" sz="1100" dirty="0">
                  <a:latin typeface="Arial" panose="020B0604020202020204" pitchFamily="34" charset="0"/>
                  <a:cs typeface="Arial" panose="020B0604020202020204" pitchFamily="34" charset="0"/>
                </a:rPr>
                <a:t>16x E3.S 1T(x4)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063233" y="855435"/>
            <a:ext cx="2254816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</a:t>
            </a:r>
          </a:p>
          <a:p>
            <a:r>
              <a: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Petabyte Scale Massive Storage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61922" y="879229"/>
            <a:ext cx="25275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</a:t>
            </a:r>
          </a:p>
          <a:p>
            <a:r>
              <a: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&amp;  Density Storage</a:t>
            </a:r>
            <a:endParaRPr lang="ko-KR" alt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3378" y="2781724"/>
            <a:ext cx="25621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4</a:t>
            </a:r>
          </a:p>
          <a:p>
            <a:r>
              <a: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&amp;</a:t>
            </a:r>
          </a:p>
          <a:p>
            <a:r>
              <a: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Hybrid Storage</a:t>
            </a:r>
            <a:endParaRPr lang="ko-KR" alt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10">
            <a:extLst>
              <a:ext uri="{FF2B5EF4-FFF2-40B4-BE49-F238E27FC236}">
                <a16:creationId xmlns:a16="http://schemas.microsoft.com/office/drawing/2014/main" id="{F1603CB9-2500-3173-FC8D-AF2EA8D467F5}"/>
              </a:ext>
            </a:extLst>
          </p:cNvPr>
          <p:cNvGrpSpPr/>
          <p:nvPr/>
        </p:nvGrpSpPr>
        <p:grpSpPr>
          <a:xfrm>
            <a:off x="4039789" y="3277257"/>
            <a:ext cx="2259881" cy="517130"/>
            <a:chOff x="0" y="0"/>
            <a:chExt cx="9829800" cy="1828800"/>
          </a:xfrm>
        </p:grpSpPr>
        <p:pic>
          <p:nvPicPr>
            <p:cNvPr id="79" name="Picture 12">
              <a:extLst>
                <a:ext uri="{FF2B5EF4-FFF2-40B4-BE49-F238E27FC236}">
                  <a16:creationId xmlns:a16="http://schemas.microsoft.com/office/drawing/2014/main" id="{7C08C09E-79A4-96C2-6525-5BC549CA8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076" y="65316"/>
              <a:ext cx="8046720" cy="1463040"/>
            </a:xfrm>
            <a:prstGeom prst="rect">
              <a:avLst/>
            </a:prstGeom>
          </p:spPr>
        </p:pic>
        <p:pic>
          <p:nvPicPr>
            <p:cNvPr id="80" name="Picture 1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9E5D2717-03F5-4898-E931-274D3D0A2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4"/>
            <a:stretch/>
          </p:blipFill>
          <p:spPr>
            <a:xfrm>
              <a:off x="0" y="0"/>
              <a:ext cx="9829800" cy="1828800"/>
            </a:xfrm>
            <a:prstGeom prst="rect">
              <a:avLst/>
            </a:prstGeom>
          </p:spPr>
        </p:pic>
      </p:grpSp>
      <p:sp>
        <p:nvSpPr>
          <p:cNvPr id="107" name="직사각형 106"/>
          <p:cNvSpPr/>
          <p:nvPr/>
        </p:nvSpPr>
        <p:spPr>
          <a:xfrm>
            <a:off x="406960" y="1356283"/>
            <a:ext cx="3169195" cy="31906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아래쪽 화살표 107"/>
          <p:cNvSpPr/>
          <p:nvPr/>
        </p:nvSpPr>
        <p:spPr>
          <a:xfrm>
            <a:off x="859021" y="3438674"/>
            <a:ext cx="807795" cy="46094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578388" y="2511831"/>
            <a:ext cx="2916439" cy="8812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EPYC (Genoa)</a:t>
            </a:r>
          </a:p>
          <a:p>
            <a:pPr marL="171450" indent="-171450">
              <a:buFontTx/>
              <a:buChar char="-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Single Socket</a:t>
            </a:r>
          </a:p>
          <a:p>
            <a:pPr marL="171450" indent="-171450">
              <a:buFontTx/>
              <a:buChar char="-"/>
            </a:pP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Gen5 128 IO Lanes</a:t>
            </a:r>
          </a:p>
          <a:p>
            <a:pPr marL="171450" indent="-171450">
              <a:buFontTx/>
              <a:buChar char="-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Balance Storage &amp; Network IO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7587" y="3471806"/>
            <a:ext cx="65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x64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1" name="아래쪽 화살표 110"/>
          <p:cNvSpPr/>
          <p:nvPr/>
        </p:nvSpPr>
        <p:spPr>
          <a:xfrm rot="10800000">
            <a:off x="845401" y="1998803"/>
            <a:ext cx="807795" cy="46094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1015520" y="2083990"/>
            <a:ext cx="65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x64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558342" y="3915830"/>
            <a:ext cx="2916439" cy="536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</a:p>
          <a:p>
            <a:pPr marL="171450" indent="-171450">
              <a:buFontTx/>
              <a:buChar char="-"/>
            </a:pPr>
            <a:r>
              <a:rPr lang="en-US" altLang="ko-K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E3.S SSD</a:t>
            </a:r>
            <a:endParaRPr lang="en-US" altLang="ko-K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E3.S CXL</a:t>
            </a:r>
            <a:endParaRPr lang="en-US" altLang="ko-K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578387" y="1452772"/>
            <a:ext cx="2916439" cy="536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</a:t>
            </a:r>
          </a:p>
          <a:p>
            <a:pPr marL="171450" indent="-171450">
              <a:buFontTx/>
              <a:buChar char="-"/>
            </a:pPr>
            <a:r>
              <a:rPr lang="en-US" altLang="ko-K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OCP 3.0 NIC</a:t>
            </a:r>
          </a:p>
          <a:p>
            <a:pPr marL="171450" indent="-171450">
              <a:buFontTx/>
              <a:buChar char="-"/>
            </a:pPr>
            <a:r>
              <a:rPr lang="en-US" altLang="ko-KR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ko-K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Device</a:t>
            </a:r>
            <a:endParaRPr lang="en-US" altLang="ko-K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아래쪽 화살표 114"/>
          <p:cNvSpPr/>
          <p:nvPr/>
        </p:nvSpPr>
        <p:spPr>
          <a:xfrm>
            <a:off x="2124546" y="3438674"/>
            <a:ext cx="807795" cy="46094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2293112" y="3471806"/>
            <a:ext cx="65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x80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7" name="아래쪽 화살표 116"/>
          <p:cNvSpPr/>
          <p:nvPr/>
        </p:nvSpPr>
        <p:spPr>
          <a:xfrm rot="10800000">
            <a:off x="2110926" y="1998803"/>
            <a:ext cx="807795" cy="46094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2281045" y="2083990"/>
            <a:ext cx="65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x48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1716167" y="2215780"/>
            <a:ext cx="396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20" name="직사각형 119"/>
          <p:cNvSpPr/>
          <p:nvPr/>
        </p:nvSpPr>
        <p:spPr>
          <a:xfrm>
            <a:off x="1723686" y="3435181"/>
            <a:ext cx="396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pic>
        <p:nvPicPr>
          <p:cNvPr id="121" name="Picture 8">
            <a:extLst>
              <a:ext uri="{FF2B5EF4-FFF2-40B4-BE49-F238E27FC236}">
                <a16:creationId xmlns:a16="http://schemas.microsoft.com/office/drawing/2014/main" id="{3C6B1191-FC9C-77FB-C8F4-EB4194209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7" b="89972" l="111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2504" y="3907992"/>
            <a:ext cx="720923" cy="5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>
            <a:extLst>
              <a:ext uri="{FF2B5EF4-FFF2-40B4-BE49-F238E27FC236}">
                <a16:creationId xmlns:a16="http://schemas.microsoft.com/office/drawing/2014/main" id="{AC2523EA-A460-5864-1D6A-FF031D2C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5" y="4343583"/>
            <a:ext cx="501739" cy="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그림 45">
            <a:extLst>
              <a:ext uri="{FF2B5EF4-FFF2-40B4-BE49-F238E27FC236}">
                <a16:creationId xmlns:a16="http://schemas.microsoft.com/office/drawing/2014/main" id="{9C36A4BC-F614-371B-5106-4246566F15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81" y="3905671"/>
            <a:ext cx="624025" cy="441498"/>
          </a:xfrm>
          <a:prstGeom prst="rect">
            <a:avLst/>
          </a:prstGeom>
        </p:spPr>
      </p:pic>
      <p:pic>
        <p:nvPicPr>
          <p:cNvPr id="124" name="그림 1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6235" y="1502419"/>
            <a:ext cx="723419" cy="474537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1140" y="2626024"/>
            <a:ext cx="822482" cy="603334"/>
          </a:xfrm>
          <a:prstGeom prst="rect">
            <a:avLst/>
          </a:prstGeom>
        </p:spPr>
      </p:pic>
      <p:pic>
        <p:nvPicPr>
          <p:cNvPr id="126" name="그림 1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7169" y="1500570"/>
            <a:ext cx="793990" cy="41559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54199E1-4486-2F1D-5BD1-8DD3D0F5F914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39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Type1 Server – </a:t>
            </a:r>
            <a:r>
              <a:rPr lang="en-US" altLang="ko-KR" dirty="0" err="1"/>
              <a:t>PCIe</a:t>
            </a:r>
            <a:r>
              <a:rPr lang="en-US" altLang="ko-KR" dirty="0"/>
              <a:t> x2 lane per SSD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1" y="1914033"/>
            <a:ext cx="3195187" cy="2139950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568036" y="2606183"/>
            <a:ext cx="306070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8036" y="3088783"/>
            <a:ext cx="306070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25732" y="2382673"/>
            <a:ext cx="937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 err="1">
                <a:solidFill>
                  <a:srgbClr val="0000FF"/>
                </a:solidFill>
              </a:rPr>
              <a:t>PCIe</a:t>
            </a:r>
            <a:r>
              <a:rPr lang="en-US" altLang="ko-KR" sz="900" i="1" dirty="0">
                <a:solidFill>
                  <a:srgbClr val="0000FF"/>
                </a:solidFill>
              </a:rPr>
              <a:t> Gen5 x4</a:t>
            </a:r>
            <a:endParaRPr lang="ko-KR" altLang="en-US" sz="900" i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9923" y="2903372"/>
            <a:ext cx="937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 err="1">
                <a:solidFill>
                  <a:srgbClr val="0000FF"/>
                </a:solidFill>
              </a:rPr>
              <a:t>PCIe</a:t>
            </a:r>
            <a:r>
              <a:rPr lang="en-US" altLang="ko-KR" sz="900" i="1" dirty="0">
                <a:solidFill>
                  <a:srgbClr val="0000FF"/>
                </a:solidFill>
              </a:rPr>
              <a:t> Gen4 x4</a:t>
            </a:r>
            <a:endParaRPr lang="ko-KR" altLang="en-US" sz="900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5732" y="2759867"/>
            <a:ext cx="937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 err="1">
                <a:solidFill>
                  <a:srgbClr val="0000FF"/>
                </a:solidFill>
              </a:rPr>
              <a:t>PCIe</a:t>
            </a:r>
            <a:r>
              <a:rPr lang="en-US" altLang="ko-KR" sz="900" i="1" dirty="0">
                <a:solidFill>
                  <a:srgbClr val="0000FF"/>
                </a:solidFill>
              </a:rPr>
              <a:t> Gen5 x2,</a:t>
            </a:r>
            <a:endParaRPr lang="ko-KR" altLang="en-US" sz="900" i="1" dirty="0">
              <a:solidFill>
                <a:srgbClr val="0000FF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99141" y="3983385"/>
            <a:ext cx="4572000" cy="311897"/>
            <a:chOff x="545505" y="4282979"/>
            <a:chExt cx="4572000" cy="311897"/>
          </a:xfrm>
        </p:grpSpPr>
        <p:sp>
          <p:nvSpPr>
            <p:cNvPr id="19" name="직사각형 18"/>
            <p:cNvSpPr/>
            <p:nvPr/>
          </p:nvSpPr>
          <p:spPr>
            <a:xfrm>
              <a:off x="545505" y="4282979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600" dirty="0"/>
                <a:t>- Gen4 SSD: </a:t>
              </a:r>
              <a:r>
                <a:rPr lang="ko-KR" altLang="en-US" sz="600" dirty="0">
                  <a:hlinkClick r:id="rId4"/>
                </a:rPr>
                <a:t>https://www.storagereview.com/review/samsung-pm9a3-ssd-review</a:t>
              </a:r>
              <a:r>
                <a:rPr lang="ko-KR" altLang="en-US" sz="600" dirty="0"/>
                <a:t> 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45505" y="441021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sz="600" dirty="0"/>
                <a:t>- Gen5 SSD: </a:t>
              </a:r>
              <a:r>
                <a:rPr lang="ko-KR" altLang="en-US" sz="600" dirty="0">
                  <a:hlinkClick r:id="rId5"/>
                </a:rPr>
                <a:t>https://www.storagereview.com/review/samsung-pm1743-ssd-review</a:t>
              </a:r>
              <a:r>
                <a:rPr lang="ko-KR" altLang="en-US" sz="600" dirty="0"/>
                <a:t>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9577" y="763116"/>
            <a:ext cx="832006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Generally SSD except m.2 f/f uses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4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SSDs are theoretically capable of 7880MB/s(Gen4) and 15800MB/s(Gen5)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Gen5 SSD can get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Gen4 4 lanes speeds out of just 2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100" i="1" u="sng" dirty="0">
                <a:latin typeface="Arial" panose="020B0604020202020204" pitchFamily="34" charset="0"/>
                <a:cs typeface="Arial" panose="020B0604020202020204" pitchFamily="34" charset="0"/>
              </a:rPr>
              <a:t>Read performance would be limited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100" i="1" u="sng" dirty="0">
                <a:latin typeface="Arial" panose="020B0604020202020204" pitchFamily="34" charset="0"/>
                <a:cs typeface="Arial" panose="020B0604020202020204" pitchFamily="34" charset="0"/>
              </a:rPr>
              <a:t>But, this frees up 2 lanes to be used for one more SSD -&gt; achieve more capacity</a:t>
            </a:r>
            <a:endParaRPr lang="en-US" altLang="ko-KR" sz="1200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29490" y="2144653"/>
            <a:ext cx="575233" cy="42721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b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Genoa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위쪽/아래쪽 화살표 26"/>
          <p:cNvSpPr/>
          <p:nvPr/>
        </p:nvSpPr>
        <p:spPr>
          <a:xfrm rot="5400000">
            <a:off x="5122876" y="1922838"/>
            <a:ext cx="397105" cy="870852"/>
          </a:xfrm>
          <a:prstGeom prst="upDownArrow">
            <a:avLst>
              <a:gd name="adj1" fmla="val 66216"/>
              <a:gd name="adj2" fmla="val 3702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002" y="2219764"/>
            <a:ext cx="1151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x64 lanes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6855" y="2073168"/>
            <a:ext cx="233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en-US" altLang="ko-KR" sz="1400" b="1" dirty="0">
                <a:solidFill>
                  <a:srgbClr val="C00000"/>
                </a:solidFill>
              </a:rPr>
              <a:t>16ea</a:t>
            </a:r>
            <a:r>
              <a:rPr lang="en-US" altLang="ko-KR" sz="1400" dirty="0"/>
              <a:t> Gen5 SSD(</a:t>
            </a:r>
            <a:r>
              <a:rPr lang="en-US" altLang="ko-KR" sz="1400" b="1" dirty="0">
                <a:solidFill>
                  <a:srgbClr val="C00000"/>
                </a:solidFill>
              </a:rPr>
              <a:t>x4</a:t>
            </a:r>
            <a:r>
              <a:rPr lang="en-US" altLang="ko-KR" sz="1400" b="1" dirty="0"/>
              <a:t> </a:t>
            </a:r>
            <a:r>
              <a:rPr lang="en-US" altLang="ko-KR" sz="1400" dirty="0"/>
              <a:t>lanes)</a:t>
            </a:r>
          </a:p>
          <a:p>
            <a:r>
              <a:rPr lang="en-US" altLang="ko-KR" sz="1400" dirty="0"/>
              <a:t>- </a:t>
            </a:r>
            <a:r>
              <a:rPr lang="en-US" altLang="ko-KR" sz="1400" b="1" dirty="0">
                <a:solidFill>
                  <a:srgbClr val="C00000"/>
                </a:solidFill>
              </a:rPr>
              <a:t>512TB</a:t>
            </a:r>
            <a:r>
              <a:rPr lang="en-US" altLang="ko-KR" sz="1400" dirty="0"/>
              <a:t> per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722" y="2441401"/>
            <a:ext cx="858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/>
              <a:t>* 32TB SSD</a:t>
            </a:r>
            <a:endParaRPr lang="ko-KR" altLang="en-US" sz="900" i="1" dirty="0"/>
          </a:p>
        </p:txBody>
      </p:sp>
      <p:sp>
        <p:nvSpPr>
          <p:cNvPr id="28" name="직사각형 27"/>
          <p:cNvSpPr/>
          <p:nvPr/>
        </p:nvSpPr>
        <p:spPr>
          <a:xfrm>
            <a:off x="4229490" y="3214358"/>
            <a:ext cx="575233" cy="42721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b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Genoa</a:t>
            </a:r>
            <a:endParaRPr lang="ko-KR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위쪽/아래쪽 화살표 28"/>
          <p:cNvSpPr/>
          <p:nvPr/>
        </p:nvSpPr>
        <p:spPr>
          <a:xfrm rot="5400000">
            <a:off x="5122876" y="2992543"/>
            <a:ext cx="397105" cy="870852"/>
          </a:xfrm>
          <a:prstGeom prst="upDownArrow">
            <a:avLst>
              <a:gd name="adj1" fmla="val 66216"/>
              <a:gd name="adj2" fmla="val 3702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6002" y="3289469"/>
            <a:ext cx="1151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x64 lanes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6855" y="3142873"/>
            <a:ext cx="233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en-US" altLang="ko-KR" sz="1400" b="1" dirty="0">
                <a:solidFill>
                  <a:srgbClr val="C00000"/>
                </a:solidFill>
              </a:rPr>
              <a:t>32ea</a:t>
            </a:r>
            <a:r>
              <a:rPr lang="en-US" altLang="ko-KR" sz="1400" dirty="0"/>
              <a:t> Gen5 SSD(</a:t>
            </a:r>
            <a:r>
              <a:rPr lang="en-US" altLang="ko-KR" sz="1400" b="1" dirty="0">
                <a:solidFill>
                  <a:srgbClr val="C00000"/>
                </a:solidFill>
              </a:rPr>
              <a:t>x2</a:t>
            </a:r>
            <a:r>
              <a:rPr lang="en-US" altLang="ko-KR" sz="1400" b="1" dirty="0"/>
              <a:t> </a:t>
            </a:r>
            <a:r>
              <a:rPr lang="en-US" altLang="ko-KR" sz="1400" dirty="0"/>
              <a:t>lanes)</a:t>
            </a:r>
          </a:p>
          <a:p>
            <a:r>
              <a:rPr lang="en-US" altLang="ko-KR" sz="1400" dirty="0"/>
              <a:t>- </a:t>
            </a:r>
            <a:r>
              <a:rPr lang="en-US" altLang="ko-KR" sz="1400" b="1" dirty="0">
                <a:solidFill>
                  <a:srgbClr val="C00000"/>
                </a:solidFill>
              </a:rPr>
              <a:t>1PB</a:t>
            </a:r>
            <a:r>
              <a:rPr lang="en-US" altLang="ko-KR" sz="1400" dirty="0"/>
              <a:t> per system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12104" y="3496301"/>
            <a:ext cx="858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/>
              <a:t>* 32TB SSD</a:t>
            </a:r>
            <a:endParaRPr lang="ko-KR" altLang="en-US" sz="9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29491" y="3788173"/>
            <a:ext cx="36781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with x2 lane per SSD, system could achieve petabyte scale massive capacity</a:t>
            </a:r>
            <a:endParaRPr lang="en-US" altLang="ko-K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416" y="2909477"/>
            <a:ext cx="243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/>
              <a:t>Case2) PBSSD Type1 Server</a:t>
            </a:r>
            <a:endParaRPr lang="ko-KR" altLang="en-US" sz="12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57416" y="1844882"/>
            <a:ext cx="326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/>
              <a:t>Case1) Server w/ Gen5 SSD(x4)</a:t>
            </a:r>
            <a:endParaRPr lang="ko-KR" altLang="en-US" sz="1200" b="1" i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4303A5A-59AE-DFB1-47BC-111CD4B81F46}"/>
              </a:ext>
            </a:extLst>
          </p:cNvPr>
          <p:cNvSpPr/>
          <p:nvPr/>
        </p:nvSpPr>
        <p:spPr>
          <a:xfrm>
            <a:off x="8067892" y="4854923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6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PBSSD Specification – E3.S Reference System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00975" y="14383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rcRect t="-1" b="499"/>
          <a:stretch/>
        </p:blipFill>
        <p:spPr>
          <a:xfrm>
            <a:off x="899815" y="722397"/>
            <a:ext cx="7138055" cy="412538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5247FF0-BBC2-A042-2B4D-8DF55A17CAC0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34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직사각형 144"/>
          <p:cNvSpPr/>
          <p:nvPr/>
        </p:nvSpPr>
        <p:spPr>
          <a:xfrm>
            <a:off x="3655101" y="2808487"/>
            <a:ext cx="3726447" cy="15635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3655102" y="3156748"/>
            <a:ext cx="3120348" cy="1215333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3655103" y="3359158"/>
            <a:ext cx="2205947" cy="1012924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3655101" y="3674223"/>
            <a:ext cx="1483916" cy="690038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59577"/>
              </p:ext>
            </p:extLst>
          </p:nvPr>
        </p:nvGraphicFramePr>
        <p:xfrm>
          <a:off x="600598" y="1564525"/>
          <a:ext cx="1943632" cy="3203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72">
                  <a:extLst>
                    <a:ext uri="{9D8B030D-6E8A-4147-A177-3AD203B41FA5}">
                      <a16:colId xmlns:a16="http://schemas.microsoft.com/office/drawing/2014/main" val="3223162196"/>
                    </a:ext>
                  </a:extLst>
                </a:gridCol>
                <a:gridCol w="1493660">
                  <a:extLst>
                    <a:ext uri="{9D8B030D-6E8A-4147-A177-3AD203B41FA5}">
                      <a16:colId xmlns:a16="http://schemas.microsoft.com/office/drawing/2014/main" val="1812281241"/>
                    </a:ext>
                  </a:extLst>
                </a:gridCol>
              </a:tblGrid>
              <a:tr h="145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e.g. 19inch 42U</a:t>
                      </a:r>
                    </a:p>
                  </a:txBody>
                  <a:tcPr marL="6064" marR="6064" marT="606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425805922"/>
                  </a:ext>
                </a:extLst>
              </a:tr>
              <a:tr h="13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42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022888454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4049901913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882085991"/>
                  </a:ext>
                </a:extLst>
              </a:tr>
              <a:tr h="13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73325508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634362943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48745796"/>
                  </a:ext>
                </a:extLst>
              </a:tr>
              <a:tr h="13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651717123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4233708932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3840665153"/>
                  </a:ext>
                </a:extLst>
              </a:tr>
              <a:tr h="13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13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751152723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12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 dirty="0">
                          <a:effectLst/>
                        </a:rPr>
                        <a:t>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19707862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u="none" strike="noStrike">
                          <a:effectLst/>
                        </a:rPr>
                        <a:t>　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684438875"/>
                  </a:ext>
                </a:extLst>
              </a:tr>
              <a:tr h="13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PBSSD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664617656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79117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PBSSD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2726963909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79075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PBSSD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854015374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59699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PBSSD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217262279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88208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PBSSD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extLst>
                  <a:ext uri="{0D108BD9-81ED-4DB2-BD59-A6C34878D82A}">
                    <a16:rowId xmlns:a16="http://schemas.microsoft.com/office/drawing/2014/main" val="1048780772"/>
                  </a:ext>
                </a:extLst>
              </a:tr>
              <a:tr h="1394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en-US" altLang="ko-KR" sz="7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064" marR="6064" marT="6064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19185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Problem of Power Consumption in Storage Systems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텍스트 개체 틀 7"/>
          <p:cNvSpPr txBox="1">
            <a:spLocks/>
          </p:cNvSpPr>
          <p:nvPr/>
        </p:nvSpPr>
        <p:spPr>
          <a:xfrm>
            <a:off x="199140" y="722192"/>
            <a:ext cx="8551159" cy="74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63530" indent="-36353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67" b="1" i="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811193" indent="-354004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9786" indent="-228594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□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95968" indent="-19199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964" indent="-143996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b="0" dirty="0"/>
              <a:t>Think about mounting </a:t>
            </a:r>
            <a:r>
              <a:rPr lang="en-US" altLang="ko-KR" sz="1400" dirty="0"/>
              <a:t>5ea of 2U E3.S All-Flash System (2000W</a:t>
            </a:r>
            <a:r>
              <a:rPr lang="en-US" altLang="ko-KR" sz="1400" b="0" dirty="0"/>
              <a:t>) to the rack.</a:t>
            </a:r>
          </a:p>
          <a:p>
            <a:pPr marL="380990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b="0" dirty="0"/>
              <a:t>Is it acceptable power budget (</a:t>
            </a:r>
            <a:r>
              <a:rPr lang="en-US" altLang="ko-KR" sz="1400" b="0" i="1" dirty="0">
                <a:solidFill>
                  <a:srgbClr val="FF0000"/>
                </a:solidFill>
              </a:rPr>
              <a:t>10kW per 10 Units</a:t>
            </a:r>
            <a:r>
              <a:rPr lang="en-US" altLang="ko-KR" sz="1400" b="0" dirty="0"/>
              <a:t>)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137" y="4691875"/>
            <a:ext cx="1748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2U E3.S All-Flash Storage</a:t>
            </a:r>
            <a:endParaRPr lang="ko-KR" altLang="en-US" sz="900" b="1" dirty="0"/>
          </a:p>
        </p:txBody>
      </p:sp>
      <p:grpSp>
        <p:nvGrpSpPr>
          <p:cNvPr id="12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1100425" y="4413117"/>
            <a:ext cx="1339281" cy="308918"/>
            <a:chOff x="766970" y="1532429"/>
            <a:chExt cx="9784080" cy="2256797"/>
          </a:xfrm>
        </p:grpSpPr>
        <p:pic>
          <p:nvPicPr>
            <p:cNvPr id="13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14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1100425" y="4159702"/>
            <a:ext cx="1339281" cy="308918"/>
            <a:chOff x="766970" y="1532429"/>
            <a:chExt cx="9784080" cy="2256797"/>
          </a:xfrm>
        </p:grpSpPr>
        <p:pic>
          <p:nvPicPr>
            <p:cNvPr id="49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50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grpSp>
        <p:nvGrpSpPr>
          <p:cNvPr id="51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1111819" y="3899937"/>
            <a:ext cx="1339281" cy="308918"/>
            <a:chOff x="766970" y="1532429"/>
            <a:chExt cx="9784080" cy="2256797"/>
          </a:xfrm>
        </p:grpSpPr>
        <p:pic>
          <p:nvPicPr>
            <p:cNvPr id="52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53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grpSp>
        <p:nvGrpSpPr>
          <p:cNvPr id="54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1111819" y="3632071"/>
            <a:ext cx="1339281" cy="308918"/>
            <a:chOff x="766970" y="1532429"/>
            <a:chExt cx="9784080" cy="2256797"/>
          </a:xfrm>
        </p:grpSpPr>
        <p:pic>
          <p:nvPicPr>
            <p:cNvPr id="55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56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grpSp>
        <p:nvGrpSpPr>
          <p:cNvPr id="57" name="Group 46">
            <a:extLst>
              <a:ext uri="{FF2B5EF4-FFF2-40B4-BE49-F238E27FC236}">
                <a16:creationId xmlns:a16="http://schemas.microsoft.com/office/drawing/2014/main" id="{77E192B6-2B57-077E-95B8-618CBDE1FE45}"/>
              </a:ext>
            </a:extLst>
          </p:cNvPr>
          <p:cNvGrpSpPr>
            <a:grpSpLocks noChangeAspect="1"/>
          </p:cNvGrpSpPr>
          <p:nvPr/>
        </p:nvGrpSpPr>
        <p:grpSpPr>
          <a:xfrm>
            <a:off x="1111819" y="3365956"/>
            <a:ext cx="1339281" cy="308918"/>
            <a:chOff x="766970" y="1532429"/>
            <a:chExt cx="9784080" cy="2256797"/>
          </a:xfrm>
        </p:grpSpPr>
        <p:pic>
          <p:nvPicPr>
            <p:cNvPr id="58" name="Picture 47">
              <a:extLst>
                <a:ext uri="{FF2B5EF4-FFF2-40B4-BE49-F238E27FC236}">
                  <a16:creationId xmlns:a16="http://schemas.microsoft.com/office/drawing/2014/main" id="{5B432DAC-01E0-9300-8227-670C592D3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6" b="89906" l="1268" r="97862">
                          <a14:foregroundMark x1="17862" y1="13632" x2="77597" y2="31946"/>
                          <a14:foregroundMark x1="77597" y1="31946" x2="84011" y2="27367"/>
                          <a14:foregroundMark x1="84011" y1="27367" x2="24409" y2="4058"/>
                          <a14:foregroundMark x1="24409" y1="4058" x2="11769" y2="28304"/>
                          <a14:foregroundMark x1="11769" y1="28304" x2="91637" y2="36212"/>
                          <a14:foregroundMark x1="91637" y1="36212" x2="87474" y2="13111"/>
                          <a14:foregroundMark x1="87474" y1="13111" x2="84409" y2="11030"/>
                          <a14:foregroundMark x1="8458" y1="27680" x2="15421" y2="40895"/>
                          <a14:foregroundMark x1="15421" y1="40895" x2="32318" y2="39126"/>
                          <a14:foregroundMark x1="32318" y1="39126" x2="75289" y2="45161"/>
                          <a14:foregroundMark x1="75289" y1="45161" x2="91334" y2="37981"/>
                          <a14:foregroundMark x1="91334" y1="37981" x2="97862" y2="40999"/>
                          <a14:foregroundMark x1="8231" y1="29553" x2="8571" y2="40375"/>
                          <a14:foregroundMark x1="5790" y1="34651" x2="7890" y2="40999"/>
                          <a14:foregroundMark x1="1268" y1="39750" x2="6717" y2="4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5920" y="1532429"/>
              <a:ext cx="8046720" cy="1463040"/>
            </a:xfrm>
            <a:prstGeom prst="rect">
              <a:avLst/>
            </a:prstGeom>
          </p:spPr>
        </p:pic>
        <p:pic>
          <p:nvPicPr>
            <p:cNvPr id="59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16C2AF-EB93-EC9E-4C03-8D87DC97A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69" r="92031">
                          <a14:foregroundMark x1="8242" y1="17292" x2="7969" y2="87917"/>
                          <a14:foregroundMark x1="91797" y1="20417" x2="92070" y2="9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70" y="1954714"/>
              <a:ext cx="9784080" cy="1834512"/>
            </a:xfrm>
            <a:prstGeom prst="rect">
              <a:avLst/>
            </a:prstGeom>
          </p:spPr>
        </p:pic>
      </p:grpSp>
      <p:cxnSp>
        <p:nvCxnSpPr>
          <p:cNvPr id="72" name="직선 화살표 연결선 71"/>
          <p:cNvCxnSpPr/>
          <p:nvPr/>
        </p:nvCxnSpPr>
        <p:spPr>
          <a:xfrm flipH="1">
            <a:off x="1111818" y="3345808"/>
            <a:ext cx="11422" cy="1401984"/>
          </a:xfrm>
          <a:prstGeom prst="straightConnector1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9140" y="2392221"/>
            <a:ext cx="281339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- Density: </a:t>
            </a: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Units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(19inch-rack)</a:t>
            </a:r>
          </a:p>
          <a:p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- Power Budget: </a:t>
            </a: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10kW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28637" y="1270435"/>
            <a:ext cx="506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-&gt; It is acceptable for someone…  </a:t>
            </a:r>
            <a:b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-&gt; It is too high power budget for someone…</a:t>
            </a:r>
            <a:endParaRPr lang="ko-KR" alt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웃는 얼굴 109"/>
          <p:cNvSpPr/>
          <p:nvPr/>
        </p:nvSpPr>
        <p:spPr>
          <a:xfrm>
            <a:off x="5703748" y="1221761"/>
            <a:ext cx="311150" cy="31155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웃는 얼굴 110"/>
          <p:cNvSpPr/>
          <p:nvPr/>
        </p:nvSpPr>
        <p:spPr>
          <a:xfrm>
            <a:off x="6750502" y="1408075"/>
            <a:ext cx="311150" cy="31155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직선 화살표 연결선 112"/>
          <p:cNvCxnSpPr/>
          <p:nvPr/>
        </p:nvCxnSpPr>
        <p:spPr>
          <a:xfrm flipV="1">
            <a:off x="3543888" y="2540748"/>
            <a:ext cx="0" cy="192596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>
            <a:off x="3543888" y="4468620"/>
            <a:ext cx="454195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963486" y="4513250"/>
            <a:ext cx="2102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System Performance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891936" y="3468784"/>
            <a:ext cx="74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b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자유형 124"/>
          <p:cNvSpPr/>
          <p:nvPr/>
        </p:nvSpPr>
        <p:spPr>
          <a:xfrm>
            <a:off x="3678143" y="2813141"/>
            <a:ext cx="3693653" cy="1547945"/>
          </a:xfrm>
          <a:custGeom>
            <a:avLst/>
            <a:gdLst>
              <a:gd name="connsiteX0" fmla="*/ 0 w 1860550"/>
              <a:gd name="connsiteY0" fmla="*/ 787400 h 787400"/>
              <a:gd name="connsiteX1" fmla="*/ 139700 w 1860550"/>
              <a:gd name="connsiteY1" fmla="*/ 698500 h 787400"/>
              <a:gd name="connsiteX2" fmla="*/ 323850 w 1860550"/>
              <a:gd name="connsiteY2" fmla="*/ 622300 h 787400"/>
              <a:gd name="connsiteX3" fmla="*/ 609600 w 1860550"/>
              <a:gd name="connsiteY3" fmla="*/ 488950 h 787400"/>
              <a:gd name="connsiteX4" fmla="*/ 844550 w 1860550"/>
              <a:gd name="connsiteY4" fmla="*/ 406400 h 787400"/>
              <a:gd name="connsiteX5" fmla="*/ 1085850 w 1860550"/>
              <a:gd name="connsiteY5" fmla="*/ 279400 h 787400"/>
              <a:gd name="connsiteX6" fmla="*/ 1282700 w 1860550"/>
              <a:gd name="connsiteY6" fmla="*/ 247650 h 787400"/>
              <a:gd name="connsiteX7" fmla="*/ 1562100 w 1860550"/>
              <a:gd name="connsiteY7" fmla="*/ 171450 h 787400"/>
              <a:gd name="connsiteX8" fmla="*/ 1701800 w 1860550"/>
              <a:gd name="connsiteY8" fmla="*/ 38100 h 787400"/>
              <a:gd name="connsiteX9" fmla="*/ 1860550 w 1860550"/>
              <a:gd name="connsiteY9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550" h="787400">
                <a:moveTo>
                  <a:pt x="0" y="787400"/>
                </a:moveTo>
                <a:lnTo>
                  <a:pt x="139700" y="698500"/>
                </a:lnTo>
                <a:lnTo>
                  <a:pt x="323850" y="622300"/>
                </a:lnTo>
                <a:lnTo>
                  <a:pt x="609600" y="488950"/>
                </a:lnTo>
                <a:lnTo>
                  <a:pt x="844550" y="406400"/>
                </a:lnTo>
                <a:lnTo>
                  <a:pt x="1085850" y="279400"/>
                </a:lnTo>
                <a:lnTo>
                  <a:pt x="1282700" y="247650"/>
                </a:lnTo>
                <a:lnTo>
                  <a:pt x="1562100" y="171450"/>
                </a:lnTo>
                <a:lnTo>
                  <a:pt x="1701800" y="38100"/>
                </a:lnTo>
                <a:lnTo>
                  <a:pt x="1860550" y="0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578163" y="2783210"/>
            <a:ext cx="73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kW</a:t>
            </a:r>
            <a:endParaRPr lang="ko-KR" alt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569029" y="3101192"/>
            <a:ext cx="73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kW</a:t>
            </a:r>
            <a:endParaRPr lang="ko-KR" alt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569030" y="3302841"/>
            <a:ext cx="73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kW</a:t>
            </a:r>
            <a:endParaRPr lang="ko-KR" alt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574946" y="3617897"/>
            <a:ext cx="73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kW</a:t>
            </a:r>
            <a:endParaRPr lang="ko-KR" alt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5101" y="1813697"/>
            <a:ext cx="445095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Ideation: </a:t>
            </a:r>
            <a:r>
              <a:rPr lang="en-US" altLang="ko-KR" sz="1400" u="sng" dirty="0">
                <a:latin typeface="Arial" panose="020B0604020202020204" pitchFamily="34" charset="0"/>
                <a:cs typeface="Arial" panose="020B0604020202020204" pitchFamily="34" charset="0"/>
              </a:rPr>
              <a:t>By given the control of the system power budget (e.g. 2kW/1.8kW/1.5kW/1.0kW)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, wouldn't the user’s choice be expanded?</a:t>
            </a:r>
          </a:p>
          <a:p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678143" y="24620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Need Power Management or Power Capping Solutions</a:t>
            </a:r>
            <a:endParaRPr lang="ko-KR" altLang="en-US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3CECEBB-88B1-4448-699D-AF8DD2F78EC5}"/>
              </a:ext>
            </a:extLst>
          </p:cNvPr>
          <p:cNvSpPr/>
          <p:nvPr/>
        </p:nvSpPr>
        <p:spPr>
          <a:xfrm>
            <a:off x="8100725" y="4872709"/>
            <a:ext cx="963495" cy="177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0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7176</TotalTime>
  <Words>3637</Words>
  <Application>Microsoft Office PowerPoint</Application>
  <PresentationFormat>화면 슬라이드 쇼(16:9)</PresentationFormat>
  <Paragraphs>461</Paragraphs>
  <Slides>15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Noto Sans KR</vt:lpstr>
      <vt:lpstr>Nvidia Sans</vt:lpstr>
      <vt:lpstr>Malgun Gothic</vt:lpstr>
      <vt:lpstr>Arial</vt:lpstr>
      <vt:lpstr>Wingdings</vt:lpstr>
      <vt:lpstr>Office 테마</vt:lpstr>
      <vt:lpstr>PBSSD, Storage Subsystem and Power Management solutions</vt:lpstr>
      <vt:lpstr>PowerPoint 프레젠테이션</vt:lpstr>
      <vt:lpstr>(Background) EDSFF</vt:lpstr>
      <vt:lpstr>EDSFF Storage Systems - Poseidon History </vt:lpstr>
      <vt:lpstr>PBSSD: Next Storage System </vt:lpstr>
      <vt:lpstr>PBSSD – E3.S  Reference System</vt:lpstr>
      <vt:lpstr>Type1 Server – PCIe x2 lane per SSD</vt:lpstr>
      <vt:lpstr>PBSSD Specification – E3.S Reference System</vt:lpstr>
      <vt:lpstr>The Problem of Power Consumption in Storage Systems</vt:lpstr>
      <vt:lpstr>Segmentation of Power Budget</vt:lpstr>
      <vt:lpstr>SSD Power Management</vt:lpstr>
      <vt:lpstr>SSD Power Management</vt:lpstr>
      <vt:lpstr>SSD Power Capping via BMC, Out-Of-Band</vt:lpstr>
      <vt:lpstr>Summary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정석환/SEOKHWAN JEONG</dc:creator>
  <cp:lastModifiedBy>유진 강</cp:lastModifiedBy>
  <cp:revision>474</cp:revision>
  <cp:lastPrinted>2023-01-25T07:38:11Z</cp:lastPrinted>
  <dcterms:created xsi:type="dcterms:W3CDTF">2023-01-03T02:10:42Z</dcterms:created>
  <dcterms:modified xsi:type="dcterms:W3CDTF">2023-07-02T11:09:14Z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